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8" r:id="rId3"/>
    <p:sldId id="380" r:id="rId4"/>
    <p:sldId id="381" r:id="rId5"/>
    <p:sldId id="382" r:id="rId6"/>
    <p:sldId id="383" r:id="rId7"/>
    <p:sldId id="384" r:id="rId8"/>
    <p:sldId id="385" r:id="rId9"/>
    <p:sldId id="556" r:id="rId10"/>
    <p:sldId id="386" r:id="rId11"/>
    <p:sldId id="551" r:id="rId12"/>
    <p:sldId id="387" r:id="rId13"/>
    <p:sldId id="391" r:id="rId14"/>
    <p:sldId id="392" r:id="rId15"/>
    <p:sldId id="393" r:id="rId16"/>
    <p:sldId id="394" r:id="rId17"/>
    <p:sldId id="538" r:id="rId18"/>
    <p:sldId id="539" r:id="rId19"/>
    <p:sldId id="540" r:id="rId20"/>
    <p:sldId id="541" r:id="rId21"/>
    <p:sldId id="361" r:id="rId22"/>
    <p:sldId id="362" r:id="rId23"/>
    <p:sldId id="542" r:id="rId24"/>
    <p:sldId id="544" r:id="rId25"/>
    <p:sldId id="545" r:id="rId26"/>
    <p:sldId id="546" r:id="rId27"/>
    <p:sldId id="552" r:id="rId28"/>
    <p:sldId id="547" r:id="rId29"/>
    <p:sldId id="548" r:id="rId30"/>
    <p:sldId id="374" r:id="rId31"/>
    <p:sldId id="395" r:id="rId32"/>
    <p:sldId id="396" r:id="rId33"/>
    <p:sldId id="549" r:id="rId34"/>
    <p:sldId id="550" r:id="rId35"/>
    <p:sldId id="553" r:id="rId36"/>
    <p:sldId id="389" r:id="rId37"/>
    <p:sldId id="390" r:id="rId38"/>
    <p:sldId id="388" r:id="rId39"/>
    <p:sldId id="557" r:id="rId40"/>
    <p:sldId id="397" r:id="rId41"/>
    <p:sldId id="398" r:id="rId42"/>
    <p:sldId id="399" r:id="rId43"/>
    <p:sldId id="400" r:id="rId44"/>
    <p:sldId id="401" r:id="rId45"/>
    <p:sldId id="537" r:id="rId46"/>
    <p:sldId id="554" r:id="rId47"/>
  </p:sldIdLst>
  <p:sldSz cx="12192000" cy="6858000"/>
  <p:notesSz cx="6858000" cy="9144000"/>
  <p:embeddedFontLst>
    <p:embeddedFont>
      <p:font typeface="ARS Maquette Pro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Stolzl Bold" panose="00000800000000000000"/>
      <p:bold r:id="rId5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14.11.2024.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14.11.2024.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215" y="1257938"/>
            <a:ext cx="7234275" cy="1425863"/>
          </a:xfrm>
        </p:spPr>
        <p:txBody>
          <a:bodyPr/>
          <a:lstStyle/>
          <a:p>
            <a:r>
              <a:rPr lang="hr-HR" sz="4800" dirty="0"/>
              <a:t>Transportni sloj</a:t>
            </a:r>
            <a:endParaRPr lang="hr-HR" sz="4800" dirty="0">
              <a:latin typeface="Stolzl Bold" panose="00000800000000000000" pitchFamily="50" charset="-18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5554867" y="2228671"/>
            <a:ext cx="29056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Transportni sloj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TCP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UDP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TCP/UDP port </a:t>
            </a:r>
            <a:r>
              <a:rPr lang="hr-HR" dirty="0" err="1">
                <a:solidFill>
                  <a:schemeClr val="bg1"/>
                </a:solidFill>
              </a:rPr>
              <a:t>numbers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ED4EA-E0F3-D920-4D1F-034996067D5A}"/>
              </a:ext>
            </a:extLst>
          </p:cNvPr>
          <p:cNvSpPr txBox="1"/>
          <p:nvPr/>
        </p:nvSpPr>
        <p:spPr>
          <a:xfrm>
            <a:off x="5554867" y="452515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NetAcademy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chapter</a:t>
            </a:r>
            <a:r>
              <a:rPr lang="hr-HR" dirty="0">
                <a:solidFill>
                  <a:schemeClr val="bg1"/>
                </a:solidFill>
              </a:rPr>
              <a:t> 14.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50F99-7B8B-C0CB-C375-56101AEE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783" y="4949974"/>
            <a:ext cx="56673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/>
              <a:t>Transmission Control Protocol (TCP)</a:t>
            </a:r>
            <a:endParaRPr lang="hr-HR" sz="3200" b="0" i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0" y="612844"/>
            <a:ext cx="115781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71755" indent="-3429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 nije odgovoran za jamčenje isporuke ili određivanje treba li se uspostaviti veza između pošiljatelja i primatelja.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71755" indent="-3429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se smatra pouzdanim protokolom</a:t>
            </a: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transportnog sloja sa svim mogućim funkcionalnostima potrebnima da podatci pouzdano stignu na odredište. TCP za to koristi polja koja </a:t>
            </a:r>
            <a:r>
              <a:rPr lang="hr-HR" sz="2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omougćavaju</a:t>
            </a: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pouzdanu isporuku podataka aplikacije. Ova polja zahtijevaju dodatnu obradu od strane računala pošiljatelja i primatelja, pa se to može smatrati dodatnim opterećenjem za računalo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71755" indent="-3429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dijeli podatke u segmente.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71755" lvl="1" indent="-3429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prijenos analogan je slanju paketa koji se prate od izvora do odredišta. Ako je narudžba za dostavu podijeljena u nekoliko paketa, kupac može provjeriti redoslijed isporuke na internetu.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74E6CE-EC5E-C7AA-3DB8-FD69BC189098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9DEE-EE6F-7BD0-C70A-35F306D7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A99878-25E5-DCF8-C6F2-ACD6E6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/>
              <a:t>Transmission Control Protocol (TCP)</a:t>
            </a:r>
            <a:endParaRPr lang="hr-HR" sz="3200" b="0" i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E99E1-6A73-CDCA-6F2A-0FA154EF17A6}"/>
              </a:ext>
            </a:extLst>
          </p:cNvPr>
          <p:cNvSpPr txBox="1"/>
          <p:nvPr/>
        </p:nvSpPr>
        <p:spPr>
          <a:xfrm>
            <a:off x="150921" y="763764"/>
            <a:ext cx="115781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algn="just"/>
            <a:r>
              <a:rPr lang="hr-HR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pruža pouzdanost i kontrolu protoka pomoću ovih osnovnih operacija</a:t>
            </a: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71755" lvl="0" indent="-4572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Označava i prati segmente podataka koji se prenose određenom </a:t>
            </a:r>
            <a:r>
              <a:rPr lang="hr-H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hostu</a:t>
            </a: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iz određene aplikacije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71755" lvl="0" indent="-4572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Potvrđuje primljene podatke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71755" lvl="0" indent="-4572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Ponovno šalje sve nepotvrđene podatke nakon određenog vremena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71755" lvl="0" indent="-4572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Brine o redoslijedu podataka prilikom dostave (na odredištu)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71755" lvl="0" indent="-4572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Šalje podatke „učinkovitom brzinom” koja je prihvatljiva primatelju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71755" lvl="0" indent="-457200" algn="just">
              <a:buFont typeface="Arial" panose="020B0604020202020204" pitchFamily="34" charset="0"/>
              <a:buChar char="•"/>
            </a:pPr>
            <a:r>
              <a:rPr lang="hr-H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bi održao stanje razgovora i pratio informacije, TCP prvo mora uspostaviti vezu između pošiljatelja i primatelja. Zbog toga je </a:t>
            </a:r>
            <a:r>
              <a:rPr lang="hr-HR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poznat kao protokol usmjeren na povezivanje (</a:t>
            </a:r>
            <a:r>
              <a:rPr lang="hr-HR" sz="28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connection</a:t>
            </a:r>
            <a:r>
              <a:rPr lang="hr-HR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28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oriented</a:t>
            </a:r>
            <a:r>
              <a:rPr lang="hr-HR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7637D83-6745-91B4-86FA-835FA7364F1C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/>
              <a:t>User Datagram Protocol (UDP)</a:t>
            </a:r>
            <a:endParaRPr lang="hr-HR" sz="3200" b="0" i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115781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je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jednostavniji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TCP-a. 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pruža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pouzdanost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kontrolu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protoka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zahtijeva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polja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zaglavlja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Budući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UDP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pošiljatelja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primatelja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pouzdanošću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kontrolom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datagrami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obraditi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brže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TCP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segmenata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UDP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pruža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osnovne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isporuku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datagrama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odgovarajućih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vrlo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malo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troška</a:t>
            </a:r>
            <a:r>
              <a:rPr lang="hr-HR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provjere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datagrame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je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uspostave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(connectionless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Budući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UDP ne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pruža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pouzdanost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zahtijeva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uspostavljenu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je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poznat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best-effort delivery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primljeni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odredištu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 UDP-om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transportnom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obavještava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pošiljatelja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uspješnoj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isporuci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je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slanja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običnog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neregistriranog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pisma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poštom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Pošiljatelj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pisma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svjestan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dostupnosti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primatelja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pismo. Niti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poštanski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ured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praćenje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pisma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obavještavanje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pošiljatelja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pismo ne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stigne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konačno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odredište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F8F660B-A6CD-1BD6-35EB-CEF6F20A99E8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7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TCP karakteristike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D5BA7-1A2F-1D38-F9EA-7384EF303B9A}"/>
              </a:ext>
            </a:extLst>
          </p:cNvPr>
          <p:cNvSpPr txBox="1"/>
          <p:nvPr/>
        </p:nvSpPr>
        <p:spPr>
          <a:xfrm>
            <a:off x="143691" y="823365"/>
            <a:ext cx="1190461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Osim podrške osnovnim funkcijama segmentacije i ponovnog sastavljanja podataka, TCP također pruža sljedeće usluge: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Uspostavlja veze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- TCP je protokol orijentiran na vezu koji pregovara i uspostavlja vezu (ili sesiju) između izvorišnog i odredišnog uređaja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prije prosljeđivanja bilo kakvog prometa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Kroz uspostavu veze, uređaji pregovaraju o količini prometa koji se može proslijediti u određenom trenutku i prate  što se događa s podatcima koji se šalju između uređaja kako bi upravljao tim tokom podataka.</a:t>
            </a: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Osigurava pouzdanu isporuku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Iz mnogo razloga, moguće je da se segment ošteti ili potpuno izgubi, dok se prenosi preko mreže.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osigurava da svaki segment koji šalje izvor stigne na odredište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Omogućuje isporuku istim redoslijedom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Budući da podatci (segmenti) mogu doći do odredišta kroz različite dijelove mreže, podaci mogu stići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pogrešnim redoslijedom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Numeriranjem i preslagivanjem segmenata, TCP osigurava ponovno sastavljanje segmenata u pravilan redoslijed.</a:t>
            </a: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Podržava kontrolu protoka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Mrežni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hostovi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imaju ograničene resurse (tj. memoriju i procesorsku snagu). Kada je TCP „svjestan” da su ti resursi preopterećeni, može zatražiti da aplikacija koja šalje smanji brzinu protoka podataka. To znači da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regulira količinu podataka koju izvor šalje. </a:t>
            </a:r>
            <a:r>
              <a:rPr lang="hr-H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Kontrola protoka može spriječiti potrebu za ponovnim slanjem podataka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kada su resursi glavnog računala primatelja preopterećeni.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1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TCP zaglavlje - </a:t>
            </a:r>
            <a:r>
              <a:rPr lang="hr-HR" sz="3200" b="0" i="0" dirty="0" err="1"/>
              <a:t>Header</a:t>
            </a:r>
            <a:endParaRPr lang="hr-HR" sz="3200" b="0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D5BA7-1A2F-1D38-F9EA-7384EF303B9A}"/>
              </a:ext>
            </a:extLst>
          </p:cNvPr>
          <p:cNvSpPr txBox="1"/>
          <p:nvPr/>
        </p:nvSpPr>
        <p:spPr>
          <a:xfrm>
            <a:off x="143691" y="823365"/>
            <a:ext cx="11904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je „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stateful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protokol što znači da prati stanje komunikacijske veze. Kako bi pratio stanje veze, TCP bilježi koje je informacije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poslao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koje je informacije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potvrdio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Stateful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veza počinje uspostavljanjem veze i završava prekidom veze.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segment dodaje 20 bajtova (tj. 160 bitova) opterećenja (opisnih podataka) kada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enkapsulira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podatke sloja aplikacije.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64F9F-12F7-5763-BAAB-69641BB8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17" y="2470915"/>
            <a:ext cx="7715794" cy="3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TCP zaglavlje - </a:t>
            </a:r>
            <a:r>
              <a:rPr lang="hr-HR" sz="3200" b="0" i="0" dirty="0" err="1"/>
              <a:t>Header</a:t>
            </a:r>
            <a:endParaRPr lang="hr-HR" sz="3200" b="0" i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77BF51-C9F0-942D-1EEC-11375B920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22807"/>
              </p:ext>
            </p:extLst>
          </p:nvPr>
        </p:nvGraphicFramePr>
        <p:xfrm>
          <a:off x="243840" y="653142"/>
          <a:ext cx="11503660" cy="5480959"/>
        </p:xfrm>
        <a:graphic>
          <a:graphicData uri="http://schemas.openxmlformats.org/drawingml/2006/table">
            <a:tbl>
              <a:tblPr/>
              <a:tblGrid>
                <a:gridCol w="3286759">
                  <a:extLst>
                    <a:ext uri="{9D8B030D-6E8A-4147-A177-3AD203B41FA5}">
                      <a16:colId xmlns:a16="http://schemas.microsoft.com/office/drawing/2014/main" val="387813136"/>
                    </a:ext>
                  </a:extLst>
                </a:gridCol>
                <a:gridCol w="8216901">
                  <a:extLst>
                    <a:ext uri="{9D8B030D-6E8A-4147-A177-3AD203B41FA5}">
                      <a16:colId xmlns:a16="http://schemas.microsoft.com/office/drawing/2014/main" val="2651127785"/>
                    </a:ext>
                  </a:extLst>
                </a:gridCol>
              </a:tblGrid>
              <a:tr h="458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>
                          <a:effectLst/>
                        </a:rPr>
                        <a:t>TCP Header Field</a:t>
                      </a:r>
                      <a:endParaRPr lang="en-US" sz="140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E0BC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62476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Source Port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E0BC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C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16-bitno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identifikaciju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izvorne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aplikacije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prema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broju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priključka</a:t>
                      </a:r>
                      <a:r>
                        <a:rPr lang="hr-HR" sz="1400" b="0" dirty="0">
                          <a:effectLst/>
                        </a:rPr>
                        <a:t> (porta)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0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56005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Destination Port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E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C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16-bitno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identifikaciju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odredišne</a:t>
                      </a:r>
                      <a:r>
                        <a:rPr lang="en-US" sz="1400" b="0" dirty="0">
                          <a:effectLst/>
                        </a:rPr>
                        <a:t> ​​</a:t>
                      </a:r>
                      <a:r>
                        <a:rPr lang="en-US" sz="1400" b="0" dirty="0" err="1">
                          <a:effectLst/>
                        </a:rPr>
                        <a:t>aplikacije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prema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broju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priključka</a:t>
                      </a:r>
                      <a:r>
                        <a:rPr lang="hr-HR" sz="1400" b="0" dirty="0">
                          <a:effectLst/>
                        </a:rPr>
                        <a:t> (porta)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60C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76805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Sequence Number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20C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C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32-bitno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potrebe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ponovnog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sastavljanja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podataka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40C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D3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46912"/>
                  </a:ext>
                </a:extLst>
              </a:tr>
              <a:tr h="653214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Acknowledgment Number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C0C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D3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D1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32-bitno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označavanje</a:t>
                      </a:r>
                      <a:r>
                        <a:rPr lang="en-US" sz="1400" b="0" dirty="0">
                          <a:effectLst/>
                        </a:rPr>
                        <a:t> da </a:t>
                      </a:r>
                      <a:r>
                        <a:rPr lang="en-US" sz="1400" b="0" dirty="0" err="1">
                          <a:effectLst/>
                        </a:rPr>
                        <a:t>su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podaci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primljeni</a:t>
                      </a:r>
                      <a:r>
                        <a:rPr lang="en-US" sz="1400" b="0" dirty="0">
                          <a:effectLst/>
                        </a:rPr>
                        <a:t> i </a:t>
                      </a:r>
                      <a:r>
                        <a:rPr lang="hr-HR" sz="1400" b="0" dirty="0">
                          <a:effectLst/>
                        </a:rPr>
                        <a:t>koji je </a:t>
                      </a:r>
                      <a:r>
                        <a:rPr lang="en-US" sz="1400" b="0" dirty="0" err="1">
                          <a:effectLst/>
                        </a:rPr>
                        <a:t>sljedeći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bajt</a:t>
                      </a:r>
                      <a:r>
                        <a:rPr lang="hr-HR" sz="1400" b="0" dirty="0">
                          <a:effectLst/>
                        </a:rPr>
                        <a:t> (tzv. </a:t>
                      </a:r>
                      <a:r>
                        <a:rPr lang="hr-HR" sz="1400" b="0" dirty="0" err="1">
                          <a:effectLst/>
                        </a:rPr>
                        <a:t>Expectational</a:t>
                      </a:r>
                      <a:r>
                        <a:rPr lang="hr-HR" sz="1400" b="0" dirty="0">
                          <a:effectLst/>
                        </a:rPr>
                        <a:t> </a:t>
                      </a:r>
                      <a:r>
                        <a:rPr lang="hr-HR" sz="1400" b="0" dirty="0" err="1">
                          <a:effectLst/>
                        </a:rPr>
                        <a:t>acknowledgement</a:t>
                      </a:r>
                      <a:r>
                        <a:rPr lang="hr-HR" sz="1400" b="0" dirty="0">
                          <a:effectLst/>
                        </a:rPr>
                        <a:t>)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hr-HR" sz="1400" b="0" dirty="0">
                          <a:effectLst/>
                        </a:rPr>
                        <a:t>koji se </a:t>
                      </a:r>
                      <a:r>
                        <a:rPr lang="en-US" sz="1400" b="0" dirty="0" err="1">
                          <a:effectLst/>
                        </a:rPr>
                        <a:t>očekuje</a:t>
                      </a:r>
                      <a:r>
                        <a:rPr lang="en-US" sz="1400" b="0" dirty="0">
                          <a:effectLst/>
                        </a:rPr>
                        <a:t> od </a:t>
                      </a:r>
                      <a:r>
                        <a:rPr lang="en-US" sz="1400" b="0" dirty="0" err="1">
                          <a:effectLst/>
                        </a:rPr>
                        <a:t>izvora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A0D3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D3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D3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53962"/>
                  </a:ext>
                </a:extLst>
              </a:tr>
              <a:tr h="653214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effectLst/>
                        </a:rPr>
                        <a:t>Header Length</a:t>
                      </a:r>
                      <a:endParaRPr lang="en-US" sz="1400" b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60D1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D1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D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4-bitno polje </a:t>
                      </a:r>
                      <a:r>
                        <a:rPr lang="en-US" sz="1400" b="0" dirty="0" err="1">
                          <a:effectLst/>
                        </a:rPr>
                        <a:t>poznato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kao</a:t>
                      </a:r>
                      <a:r>
                        <a:rPr lang="en-US" sz="1400" b="0" dirty="0">
                          <a:effectLst/>
                        </a:rPr>
                        <a:t> "</a:t>
                      </a:r>
                      <a:r>
                        <a:rPr lang="en-US" sz="1400" b="0" dirty="0" err="1">
                          <a:effectLst/>
                        </a:rPr>
                        <a:t>pomak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podataka</a:t>
                      </a:r>
                      <a:r>
                        <a:rPr lang="en-US" sz="1400" b="0" dirty="0">
                          <a:effectLst/>
                        </a:rPr>
                        <a:t>„</a:t>
                      </a:r>
                      <a:r>
                        <a:rPr lang="hr-HR" sz="1400" b="0" dirty="0">
                          <a:effectLst/>
                        </a:rPr>
                        <a:t> (data </a:t>
                      </a:r>
                      <a:r>
                        <a:rPr lang="hr-HR" sz="1400" b="0" dirty="0" err="1">
                          <a:effectLst/>
                        </a:rPr>
                        <a:t>offset</a:t>
                      </a:r>
                      <a:r>
                        <a:rPr lang="hr-HR" sz="1400" b="0" dirty="0">
                          <a:effectLst/>
                        </a:rPr>
                        <a:t>)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označava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duljinu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zaglavlja</a:t>
                      </a:r>
                      <a:r>
                        <a:rPr lang="en-US" sz="1400" b="0" dirty="0">
                          <a:effectLst/>
                        </a:rPr>
                        <a:t> TCP </a:t>
                      </a:r>
                      <a:r>
                        <a:rPr lang="en-US" sz="1400" b="0" dirty="0" err="1">
                          <a:effectLst/>
                        </a:rPr>
                        <a:t>segmenta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20D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D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56875"/>
                  </a:ext>
                </a:extLst>
              </a:tr>
              <a:tr h="314876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effectLst/>
                        </a:rPr>
                        <a:t>Reserved</a:t>
                      </a:r>
                      <a:endParaRPr lang="en-US" sz="1400" b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E0D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1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l-PL" sz="1400" b="0" dirty="0">
                          <a:effectLst/>
                        </a:rPr>
                        <a:t>6-bitno polje koje je rezervirano za buduću upotrebu.</a:t>
                      </a:r>
                      <a:endParaRPr lang="en-US" sz="1400" b="0" dirty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C0D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D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D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5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94020"/>
                  </a:ext>
                </a:extLst>
              </a:tr>
              <a:tr h="653214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effectLst/>
                        </a:rPr>
                        <a:t>Control bits</a:t>
                      </a:r>
                      <a:endParaRPr lang="en-US" sz="1400" b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E0E1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5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1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6-bitno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uključuje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hr-HR" sz="1400" b="0" dirty="0">
                          <a:effectLst/>
                        </a:rPr>
                        <a:t>bitne(važne)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kodove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ili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zastavice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označavaju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svrhu</a:t>
                      </a:r>
                      <a:r>
                        <a:rPr lang="en-US" sz="1400" b="0" dirty="0">
                          <a:effectLst/>
                        </a:rPr>
                        <a:t> i </a:t>
                      </a:r>
                      <a:r>
                        <a:rPr lang="en-US" sz="1400" b="0" dirty="0" err="1">
                          <a:effectLst/>
                        </a:rPr>
                        <a:t>funkciju</a:t>
                      </a:r>
                      <a:r>
                        <a:rPr lang="en-US" sz="1400" b="0" dirty="0">
                          <a:effectLst/>
                        </a:rPr>
                        <a:t> TCP </a:t>
                      </a:r>
                      <a:r>
                        <a:rPr lang="en-US" sz="1400" b="0" dirty="0" err="1">
                          <a:effectLst/>
                        </a:rPr>
                        <a:t>segmenta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105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5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5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89860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effectLst/>
                        </a:rPr>
                        <a:t>Window size</a:t>
                      </a:r>
                      <a:endParaRPr lang="en-US" sz="1400" b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B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16-bitno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označavanje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broja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bajtova</a:t>
                      </a:r>
                      <a:r>
                        <a:rPr lang="en-US" sz="1400" b="0" dirty="0">
                          <a:effectLst/>
                        </a:rPr>
                        <a:t> koji se </a:t>
                      </a:r>
                      <a:r>
                        <a:rPr lang="en-US" sz="1400" b="0" dirty="0" err="1">
                          <a:effectLst/>
                        </a:rPr>
                        <a:t>mogu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prihvatiti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odjednom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D0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E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7132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effectLst/>
                        </a:rPr>
                        <a:t>Checksum</a:t>
                      </a:r>
                      <a:endParaRPr lang="en-US" sz="1400" b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90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E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F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16-bitno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provjeru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pogrešaka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zaglavlja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segmenta</a:t>
                      </a:r>
                      <a:r>
                        <a:rPr lang="en-US" sz="1400" b="0" dirty="0">
                          <a:effectLst/>
                        </a:rPr>
                        <a:t> i </a:t>
                      </a:r>
                      <a:r>
                        <a:rPr lang="en-US" sz="1400" b="0" dirty="0" err="1">
                          <a:effectLst/>
                        </a:rPr>
                        <a:t>podataka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90E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E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E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25019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effectLst/>
                        </a:rPr>
                        <a:t>Urgent</a:t>
                      </a:r>
                      <a:endParaRPr lang="en-US" sz="1400" b="0">
                        <a:effectLst/>
                      </a:endParaRP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B0F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F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F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0" dirty="0">
                          <a:effectLst/>
                        </a:rPr>
                        <a:t>16-bitno polje </a:t>
                      </a:r>
                      <a:r>
                        <a:rPr lang="en-US" sz="1400" b="0" dirty="0" err="1">
                          <a:effectLst/>
                        </a:rPr>
                        <a:t>koje</a:t>
                      </a:r>
                      <a:r>
                        <a:rPr lang="en-US" sz="1400" b="0" dirty="0"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effectLst/>
                        </a:rPr>
                        <a:t>koristi</a:t>
                      </a:r>
                      <a:r>
                        <a:rPr lang="en-US" sz="1400" b="0" dirty="0"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effectLst/>
                        </a:rPr>
                        <a:t>označavanje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jesu</a:t>
                      </a:r>
                      <a:r>
                        <a:rPr lang="en-US" sz="1400" b="0" dirty="0">
                          <a:effectLst/>
                        </a:rPr>
                        <a:t> li </a:t>
                      </a:r>
                      <a:r>
                        <a:rPr lang="en-US" sz="1400" b="0" dirty="0" err="1">
                          <a:effectLst/>
                        </a:rPr>
                        <a:t>sadržani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podaci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hitni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17110" marR="17110" marT="17110" marB="17110" anchor="ctr">
                    <a:lnL w="9525" cap="flat" cmpd="sng" algn="ctr">
                      <a:solidFill>
                        <a:srgbClr val="7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5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6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Aplikacije koje koriste TCP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5C7DA-1DCC-D566-45DA-F7016DF99DF1}"/>
              </a:ext>
            </a:extLst>
          </p:cNvPr>
          <p:cNvSpPr txBox="1"/>
          <p:nvPr/>
        </p:nvSpPr>
        <p:spPr>
          <a:xfrm>
            <a:off x="243840" y="877838"/>
            <a:ext cx="118465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je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dobar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slojevi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TCP/IP 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stoga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specifične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uloge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TCP o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rađuje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zadatke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povezane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dijeljenjem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toka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pružajući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pouzdanost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kontrolirajući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mijenjajući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redoslijed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segmenata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oslobađa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upravljanjem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kojim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ovih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onih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prikazanih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slici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jednostavno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poslati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usluge TCP-a.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615C0-5D22-103C-3691-9C456D6A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27" y="3213717"/>
            <a:ext cx="4740824" cy="29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TCP komunikacijski proces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25C73-E188-34DB-E166-11C66D67AC8E}"/>
              </a:ext>
            </a:extLst>
          </p:cNvPr>
          <p:cNvSpPr txBox="1"/>
          <p:nvPr/>
        </p:nvSpPr>
        <p:spPr>
          <a:xfrm>
            <a:off x="243840" y="733425"/>
            <a:ext cx="119481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aplikacijski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hr-HR" dirty="0"/>
              <a:t>(aplikacija/servis) </a:t>
            </a:r>
            <a:r>
              <a:rPr lang="en-US" dirty="0"/>
              <a:t>koji se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poslužitelju</a:t>
            </a:r>
            <a:r>
              <a:rPr lang="en-US" dirty="0"/>
              <a:t> </a:t>
            </a:r>
            <a:r>
              <a:rPr lang="en-US" dirty="0" err="1"/>
              <a:t>konfiguriran</a:t>
            </a:r>
            <a:r>
              <a:rPr lang="en-US" dirty="0"/>
              <a:t> je za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priključka</a:t>
            </a:r>
            <a:r>
              <a:rPr lang="en-US" dirty="0"/>
              <a:t>.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priključka</a:t>
            </a:r>
            <a:r>
              <a:rPr lang="en-US" dirty="0"/>
              <a:t> se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automatski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dodjeljuje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ručno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konfigurira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administrator sustava.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Pojedinačni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poslužitelj</a:t>
            </a:r>
            <a:r>
              <a:rPr lang="en-US" dirty="0">
                <a:solidFill>
                  <a:srgbClr val="FF0000"/>
                </a:solidFill>
              </a:rPr>
              <a:t> ne </a:t>
            </a:r>
            <a:r>
              <a:rPr lang="en-US" dirty="0" err="1">
                <a:solidFill>
                  <a:srgbClr val="FF0000"/>
                </a:solidFill>
              </a:rPr>
              <a:t>može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imati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dvije</a:t>
            </a:r>
            <a:r>
              <a:rPr lang="en-US" dirty="0">
                <a:solidFill>
                  <a:srgbClr val="FF0000"/>
                </a:solidFill>
              </a:rPr>
              <a:t> usluge </a:t>
            </a:r>
            <a:r>
              <a:rPr lang="en-US" dirty="0" err="1">
                <a:solidFill>
                  <a:srgbClr val="FF0000"/>
                </a:solidFill>
              </a:rPr>
              <a:t>dodijeljene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istom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broju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priključka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istih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hr-HR" dirty="0"/>
              <a:t>transportnog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. Na </a:t>
            </a:r>
            <a:r>
              <a:rPr lang="en-US" dirty="0" err="1"/>
              <a:t>primjer</a:t>
            </a:r>
            <a:r>
              <a:rPr lang="en-US" dirty="0"/>
              <a:t>, host koji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web </a:t>
            </a:r>
            <a:r>
              <a:rPr lang="en-US" dirty="0" err="1">
                <a:solidFill>
                  <a:srgbClr val="FF0000"/>
                </a:solidFill>
              </a:rPr>
              <a:t>poslužitelja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aplikaciju</a:t>
            </a:r>
            <a:r>
              <a:rPr lang="en-US" dirty="0">
                <a:solidFill>
                  <a:srgbClr val="FF0000"/>
                </a:solidFill>
              </a:rPr>
              <a:t> za </a:t>
            </a:r>
            <a:r>
              <a:rPr lang="en-US" dirty="0" err="1">
                <a:solidFill>
                  <a:srgbClr val="FF0000"/>
                </a:solidFill>
              </a:rPr>
              <a:t>prijenos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datoteka</a:t>
            </a:r>
            <a:r>
              <a:rPr lang="en-US" dirty="0">
                <a:solidFill>
                  <a:srgbClr val="FF0000"/>
                </a:solidFill>
              </a:rPr>
              <a:t> ne </a:t>
            </a:r>
            <a:r>
              <a:rPr lang="en-US" dirty="0" err="1">
                <a:solidFill>
                  <a:srgbClr val="FF0000"/>
                </a:solidFill>
              </a:rPr>
              <a:t>mogu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oboje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imati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konfiguriran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ist</a:t>
            </a:r>
            <a:r>
              <a:rPr lang="hr-HR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port</a:t>
            </a:r>
            <a:r>
              <a:rPr lang="hr-HR" dirty="0">
                <a:solidFill>
                  <a:srgbClr val="FF0000"/>
                </a:solidFill>
              </a:rPr>
              <a:t> npr.</a:t>
            </a:r>
            <a:r>
              <a:rPr lang="en-US" dirty="0">
                <a:solidFill>
                  <a:srgbClr val="FF0000"/>
                </a:solidFill>
              </a:rPr>
              <a:t> TCP port 80.</a:t>
            </a:r>
          </a:p>
          <a:p>
            <a:endParaRPr lang="en-US" dirty="0"/>
          </a:p>
          <a:p>
            <a:r>
              <a:rPr lang="en-US" dirty="0" err="1"/>
              <a:t>Aktivna</a:t>
            </a:r>
            <a:r>
              <a:rPr lang="en-US" dirty="0"/>
              <a:t> </a:t>
            </a:r>
            <a:r>
              <a:rPr lang="en-US" dirty="0" err="1"/>
              <a:t>poslužiteljska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aplikacija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povezana 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određen</a:t>
            </a:r>
            <a:r>
              <a:rPr lang="hr-HR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m port</a:t>
            </a:r>
            <a:r>
              <a:rPr lang="hr-HR" dirty="0">
                <a:solidFill>
                  <a:srgbClr val="FF0000"/>
                </a:solidFill>
              </a:rPr>
              <a:t>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smatra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otvorenom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>
                <a:solidFill>
                  <a:srgbClr val="FF0000"/>
                </a:solidFill>
              </a:rPr>
              <a:t>transportni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sloj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prihvaća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obrađuje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segmente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upućene</a:t>
            </a:r>
            <a:r>
              <a:rPr lang="en-US" dirty="0">
                <a:solidFill>
                  <a:srgbClr val="FF0000"/>
                </a:solidFill>
              </a:rPr>
              <a:t> tom </a:t>
            </a:r>
            <a:r>
              <a:rPr lang="en-US" dirty="0" err="1">
                <a:solidFill>
                  <a:srgbClr val="FF0000"/>
                </a:solidFill>
              </a:rPr>
              <a:t>portu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dolazni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upućen</a:t>
            </a:r>
            <a:r>
              <a:rPr lang="en-US" dirty="0"/>
              <a:t> </a:t>
            </a:r>
            <a:r>
              <a:rPr lang="en-US" dirty="0" err="1"/>
              <a:t>ispravnom</a:t>
            </a:r>
            <a:r>
              <a:rPr lang="en-US" dirty="0"/>
              <a:t> </a:t>
            </a:r>
            <a:r>
              <a:rPr lang="en-US" dirty="0" err="1"/>
              <a:t>socketu</a:t>
            </a:r>
            <a:r>
              <a:rPr lang="en-US" dirty="0"/>
              <a:t> se </a:t>
            </a:r>
            <a:r>
              <a:rPr lang="en-US" dirty="0" err="1"/>
              <a:t>prihvaća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podaci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prosljeđuju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aplikaciji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poslužitelja</a:t>
            </a:r>
            <a:r>
              <a:rPr lang="en-US" dirty="0"/>
              <a:t>. Na </a:t>
            </a:r>
            <a:r>
              <a:rPr lang="en-US" dirty="0" err="1"/>
              <a:t>poslužitelju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otvoreno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portova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za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aktivnu</a:t>
            </a:r>
            <a:r>
              <a:rPr lang="en-US" dirty="0"/>
              <a:t> </a:t>
            </a:r>
            <a:r>
              <a:rPr lang="en-US" dirty="0" err="1"/>
              <a:t>poslužiteljsku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.</a:t>
            </a:r>
            <a:endParaRPr lang="hr-H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31D27-8BEF-7CFF-C653-5FCB2175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02" y="3573257"/>
            <a:ext cx="5488388" cy="28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Uspostava i zatvaranje TCP veze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75513-F4F6-81D8-8071-35051712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4"/>
            <a:ext cx="6699594" cy="369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B2354-7876-4065-80DE-3508E909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7" y="1357311"/>
            <a:ext cx="5153025" cy="3933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2B537-D8E5-8E9C-9262-2C6422E466D9}"/>
              </a:ext>
            </a:extLst>
          </p:cNvPr>
          <p:cNvSpPr txBox="1"/>
          <p:nvPr/>
        </p:nvSpPr>
        <p:spPr>
          <a:xfrm>
            <a:off x="2173282" y="110704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three-way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handshake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process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4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Uspostava i zatvaranje TCP veze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EF5DD-479D-AACC-5586-0BADA73A2986}"/>
              </a:ext>
            </a:extLst>
          </p:cNvPr>
          <p:cNvSpPr txBox="1"/>
          <p:nvPr/>
        </p:nvSpPr>
        <p:spPr>
          <a:xfrm>
            <a:off x="371475" y="751344"/>
            <a:ext cx="111823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održavaju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veze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prate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segment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razmjenjuju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tome koji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primljeni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TCP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TCP je full-duplex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gdje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dvije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jednosmjerne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komunikacijske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Da bi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uspostavili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domaćini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izvode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trostruko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rukovanje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(3-way </a:t>
            </a:r>
            <a:r>
              <a:rPr lang="hr-HR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handshake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bitovi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TCP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pokazuju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hr-H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Uloga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tros</a:t>
            </a:r>
            <a:r>
              <a:rPr lang="hr-HR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trukog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rukovanja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(3-way </a:t>
            </a:r>
            <a:r>
              <a:rPr lang="hr-HR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handshake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Utvrđuje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prisutan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Provjerava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aktivnu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uslugu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prihvaća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zahtjeve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odredišnog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priključka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inicirajući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namjerava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Obavještava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izvorni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namjerava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uspostaviti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komunikacijsku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tom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priključka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završetka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komunikacije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između aplikacija na računalima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transportnom sloju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također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prekida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42DD3-7D11-3386-E4B4-552B34A0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495" y="2076450"/>
            <a:ext cx="2676922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8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F4BEB-CFF4-BF60-76A1-95D8FC36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1285543"/>
            <a:ext cx="5195294" cy="4022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6048103" y="501904"/>
            <a:ext cx="69843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aplikacijskog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generiraju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razmjen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​​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izvorišnog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logičku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izvode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različitim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To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uključivati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​​usluge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uspostavljanje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privremene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saznanja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(ne mari)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putovati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putanji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kojom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prolaze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zagušenju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Datagram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(UDP)</a:t>
            </a:r>
            <a:endParaRPr lang="hr-H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Uspostava i zatvaranje TCP veze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EF5DD-479D-AACC-5586-0BADA73A2986}"/>
              </a:ext>
            </a:extLst>
          </p:cNvPr>
          <p:cNvSpPr txBox="1"/>
          <p:nvPr/>
        </p:nvSpPr>
        <p:spPr>
          <a:xfrm>
            <a:off x="185839" y="3011579"/>
            <a:ext cx="111823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URG -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Značajno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polje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hitnog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pokazivača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označava da 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postoje hitni podaci u segmentu koji zahtijevaju hitnu pozornost od </a:t>
            </a:r>
            <a:r>
              <a:rPr lang="hr-HR" sz="16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primajuće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aplikacije.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telnet veza kada pošaljemo kombinaciju tipki za prekid</a:t>
            </a:r>
            <a:endParaRPr lang="en-US" sz="1600" b="0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 -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Oznaka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uspostavljanje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prekid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PSH - Push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-signalizira primatelju da se 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 u trenutnom segmentu trebaju odmah obraditi, umjesto da se spremaju u </a:t>
            </a:r>
            <a:r>
              <a:rPr lang="hr-HR" sz="16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međuspremnik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dok ne stigne više podataka. 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 je PSH bit postavljen na 1, on ukazuje prijemnom TCP stogu da bi trebao "gurnuti" ove podatke do aplikacije primatelja bez čekanja da dodatni podaci popune </a:t>
            </a:r>
            <a:r>
              <a:rPr lang="hr-H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međuspremnik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 aplikacije koja koristi oznaku PSH (</a:t>
            </a:r>
            <a:r>
              <a:rPr lang="hr-HR" sz="16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Push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je telnet (ali i Secure Shell-SSH), koja omogućuje daljinski pristup naredbenom retku uređaja. </a:t>
            </a:r>
            <a:r>
              <a:rPr lang="hr-H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16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elnet korisnici očekuju da se njihove naredbe i odgovori odmah pojave zato se koristi PSH zastavica.</a:t>
            </a:r>
            <a:endParaRPr lang="en-US" sz="1600" b="0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RST -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Resetirajte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dođe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pogreške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isteka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vremena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SYN -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Sinkronizirajte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redne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brojeve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uspostavljanje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 -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pošiljatelja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za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prekid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F7F17-F9ED-885E-E0C1-C034B5BF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3" y="669203"/>
            <a:ext cx="4829343" cy="23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704320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Uspostava i zatvaranje TCP veze</a:t>
            </a:r>
            <a:endParaRPr lang="hr-HR" sz="3200" dirty="0"/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5A7C75C7-A3D0-4089-B075-CF6D7060E120}"/>
              </a:ext>
            </a:extLst>
          </p:cNvPr>
          <p:cNvGraphicFramePr>
            <a:graphicFrameLocks noGrp="1"/>
          </p:cNvGraphicFramePr>
          <p:nvPr/>
        </p:nvGraphicFramePr>
        <p:xfrm>
          <a:off x="1195810" y="4801477"/>
          <a:ext cx="7886700" cy="29337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15661045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590639917"/>
                    </a:ext>
                  </a:extLst>
                </a:gridCol>
              </a:tblGrid>
              <a:tr h="29337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794771"/>
                  </a:ext>
                </a:extLst>
              </a:tr>
            </a:tbl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2E1972D3-B79E-47A7-BF8E-F0546184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9" y="2066752"/>
            <a:ext cx="10634933" cy="675462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9EF313CB-3559-4DDF-8600-0C5A4348C341}"/>
              </a:ext>
            </a:extLst>
          </p:cNvPr>
          <p:cNvSpPr/>
          <p:nvPr/>
        </p:nvSpPr>
        <p:spPr>
          <a:xfrm>
            <a:off x="8391599" y="2066752"/>
            <a:ext cx="1319561" cy="675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31B0497-FC7A-4DCB-8DC4-0B5C6572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94" y="4129727"/>
            <a:ext cx="9275867" cy="671750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E2B784CC-F949-4C3F-9F92-08785143781E}"/>
              </a:ext>
            </a:extLst>
          </p:cNvPr>
          <p:cNvSpPr/>
          <p:nvPr/>
        </p:nvSpPr>
        <p:spPr>
          <a:xfrm>
            <a:off x="8391599" y="4129727"/>
            <a:ext cx="1232327" cy="764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3C54587-0E7E-4576-BD39-51B9F20B4BBA}"/>
              </a:ext>
            </a:extLst>
          </p:cNvPr>
          <p:cNvSpPr txBox="1"/>
          <p:nvPr/>
        </p:nvSpPr>
        <p:spPr>
          <a:xfrm>
            <a:off x="567159" y="1612833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three-way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handshake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process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25C3A81-838B-4D8C-A604-FB7FDFAD56B7}"/>
              </a:ext>
            </a:extLst>
          </p:cNvPr>
          <p:cNvSpPr txBox="1"/>
          <p:nvPr/>
        </p:nvSpPr>
        <p:spPr>
          <a:xfrm>
            <a:off x="654394" y="369904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/>
              <a:t>Session</a:t>
            </a:r>
            <a:r>
              <a:rPr lang="hr-HR" b="1" dirty="0"/>
              <a:t> </a:t>
            </a:r>
            <a:r>
              <a:rPr lang="hr-HR" b="1" dirty="0" err="1"/>
              <a:t>termination</a:t>
            </a:r>
            <a:endParaRPr lang="hr-HR" b="1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8209F56A-3561-40C8-9F20-AA0C1CC574EE}"/>
              </a:ext>
            </a:extLst>
          </p:cNvPr>
          <p:cNvSpPr/>
          <p:nvPr/>
        </p:nvSpPr>
        <p:spPr>
          <a:xfrm>
            <a:off x="9082510" y="4045140"/>
            <a:ext cx="541416" cy="31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E4FEE8C-1A3D-4052-B5BB-AD3F23629993}"/>
              </a:ext>
            </a:extLst>
          </p:cNvPr>
          <p:cNvSpPr txBox="1"/>
          <p:nvPr/>
        </p:nvSpPr>
        <p:spPr>
          <a:xfrm>
            <a:off x="4871088" y="3594657"/>
            <a:ext cx="686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0000FF"/>
                </a:solidFill>
              </a:rPr>
              <a:t>This</a:t>
            </a:r>
            <a:r>
              <a:rPr lang="hr-HR" sz="1400" dirty="0">
                <a:solidFill>
                  <a:srgbClr val="0000FF"/>
                </a:solidFill>
              </a:rPr>
              <a:t> ACK </a:t>
            </a:r>
            <a:r>
              <a:rPr lang="hr-HR" sz="1400" dirty="0" err="1">
                <a:solidFill>
                  <a:srgbClr val="0000FF"/>
                </a:solidFill>
              </a:rPr>
              <a:t>is</a:t>
            </a:r>
            <a:r>
              <a:rPr lang="hr-HR" sz="1400" dirty="0">
                <a:solidFill>
                  <a:srgbClr val="0000FF"/>
                </a:solidFill>
              </a:rPr>
              <a:t> for some </a:t>
            </a:r>
            <a:r>
              <a:rPr lang="hr-HR" sz="1400" dirty="0" err="1">
                <a:solidFill>
                  <a:srgbClr val="0000FF"/>
                </a:solidFill>
              </a:rPr>
              <a:t>of</a:t>
            </a:r>
            <a:r>
              <a:rPr lang="hr-HR" sz="1400" dirty="0">
                <a:solidFill>
                  <a:srgbClr val="0000FF"/>
                </a:solidFill>
              </a:rPr>
              <a:t> </a:t>
            </a:r>
            <a:r>
              <a:rPr lang="hr-HR" sz="1400" dirty="0" err="1">
                <a:solidFill>
                  <a:srgbClr val="0000FF"/>
                </a:solidFill>
              </a:rPr>
              <a:t>the</a:t>
            </a:r>
            <a:r>
              <a:rPr lang="hr-HR" sz="1400" dirty="0">
                <a:solidFill>
                  <a:srgbClr val="0000FF"/>
                </a:solidFill>
              </a:rPr>
              <a:t> </a:t>
            </a:r>
            <a:r>
              <a:rPr lang="hr-HR" sz="1400" dirty="0" err="1">
                <a:solidFill>
                  <a:srgbClr val="0000FF"/>
                </a:solidFill>
              </a:rPr>
              <a:t>previous</a:t>
            </a:r>
            <a:r>
              <a:rPr lang="hr-HR" sz="1400" dirty="0">
                <a:solidFill>
                  <a:srgbClr val="0000FF"/>
                </a:solidFill>
              </a:rPr>
              <a:t> </a:t>
            </a:r>
            <a:r>
              <a:rPr lang="hr-HR" sz="1400" dirty="0" err="1">
                <a:solidFill>
                  <a:srgbClr val="0000FF"/>
                </a:solidFill>
              </a:rPr>
              <a:t>segments</a:t>
            </a:r>
            <a:endParaRPr lang="hr-H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/>
              <a:t>TCP </a:t>
            </a:r>
            <a:r>
              <a:rPr lang="en-US" sz="3200" b="0" i="0" dirty="0" err="1"/>
              <a:t>pouzdanost</a:t>
            </a:r>
            <a:r>
              <a:rPr lang="en-US" sz="3200" b="0" i="0" dirty="0"/>
              <a:t> - </a:t>
            </a:r>
            <a:r>
              <a:rPr lang="en-US" sz="3200" b="0" i="0" dirty="0" err="1"/>
              <a:t>zajamčena</a:t>
            </a:r>
            <a:r>
              <a:rPr lang="en-US" sz="3200" b="0" i="0" dirty="0"/>
              <a:t> </a:t>
            </a:r>
            <a:r>
              <a:rPr lang="en-US" sz="3200" b="0" i="0" dirty="0" err="1"/>
              <a:t>isporuka</a:t>
            </a:r>
            <a:r>
              <a:rPr lang="hr-HR" sz="3200" b="0" i="0" dirty="0"/>
              <a:t> „po redu”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C99AC-B51D-0B66-D67F-2CA0666159E4}"/>
              </a:ext>
            </a:extLst>
          </p:cNvPr>
          <p:cNvSpPr txBox="1"/>
          <p:nvPr/>
        </p:nvSpPr>
        <p:spPr>
          <a:xfrm>
            <a:off x="243840" y="784563"/>
            <a:ext cx="11376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postavljanja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nasumično se odabire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početni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redni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(ISN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Initial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sequence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početnu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vrijednost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prenose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prijemnoj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prenose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redni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povećava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preneseni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Ovo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praćenje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omogućuje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segment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jedinstveno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identificiran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potvrđen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sequence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Tada se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identificirati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nedostaju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Zbog jednostavnosti i čitljivosti koriste se i relativni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sequence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numberss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koje možemo vidjeti u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wiresharku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4825A-DBFF-1B0F-320E-03440BFC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01" y="2547891"/>
            <a:ext cx="5352742" cy="3651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4A751-6A5F-6369-B559-8C6F2C5D5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5" y="3025852"/>
            <a:ext cx="58483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pl-PL" sz="3200" b="0" i="0" dirty="0"/>
              <a:t>TCP pouzdanost - Gubitak podataka i ponovni prijenos</a:t>
            </a:r>
            <a:endParaRPr lang="hr-HR" sz="3200" b="0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C99AC-B51D-0B66-D67F-2CA0666159E4}"/>
              </a:ext>
            </a:extLst>
          </p:cNvPr>
          <p:cNvSpPr txBox="1"/>
          <p:nvPr/>
        </p:nvSpPr>
        <p:spPr>
          <a:xfrm>
            <a:off x="243840" y="784563"/>
            <a:ext cx="113766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obzira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koliko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dobro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projektirana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povremeno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dolazi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gubitka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TCP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pruža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upravljanja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gubicima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segmenata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njima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mehanizam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ponovni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segmenata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nepotvrđene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sekvence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(SEQ) i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(ACK)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zajedno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prijema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sadržanih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odaslanim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segmentima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SEQ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identificira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prvi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prenosi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ACK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poslan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natrag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označi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sljedeći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primatelj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očekuje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primiti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To se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zove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očekivan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potvrda (</a:t>
            </a:r>
            <a:r>
              <a:rPr lang="hr-HR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expectational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acknowledgement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69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pl-PL" sz="3200" b="0" i="0" dirty="0"/>
              <a:t>TCP pouzdanost - Gubitak podataka i ponovni prijenos</a:t>
            </a:r>
            <a:endParaRPr lang="hr-HR" sz="3200" b="0" i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26A34-9620-F56B-8906-59058927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10" y="1214309"/>
            <a:ext cx="5229934" cy="3872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A503C-5D26-1834-84C5-3680816C54EA}"/>
              </a:ext>
            </a:extLst>
          </p:cNvPr>
          <p:cNvSpPr txBox="1"/>
          <p:nvPr/>
        </p:nvSpPr>
        <p:spPr>
          <a:xfrm>
            <a:off x="96455" y="999461"/>
            <a:ext cx="66239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</a:rPr>
              <a:t>Prije nego su implementirana poboljšanja, TCP je mogao potvrditi samo sljedeći očekivani bajt.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primjer, </a:t>
            </a:r>
            <a:r>
              <a:rPr lang="hr-HR" dirty="0" err="1"/>
              <a:t>host</a:t>
            </a:r>
            <a:r>
              <a:rPr lang="hr-HR" dirty="0"/>
              <a:t> A šalje segmente od 1 do 10 </a:t>
            </a:r>
            <a:r>
              <a:rPr lang="hr-HR" dirty="0" err="1"/>
              <a:t>hostu</a:t>
            </a:r>
            <a:r>
              <a:rPr lang="hr-HR" dirty="0"/>
              <a:t> B. Ako stignu svi segmenti osim segmenata 3 i 4, </a:t>
            </a:r>
            <a:r>
              <a:rPr lang="hr-HR" dirty="0" err="1"/>
              <a:t>host</a:t>
            </a:r>
            <a:r>
              <a:rPr lang="hr-HR" dirty="0"/>
              <a:t> B će odgovoriti potvrdom navodeći da je sljedeći segment koji se očekuje segment 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Domaćin A nema pojma jesu li neki drugi segmenti stigli ili ne. </a:t>
            </a:r>
            <a:r>
              <a:rPr lang="hr-HR" dirty="0" err="1">
                <a:solidFill>
                  <a:srgbClr val="0000FF"/>
                </a:solidFill>
              </a:rPr>
              <a:t>Host</a:t>
            </a:r>
            <a:r>
              <a:rPr lang="hr-HR" dirty="0">
                <a:solidFill>
                  <a:srgbClr val="0000FF"/>
                </a:solidFill>
              </a:rPr>
              <a:t> A bi stoga ponovno poslao segmente od 3 do 10</a:t>
            </a:r>
            <a:r>
              <a:rPr lang="hr-H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Ako su svi ponovno poslani segmenti uspješno stigli, </a:t>
            </a:r>
            <a:r>
              <a:rPr lang="hr-HR" dirty="0">
                <a:solidFill>
                  <a:srgbClr val="0000FF"/>
                </a:solidFill>
              </a:rPr>
              <a:t>segmenti od 5 do 10 bili bi duplikati</a:t>
            </a:r>
            <a:r>
              <a:rPr lang="hr-H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/>
              <a:t>To može dovesti do kašnjenja, zagušenja i neučinkovitosti.</a:t>
            </a:r>
          </a:p>
        </p:txBody>
      </p:sp>
    </p:spTree>
    <p:extLst>
      <p:ext uri="{BB962C8B-B14F-4D97-AF65-F5344CB8AC3E}">
        <p14:creationId xmlns:p14="http://schemas.microsoft.com/office/powerpoint/2010/main" val="125260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684177"/>
          </a:xfrm>
          <a:prstGeom prst="rect">
            <a:avLst/>
          </a:prstGeom>
        </p:spPr>
        <p:txBody>
          <a:bodyPr/>
          <a:lstStyle/>
          <a:p>
            <a:r>
              <a:rPr lang="pl-PL" sz="3200" b="0" i="0" dirty="0"/>
              <a:t>TCP pouzdanost - Gubitak podataka i ponovni prijenos</a:t>
            </a:r>
            <a:endParaRPr lang="hr-HR" sz="3200" b="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1D85B-9754-1439-3602-61B18571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871840"/>
            <a:ext cx="5895975" cy="4943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F85F0-8E45-74F0-3F8C-2549F602946E}"/>
              </a:ext>
            </a:extLst>
          </p:cNvPr>
          <p:cNvSpPr txBox="1"/>
          <p:nvPr/>
        </p:nvSpPr>
        <p:spPr>
          <a:xfrm>
            <a:off x="243840" y="1042988"/>
            <a:ext cx="60989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</a:rPr>
              <a:t>Operacijski sustavi danas obično koriste neobaveznu (</a:t>
            </a:r>
            <a:r>
              <a:rPr lang="hr-HR" dirty="0" err="1">
                <a:solidFill>
                  <a:srgbClr val="FF0000"/>
                </a:solidFill>
              </a:rPr>
              <a:t>optional</a:t>
            </a:r>
            <a:r>
              <a:rPr lang="hr-HR" dirty="0">
                <a:solidFill>
                  <a:srgbClr val="FF0000"/>
                </a:solidFill>
              </a:rPr>
              <a:t>) TCP značajku zvanu selektivna potvrda (SACK), koja se dogovara tijekom trostrukog rukovanja.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/>
              <a:t>Ako oba hosta podržavaju SACK</a:t>
            </a:r>
            <a:r>
              <a:rPr lang="hr-HR" dirty="0"/>
              <a:t>, primatelj može eksplicitno potvrditi koji su segmenti (bajtovi) primljeni uključujući sve diskontinuirane segmente.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 err="1"/>
              <a:t>Host</a:t>
            </a:r>
            <a:r>
              <a:rPr lang="hr-HR" u="sng" dirty="0"/>
              <a:t> pošiljatelj bi stoga trebao samo ponovno poslati podatke koji nedostaju.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primjer, na sljedećoj slici, ponovno koristeći jednostavne brojeve segmenata radi jasnoće, </a:t>
            </a:r>
            <a:r>
              <a:rPr lang="hr-HR" dirty="0" err="1"/>
              <a:t>host</a:t>
            </a:r>
            <a:r>
              <a:rPr lang="hr-HR" dirty="0"/>
              <a:t> A šalje segmente od 1 do 10 </a:t>
            </a:r>
            <a:r>
              <a:rPr lang="hr-HR" dirty="0" err="1"/>
              <a:t>hostu</a:t>
            </a:r>
            <a:r>
              <a:rPr lang="hr-HR" dirty="0"/>
              <a:t> B. Ako stignu svi segmenti osim segmenata 3 i 4, </a:t>
            </a:r>
            <a:r>
              <a:rPr lang="hr-HR" dirty="0" err="1"/>
              <a:t>host</a:t>
            </a:r>
            <a:r>
              <a:rPr lang="hr-HR" dirty="0"/>
              <a:t> B može potvrditi da je primio segmente 1 i 2. (ACK 3) i selektivno potvrdite segmente od 5 do 10 (SACK 5-10). Domaćin A trebao bi ponovno poslati samo segmente 3 i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/>
              <a:t>TCP koristi mjerače vremena kako bi znao koliko dugo čekati prije ponovnog slanja segmenta</a:t>
            </a:r>
          </a:p>
        </p:txBody>
      </p:sp>
    </p:spTree>
    <p:extLst>
      <p:ext uri="{BB962C8B-B14F-4D97-AF65-F5344CB8AC3E}">
        <p14:creationId xmlns:p14="http://schemas.microsoft.com/office/powerpoint/2010/main" val="364603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 err="1"/>
              <a:t>Kontrola</a:t>
            </a:r>
            <a:r>
              <a:rPr lang="en-US" sz="3200" b="0" i="0" dirty="0"/>
              <a:t> TCP </a:t>
            </a:r>
            <a:r>
              <a:rPr lang="en-US" sz="3200" b="0" i="0" dirty="0" err="1"/>
              <a:t>protoka</a:t>
            </a:r>
            <a:r>
              <a:rPr lang="en-US" sz="3200" b="0" i="0" dirty="0"/>
              <a:t> - </a:t>
            </a:r>
            <a:r>
              <a:rPr lang="en-US" sz="3200" b="0" i="0" dirty="0" err="1"/>
              <a:t>veličina</a:t>
            </a:r>
            <a:r>
              <a:rPr lang="en-US" sz="3200" b="0" i="0" dirty="0"/>
              <a:t> </a:t>
            </a:r>
            <a:r>
              <a:rPr lang="en-US" sz="3200" b="0" i="0" dirty="0" err="1"/>
              <a:t>prozora</a:t>
            </a:r>
            <a:r>
              <a:rPr lang="en-US" sz="3200" b="0" i="0" dirty="0"/>
              <a:t> i </a:t>
            </a:r>
            <a:r>
              <a:rPr lang="hr-HR" sz="3200" b="0" i="0" dirty="0"/>
              <a:t>potvrde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AFFA4-9C28-B8E6-907F-038216048515}"/>
              </a:ext>
            </a:extLst>
          </p:cNvPr>
          <p:cNvSpPr txBox="1"/>
          <p:nvPr/>
        </p:nvSpPr>
        <p:spPr>
          <a:xfrm>
            <a:off x="96456" y="679865"/>
            <a:ext cx="11705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nudi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mehanizme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pomaže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održavanju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pouzdanosti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podešavanjem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brzine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odredišta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određenu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 bi se to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postiglo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TCP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16-bitno polje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(Windows </a:t>
            </a:r>
            <a:r>
              <a:rPr lang="hr-HR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određuje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poslati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očekivanja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E6E50-F3A5-84A2-237B-220109DE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42" y="2003304"/>
            <a:ext cx="6454417" cy="43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4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DF7B-A2EF-8A32-1DB1-9E060885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D57C23-0646-CB3A-6D65-34150273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 err="1"/>
              <a:t>Kontrola</a:t>
            </a:r>
            <a:r>
              <a:rPr lang="en-US" sz="3200" b="0" i="0" dirty="0"/>
              <a:t> TCP </a:t>
            </a:r>
            <a:r>
              <a:rPr lang="en-US" sz="3200" b="0" i="0" dirty="0" err="1"/>
              <a:t>protoka</a:t>
            </a:r>
            <a:r>
              <a:rPr lang="en-US" sz="3200" b="0" i="0" dirty="0"/>
              <a:t> - </a:t>
            </a:r>
            <a:r>
              <a:rPr lang="en-US" sz="3200" b="0" i="0" dirty="0" err="1"/>
              <a:t>veličina</a:t>
            </a:r>
            <a:r>
              <a:rPr lang="en-US" sz="3200" b="0" i="0" dirty="0"/>
              <a:t> </a:t>
            </a:r>
            <a:r>
              <a:rPr lang="en-US" sz="3200" b="0" i="0" dirty="0" err="1"/>
              <a:t>prozora</a:t>
            </a:r>
            <a:r>
              <a:rPr lang="en-US" sz="3200" b="0" i="0" dirty="0"/>
              <a:t> i </a:t>
            </a:r>
            <a:r>
              <a:rPr lang="hr-HR" sz="3200" b="0" i="0" dirty="0"/>
              <a:t>potvrde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1C534-6153-4528-8028-C00AFD47CF03}"/>
              </a:ext>
            </a:extLst>
          </p:cNvPr>
          <p:cNvSpPr txBox="1"/>
          <p:nvPr/>
        </p:nvSpPr>
        <p:spPr>
          <a:xfrm>
            <a:off x="96456" y="679865"/>
            <a:ext cx="119150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prihvatiti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obraditi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odjednom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početna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PC B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TCP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10.000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Počevši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prvog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posljednji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PC 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poslati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primanja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10.000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Ovo je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poznato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slanje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PC A.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uključena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u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segment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odredište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promijeniti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veličinu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kojem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trenutku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ovisno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dostupnosti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međuspremnika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Početna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dogovorena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TCP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uspostavi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trostrukog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rukovanja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Izvorni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ograničiti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 šalje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odredišta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izvorni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primljeni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nastaviti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slanje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obrađuje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primljene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kontinuirano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prilagođavanje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izvornog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slanja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poznati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klizni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prozori</a:t>
            </a:r>
            <a:r>
              <a:rPr lang="hr-HR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sliding</a:t>
            </a:r>
            <a:r>
              <a:rPr lang="hr-HR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window)</a:t>
            </a:r>
            <a:r>
              <a:rPr lang="en-US" sz="2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86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/>
              <a:t>TCP </a:t>
            </a:r>
            <a:r>
              <a:rPr lang="en-US" sz="3200" b="0" i="0" dirty="0" err="1"/>
              <a:t>kontrola</a:t>
            </a:r>
            <a:r>
              <a:rPr lang="en-US" sz="3200" b="0" i="0" dirty="0"/>
              <a:t> </a:t>
            </a:r>
            <a:r>
              <a:rPr lang="en-US" sz="3200" b="0" i="0" dirty="0" err="1"/>
              <a:t>protoka</a:t>
            </a:r>
            <a:r>
              <a:rPr lang="en-US" sz="3200" b="0" i="0" dirty="0"/>
              <a:t> - </a:t>
            </a:r>
            <a:r>
              <a:rPr lang="en-US" sz="3200" b="0" i="0" dirty="0" err="1"/>
              <a:t>maksimalna</a:t>
            </a:r>
            <a:r>
              <a:rPr lang="en-US" sz="3200" b="0" i="0" dirty="0"/>
              <a:t> </a:t>
            </a:r>
            <a:r>
              <a:rPr lang="en-US" sz="3200" b="0" i="0" dirty="0" err="1"/>
              <a:t>veličina</a:t>
            </a:r>
            <a:r>
              <a:rPr lang="en-US" sz="3200" b="0" i="0" dirty="0"/>
              <a:t> </a:t>
            </a:r>
            <a:r>
              <a:rPr lang="en-US" sz="3200" b="0" i="0" dirty="0" err="1"/>
              <a:t>segmenta</a:t>
            </a:r>
            <a:r>
              <a:rPr lang="en-US" sz="3200" b="0" i="0" dirty="0"/>
              <a:t> (MSS)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AFFA4-9C28-B8E6-907F-038216048515}"/>
              </a:ext>
            </a:extLst>
          </p:cNvPr>
          <p:cNvSpPr txBox="1"/>
          <p:nvPr/>
        </p:nvSpPr>
        <p:spPr>
          <a:xfrm>
            <a:off x="96456" y="679865"/>
            <a:ext cx="117050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slici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odašilje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1460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svakog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je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maksimalna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(MSS)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primiti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MSS je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opcija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TCP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zaglavlju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specificira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najveću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količinu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bajtovima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primiti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jednom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segmentu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MSS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MSS se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trosmjernog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rukovanja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Uobičajeni</a:t>
            </a:r>
            <a:r>
              <a:rPr lang="en-US" sz="18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MSS je 1460 </a:t>
            </a:r>
            <a:r>
              <a:rPr lang="en-US" sz="1800" b="0" i="0" dirty="0" err="1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8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IPv4. </a:t>
            </a:r>
            <a:r>
              <a:rPr lang="hr-HR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Računalo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određuje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vrijednost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svog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MSS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oduzimanjem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IP i TCP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maksimalne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prijenosne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jedinice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Ethernetu 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(MTU). Na Ethernet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sučelju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zadani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MTU je 1500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Oduzimajući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20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TCP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20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zadana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veličina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MSS-a bit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1460 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prikazano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slici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22BC1-AB0F-2EB1-1523-881F5B49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61" y="2988189"/>
            <a:ext cx="5683539" cy="369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6F49C-3C80-A6CE-C1E1-FA136893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9" y="3429000"/>
            <a:ext cx="6348112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4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 err="1"/>
              <a:t>Kontrola</a:t>
            </a:r>
            <a:r>
              <a:rPr lang="en-US" sz="3200" b="0" i="0" dirty="0"/>
              <a:t> TCP </a:t>
            </a:r>
            <a:r>
              <a:rPr lang="en-US" sz="3200" b="0" i="0" dirty="0" err="1"/>
              <a:t>protoka</a:t>
            </a:r>
            <a:r>
              <a:rPr lang="en-US" sz="3200" b="0" i="0" dirty="0"/>
              <a:t> - </a:t>
            </a:r>
            <a:r>
              <a:rPr lang="en-US" sz="3200" b="0" i="0" dirty="0" err="1"/>
              <a:t>Izbjegavanje</a:t>
            </a:r>
            <a:r>
              <a:rPr lang="en-US" sz="3200" b="0" i="0" dirty="0"/>
              <a:t> </a:t>
            </a:r>
            <a:r>
              <a:rPr lang="en-US" sz="3200" b="0" i="0" dirty="0" err="1"/>
              <a:t>zagušenja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AFFA4-9C28-B8E6-907F-038216048515}"/>
              </a:ext>
            </a:extLst>
          </p:cNvPr>
          <p:cNvSpPr txBox="1"/>
          <p:nvPr/>
        </p:nvSpPr>
        <p:spPr>
          <a:xfrm>
            <a:off x="96456" y="679865"/>
            <a:ext cx="1170501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Kada dođe do </a:t>
            </a:r>
            <a:r>
              <a:rPr lang="hr-HR" dirty="0">
                <a:solidFill>
                  <a:srgbClr val="FF0000"/>
                </a:solidFill>
              </a:rPr>
              <a:t>zagušenja mreže</a:t>
            </a:r>
            <a:r>
              <a:rPr lang="hr-HR" dirty="0"/>
              <a:t>, to </a:t>
            </a:r>
            <a:r>
              <a:rPr lang="hr-HR" dirty="0">
                <a:solidFill>
                  <a:srgbClr val="FF0000"/>
                </a:solidFill>
              </a:rPr>
              <a:t>rezultira</a:t>
            </a: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odbacivanjem paketa </a:t>
            </a:r>
            <a:r>
              <a:rPr lang="hr-HR" dirty="0"/>
              <a:t>od strane preopterećenog </a:t>
            </a:r>
            <a:r>
              <a:rPr lang="hr-HR" dirty="0" err="1"/>
              <a:t>usmjernika</a:t>
            </a:r>
            <a:r>
              <a:rPr lang="hr-HR" dirty="0"/>
              <a:t>. Kada paketi koji sadrže TCP segmente ne dosegnu svoje odredište, ostaju nepotvrđeni. </a:t>
            </a:r>
            <a:r>
              <a:rPr lang="hr-HR" dirty="0">
                <a:solidFill>
                  <a:srgbClr val="FF0000"/>
                </a:solidFill>
              </a:rPr>
              <a:t>Određivanjem brzine kojom se TCP segmenti šalju ali ne potvrđuju, izvor može pretpostaviti određenu razinu zagušenja mreže.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Kad god postoji zagušenje, dogodit će se ponovno slanje izgubljenih TCP segmenata iz izvora</a:t>
            </a:r>
            <a:r>
              <a:rPr lang="hr-HR" dirty="0"/>
              <a:t>. Ako ponovni prijenos nije pravilno kontroliran, </a:t>
            </a:r>
            <a:r>
              <a:rPr lang="hr-HR" u="sng" dirty="0"/>
              <a:t>dodatni ponovni prijenos TCP segmenata može dodatno pogoršati zagušenje</a:t>
            </a:r>
            <a:r>
              <a:rPr lang="hr-HR" dirty="0"/>
              <a:t>. Ne samo da se novi paketi s TCP segmentima uvode u mrežu, već će i učinak povratne sprege ponovno poslanih TCP segmenata koji su izgubljeni također povećati zagušenje. </a:t>
            </a:r>
            <a:r>
              <a:rPr lang="hr-HR" u="sng" dirty="0"/>
              <a:t>Kako bi izbjegao i kontrolirao zagušenje, TCP koristi nekoliko mehanizama za rukovanje zagušenjem, mjerača vremena i algoritama.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Ako izvor utvrdi da se TCP segmenti ili ne potvrđuju ili da nisu pravovremeno potvrđeni, tada može smanjiti broj bajtova koje šalje prije primanja potvrde. </a:t>
            </a:r>
            <a:r>
              <a:rPr lang="hr-HR" dirty="0"/>
              <a:t>Kao što je prikazano na slici, PC A „osjeća” da postoji zagušenje i stoga smanjuje broj bajtova koje šalje prije nego što primi potvrdu od PC 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64433-7B3A-43F8-6E9D-712FE9F5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4163232"/>
            <a:ext cx="3524250" cy="25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243840" y="847372"/>
            <a:ext cx="55038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razmjenjuje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​​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razgovor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zasebno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Odgovornost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održava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višestruke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razgovore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Većina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ograničenje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uključiti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Stoga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podijeliti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dijelove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sz="24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CB410-E9D4-1C9E-35C8-48B5B807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97" y="1149532"/>
            <a:ext cx="6074363" cy="41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29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950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UDP karakteristike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5C7DA-1DCC-D566-45DA-F7016DF99DF1}"/>
              </a:ext>
            </a:extLst>
          </p:cNvPr>
          <p:cNvSpPr txBox="1"/>
          <p:nvPr/>
        </p:nvSpPr>
        <p:spPr>
          <a:xfrm>
            <a:off x="172720" y="792113"/>
            <a:ext cx="11846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algn="just"/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UDP karakteristike uključuju sljedeće: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buFont typeface="Symbol" panose="05050102010706020507" pitchFamily="18" charset="2"/>
              <a:buChar char="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Podaci se rekonstruiraju redoslijedom kojim su primljeni.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buFont typeface="Symbol" panose="05050102010706020507" pitchFamily="18" charset="2"/>
              <a:buChar char="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Izgubljeni segmenti ne šalju se ponovno.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buFont typeface="Symbol" panose="05050102010706020507" pitchFamily="18" charset="2"/>
              <a:buChar char="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postoji uspostava sesije.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buFont typeface="Symbol" panose="05050102010706020507" pitchFamily="18" charset="2"/>
              <a:buChar char="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Pošiljatelj nije obaviješten o dostupnosti resursa.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1755" algn="just"/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1755" algn="just"/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UDP je „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stateless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protokol, što znači da ni klijent ni poslužitelj ne prate stanje komunikacijske veze. Ako je potrebna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pouzdanost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kada se koristi UDP kao transportni protokol, to je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zadatak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aplikacije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1755" algn="just"/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1755" algn="just"/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Jedan od najvažnijih zahtjeva za isporuku videa uživo i glasa putem mreže je da podaci nastave teći brzo.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Video i glasovne aplikacije uživo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 tolerirati određeni gubitak podataka s minimalnim ili nikakvim vidljivim učinkom i savršeno su prilagođene UDP-u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B154E-BC62-79C2-2F5A-1DD7C9C96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47" y="792113"/>
            <a:ext cx="5860733" cy="146685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A175C8-3C38-C96C-6C25-65B004D1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84471"/>
              </p:ext>
            </p:extLst>
          </p:nvPr>
        </p:nvGraphicFramePr>
        <p:xfrm>
          <a:off x="5038725" y="4141838"/>
          <a:ext cx="6566142" cy="1958342"/>
        </p:xfrm>
        <a:graphic>
          <a:graphicData uri="http://schemas.openxmlformats.org/drawingml/2006/table">
            <a:tbl>
              <a:tblPr/>
              <a:tblGrid>
                <a:gridCol w="1876040">
                  <a:extLst>
                    <a:ext uri="{9D8B030D-6E8A-4147-A177-3AD203B41FA5}">
                      <a16:colId xmlns:a16="http://schemas.microsoft.com/office/drawing/2014/main" val="1642762120"/>
                    </a:ext>
                  </a:extLst>
                </a:gridCol>
                <a:gridCol w="4690102">
                  <a:extLst>
                    <a:ext uri="{9D8B030D-6E8A-4147-A177-3AD203B41FA5}">
                      <a16:colId xmlns:a16="http://schemas.microsoft.com/office/drawing/2014/main" val="1963216395"/>
                    </a:ext>
                  </a:extLst>
                </a:gridCol>
              </a:tblGrid>
              <a:tr h="3508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>
                          <a:effectLst/>
                        </a:rPr>
                        <a:t>UDP Header Field</a:t>
                      </a:r>
                      <a:endParaRPr lang="en-US" sz="1100">
                        <a:effectLst/>
                      </a:endParaRP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602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3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</a:endParaRP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B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47374"/>
                  </a:ext>
                </a:extLst>
              </a:tr>
              <a:tr h="350827">
                <a:tc>
                  <a:txBody>
                    <a:bodyPr/>
                    <a:lstStyle/>
                    <a:p>
                      <a:pPr fontAlgn="ctr"/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Source Port</a:t>
                      </a:r>
                      <a:endParaRPr lang="en-US" sz="11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003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dirty="0">
                          <a:effectLst/>
                        </a:rPr>
                        <a:t>16-bitno polje </a:t>
                      </a:r>
                      <a:r>
                        <a:rPr lang="en-US" sz="1100" b="0" dirty="0" err="1">
                          <a:effectLst/>
                        </a:rPr>
                        <a:t>koje</a:t>
                      </a:r>
                      <a:r>
                        <a:rPr lang="en-US" sz="1100" b="0" dirty="0">
                          <a:effectLst/>
                        </a:rPr>
                        <a:t> se </a:t>
                      </a:r>
                      <a:r>
                        <a:rPr lang="en-US" sz="1100" b="0" dirty="0" err="1">
                          <a:effectLst/>
                        </a:rPr>
                        <a:t>koristi</a:t>
                      </a:r>
                      <a:r>
                        <a:rPr lang="en-US" sz="1100" b="0" dirty="0">
                          <a:effectLst/>
                        </a:rPr>
                        <a:t> za </a:t>
                      </a:r>
                      <a:r>
                        <a:rPr lang="en-US" sz="1100" b="0" dirty="0" err="1">
                          <a:effectLst/>
                        </a:rPr>
                        <a:t>identifikaciju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izvorne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aplikacije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prema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broju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priključka</a:t>
                      </a:r>
                      <a:r>
                        <a:rPr lang="hr-HR" sz="1100" b="0" dirty="0">
                          <a:effectLst/>
                        </a:rPr>
                        <a:t> (porta)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60B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B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A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80093"/>
                  </a:ext>
                </a:extLst>
              </a:tr>
              <a:tr h="350827">
                <a:tc>
                  <a:txBody>
                    <a:bodyPr/>
                    <a:lstStyle/>
                    <a:p>
                      <a:pPr font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Destination Port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A0B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A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dirty="0">
                          <a:effectLst/>
                        </a:rPr>
                        <a:t>16-bitno polje </a:t>
                      </a:r>
                      <a:r>
                        <a:rPr lang="en-US" sz="1100" b="0" dirty="0" err="1">
                          <a:effectLst/>
                        </a:rPr>
                        <a:t>koje</a:t>
                      </a:r>
                      <a:r>
                        <a:rPr lang="en-US" sz="1100" b="0" dirty="0">
                          <a:effectLst/>
                        </a:rPr>
                        <a:t> se </a:t>
                      </a:r>
                      <a:r>
                        <a:rPr lang="en-US" sz="1100" b="0" dirty="0" err="1">
                          <a:effectLst/>
                        </a:rPr>
                        <a:t>koristi</a:t>
                      </a:r>
                      <a:r>
                        <a:rPr lang="en-US" sz="1100" b="0" dirty="0">
                          <a:effectLst/>
                        </a:rPr>
                        <a:t> za </a:t>
                      </a:r>
                      <a:r>
                        <a:rPr lang="en-US" sz="1100" b="0" dirty="0" err="1">
                          <a:effectLst/>
                        </a:rPr>
                        <a:t>identifikaciju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odredišne</a:t>
                      </a:r>
                      <a:r>
                        <a:rPr lang="en-US" sz="1100" b="0" dirty="0">
                          <a:effectLst/>
                        </a:rPr>
                        <a:t> ​​</a:t>
                      </a:r>
                      <a:r>
                        <a:rPr lang="en-US" sz="1100" b="0" dirty="0" err="1">
                          <a:effectLst/>
                        </a:rPr>
                        <a:t>aplikacije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prema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broju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priključka</a:t>
                      </a:r>
                      <a:r>
                        <a:rPr lang="hr-HR" sz="1100" b="0" dirty="0">
                          <a:effectLst/>
                        </a:rPr>
                        <a:t> (porta)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40CA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A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A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22412"/>
                  </a:ext>
                </a:extLst>
              </a:tr>
              <a:tr h="350827">
                <a:tc>
                  <a:txBody>
                    <a:bodyPr/>
                    <a:lstStyle/>
                    <a:p>
                      <a:pPr fontAlgn="ctr"/>
                      <a:r>
                        <a:rPr lang="en-US" sz="1100" b="1">
                          <a:effectLst/>
                        </a:rPr>
                        <a:t>Length</a:t>
                      </a:r>
                      <a:endParaRPr lang="en-US" sz="1100" b="0">
                        <a:effectLst/>
                      </a:endParaRP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00C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5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5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dirty="0">
                          <a:effectLst/>
                        </a:rPr>
                        <a:t>16-bitno polje </a:t>
                      </a:r>
                      <a:r>
                        <a:rPr lang="en-US" sz="1100" b="0" dirty="0" err="1">
                          <a:effectLst/>
                        </a:rPr>
                        <a:t>koje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označava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duljinu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zaglavlja</a:t>
                      </a:r>
                      <a:r>
                        <a:rPr lang="en-US" sz="1100" b="0" dirty="0">
                          <a:effectLst/>
                        </a:rPr>
                        <a:t> UDP </a:t>
                      </a:r>
                      <a:r>
                        <a:rPr lang="en-US" sz="1100" b="0" dirty="0" err="1">
                          <a:effectLst/>
                        </a:rPr>
                        <a:t>datagrama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B05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5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5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72955"/>
                  </a:ext>
                </a:extLst>
              </a:tr>
              <a:tr h="350827">
                <a:tc>
                  <a:txBody>
                    <a:bodyPr/>
                    <a:lstStyle/>
                    <a:p>
                      <a:pPr fontAlgn="ctr"/>
                      <a:r>
                        <a:rPr lang="en-US" sz="1100" b="1">
                          <a:effectLst/>
                        </a:rPr>
                        <a:t>Checksum</a:t>
                      </a:r>
                      <a:endParaRPr lang="en-US" sz="1100" b="0">
                        <a:effectLst/>
                      </a:endParaRP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D05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5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5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dirty="0">
                          <a:effectLst/>
                        </a:rPr>
                        <a:t>16-bitno polje </a:t>
                      </a:r>
                      <a:r>
                        <a:rPr lang="en-US" sz="1100" b="0" dirty="0" err="1">
                          <a:effectLst/>
                        </a:rPr>
                        <a:t>koje</a:t>
                      </a:r>
                      <a:r>
                        <a:rPr lang="en-US" sz="1100" b="0" dirty="0">
                          <a:effectLst/>
                        </a:rPr>
                        <a:t> se </a:t>
                      </a:r>
                      <a:r>
                        <a:rPr lang="en-US" sz="1100" b="0" dirty="0" err="1">
                          <a:effectLst/>
                        </a:rPr>
                        <a:t>koristi</a:t>
                      </a:r>
                      <a:r>
                        <a:rPr lang="en-US" sz="1100" b="0" dirty="0">
                          <a:effectLst/>
                        </a:rPr>
                        <a:t> za </a:t>
                      </a:r>
                      <a:r>
                        <a:rPr lang="en-US" sz="1100" b="0" dirty="0" err="1">
                          <a:effectLst/>
                        </a:rPr>
                        <a:t>provjeru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grešaka</a:t>
                      </a:r>
                      <a:r>
                        <a:rPr lang="en-US" sz="1100" b="0" dirty="0">
                          <a:effectLst/>
                        </a:rPr>
                        <a:t> u </a:t>
                      </a:r>
                      <a:r>
                        <a:rPr lang="en-US" sz="1100" b="0" dirty="0" err="1">
                          <a:effectLst/>
                        </a:rPr>
                        <a:t>zaglavlju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datagrama</a:t>
                      </a:r>
                      <a:r>
                        <a:rPr lang="en-US" sz="1100" b="0" dirty="0">
                          <a:effectLst/>
                        </a:rPr>
                        <a:t> i </a:t>
                      </a:r>
                      <a:r>
                        <a:rPr lang="en-US" sz="1100" b="0" dirty="0" err="1">
                          <a:effectLst/>
                        </a:rPr>
                        <a:t>podacima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</a:p>
                  </a:txBody>
                  <a:tcPr marL="41808" marR="41808" marT="41808" marB="41808" anchor="ctr">
                    <a:lnL w="9525" cap="flat" cmpd="sng" algn="ctr">
                      <a:solidFill>
                        <a:srgbClr val="305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5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57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Aplikacije koje koriste UDP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5C7DA-1DCC-D566-45DA-F7016DF99DF1}"/>
              </a:ext>
            </a:extLst>
          </p:cNvPr>
          <p:cNvSpPr txBox="1"/>
          <p:nvPr/>
        </p:nvSpPr>
        <p:spPr>
          <a:xfrm>
            <a:off x="172720" y="792113"/>
            <a:ext cx="118465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Postoje tri vrste aplikacija kojima odgovara UDP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Razne multimedijalne aplikacije i aplikacije za „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 video</a:t>
            </a: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Ovakve aplikacije mogu tolerirati određeni gubitak podataka, ali su osjetljive na </a:t>
            </a:r>
            <a:r>
              <a:rPr lang="hr-HR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delay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Primjeri su </a:t>
            </a:r>
            <a:r>
              <a:rPr lang="en-US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VoIP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streaming video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Jednostavne </a:t>
            </a:r>
            <a:r>
              <a:rPr lang="hr-HR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apliakcije</a:t>
            </a: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koje rade po principu „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request and reply</a:t>
            </a: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Aplikacije koje koriste jednostavne upite gdje računalo šalje zahtjev na koji možda neće odmah dobiti odgovor, ali će ponovno poslati upit koliko puta treba. Primjer ovakvih aplikacija su </a:t>
            </a:r>
            <a:r>
              <a:rPr lang="en-US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Name System/Service)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DHCP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plikacije</a:t>
            </a: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koje mogu same upravljati komunikacijom na pouzdan način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Jednosmjerne komunikacije gdje kontrolu protoka, detekciju grešaka, potvrde i oporavak od greške nije  potrebno ili to sve može obavljati aplikacija. Primjer:</a:t>
            </a:r>
            <a:r>
              <a:rPr lang="en-US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SNMP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Network Management 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TFTP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Trivial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File Transfer </a:t>
            </a:r>
            <a:r>
              <a:rPr lang="hr-HR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hr-HR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F767C-32B6-20EE-48A3-699C6B0D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3429000"/>
            <a:ext cx="4174657" cy="3142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326BD9-0918-4AD7-5223-0B0D6AE8F67A}"/>
              </a:ext>
            </a:extLst>
          </p:cNvPr>
          <p:cNvSpPr txBox="1"/>
          <p:nvPr/>
        </p:nvSpPr>
        <p:spPr>
          <a:xfrm>
            <a:off x="5648128" y="500021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DNS i SNMP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zadanim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postavkama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UDP, oba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TCP. DNS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DNS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512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bajtova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mnoga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razrješenja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Slično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nekim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situacijama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mrežni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administrator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možda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želi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konfigurirati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SNMP za </a:t>
            </a:r>
            <a:r>
              <a:rPr lang="en-US" sz="1200" b="0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korištenje</a:t>
            </a:r>
            <a:r>
              <a:rPr lang="en-US" sz="12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TCP-a.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51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/>
              <a:t>UDP </a:t>
            </a:r>
            <a:r>
              <a:rPr lang="hr-HR" sz="3200" b="0" i="0" dirty="0"/>
              <a:t>komunikacija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4823-5B05-C44E-0671-DCF094C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754757"/>
            <a:ext cx="4246948" cy="1926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07E51-6759-DC37-2276-511DC47DE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06" y="2887565"/>
            <a:ext cx="5219700" cy="3648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C2579-5CCB-5F18-96A0-B278797A1DFC}"/>
              </a:ext>
            </a:extLst>
          </p:cNvPr>
          <p:cNvSpPr txBox="1"/>
          <p:nvPr/>
        </p:nvSpPr>
        <p:spPr>
          <a:xfrm>
            <a:off x="5327914" y="404657"/>
            <a:ext cx="676762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UDP ne uspostavlja vezu. </a:t>
            </a:r>
            <a:r>
              <a:rPr lang="hr-HR" sz="2000" dirty="0"/>
              <a:t>UDP ima nizak trošak (</a:t>
            </a:r>
            <a:r>
              <a:rPr lang="hr-HR" sz="2000" dirty="0" err="1"/>
              <a:t>overhead</a:t>
            </a:r>
            <a:r>
              <a:rPr lang="hr-HR" sz="2000" dirty="0"/>
              <a:t>) prijenosa podataka jer ima malo zaglavlje </a:t>
            </a:r>
            <a:r>
              <a:rPr lang="hr-HR" sz="2000" dirty="0" err="1"/>
              <a:t>datagrama</a:t>
            </a:r>
            <a:r>
              <a:rPr lang="hr-HR" sz="2000" dirty="0"/>
              <a:t> i </a:t>
            </a:r>
            <a:r>
              <a:rPr lang="hr-HR" sz="2000" dirty="0">
                <a:solidFill>
                  <a:srgbClr val="FF0000"/>
                </a:solidFill>
              </a:rPr>
              <a:t>nema mehanizme upravljanja prometom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Poput segmenata s TCP-om, kada se UDP </a:t>
            </a:r>
            <a:r>
              <a:rPr lang="hr-HR" sz="2000" dirty="0" err="1"/>
              <a:t>datagrami</a:t>
            </a:r>
            <a:r>
              <a:rPr lang="hr-HR" sz="2000" dirty="0"/>
              <a:t> šalju na odredište, često idu </a:t>
            </a:r>
            <a:r>
              <a:rPr lang="hr-HR" sz="2000" dirty="0">
                <a:solidFill>
                  <a:srgbClr val="FF0000"/>
                </a:solidFill>
              </a:rPr>
              <a:t>različitim putovima i stižu pogrešnim redoslijedom</a:t>
            </a:r>
            <a:r>
              <a:rPr lang="hr-HR" sz="2000" dirty="0"/>
              <a:t>. </a:t>
            </a:r>
            <a:r>
              <a:rPr lang="hr-HR" sz="2000" dirty="0">
                <a:solidFill>
                  <a:srgbClr val="FF0000"/>
                </a:solidFill>
              </a:rPr>
              <a:t>UDP ne prati redne brojeve </a:t>
            </a:r>
            <a:r>
              <a:rPr lang="hr-HR" sz="2000" dirty="0"/>
              <a:t>na način na koji to radi TCP. </a:t>
            </a:r>
            <a:r>
              <a:rPr lang="hr-HR" sz="2000" dirty="0">
                <a:solidFill>
                  <a:srgbClr val="FF0000"/>
                </a:solidFill>
              </a:rPr>
              <a:t>UDP nema načina da promijeni redoslijed </a:t>
            </a:r>
            <a:r>
              <a:rPr lang="hr-HR" sz="2000" dirty="0" err="1">
                <a:solidFill>
                  <a:srgbClr val="FF0000"/>
                </a:solidFill>
              </a:rPr>
              <a:t>datagrama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/>
              <a:t>u njihov originalni redoslijed prije slanja.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Stoga </a:t>
            </a:r>
            <a:r>
              <a:rPr lang="hr-HR" sz="2000" dirty="0">
                <a:solidFill>
                  <a:srgbClr val="FF0000"/>
                </a:solidFill>
              </a:rPr>
              <a:t>UDP jednostavno sastavlja podatke redoslijedom kojim su primljeni i prosljeđuje ih aplikaciji. </a:t>
            </a:r>
            <a:r>
              <a:rPr lang="hr-HR" sz="2000" dirty="0">
                <a:solidFill>
                  <a:srgbClr val="0000FF"/>
                </a:solidFill>
              </a:rPr>
              <a:t>Ako je slijed podataka važan za aplikaciju, aplikacija mora identificirati ispravan slijed i odrediti kako se podaci trebaju obrađivati.</a:t>
            </a:r>
          </a:p>
        </p:txBody>
      </p:sp>
    </p:spTree>
    <p:extLst>
      <p:ext uri="{BB962C8B-B14F-4D97-AF65-F5344CB8AC3E}">
        <p14:creationId xmlns:p14="http://schemas.microsoft.com/office/powerpoint/2010/main" val="1309888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65FC78-7BA8-E252-6075-35DD36EC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8" y="613190"/>
            <a:ext cx="4660461" cy="258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7E55C-0BD0-1E98-48CA-4504A1DF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3202335"/>
            <a:ext cx="6362631" cy="3588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51704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 err="1"/>
              <a:t>Procesi</a:t>
            </a:r>
            <a:r>
              <a:rPr lang="en-US" sz="3200" b="0" i="0" dirty="0"/>
              <a:t> i </a:t>
            </a:r>
            <a:r>
              <a:rPr lang="en-US" sz="3200" b="0" i="0" dirty="0" err="1"/>
              <a:t>zahtjevi</a:t>
            </a:r>
            <a:r>
              <a:rPr lang="en-US" sz="3200" b="0" i="0" dirty="0"/>
              <a:t> UDP </a:t>
            </a:r>
            <a:r>
              <a:rPr lang="en-US" sz="3200" b="0" i="0" dirty="0" err="1"/>
              <a:t>poslužitelja</a:t>
            </a:r>
            <a:r>
              <a:rPr lang="en-US" sz="3200" b="0" i="0" dirty="0"/>
              <a:t> i </a:t>
            </a:r>
            <a:r>
              <a:rPr lang="en-US" sz="3200" b="0" i="0" dirty="0" err="1"/>
              <a:t>klijenta</a:t>
            </a:r>
            <a:endParaRPr lang="hr-HR" sz="3200" b="0" i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C2579-5CCB-5F18-96A0-B278797A1DFC}"/>
              </a:ext>
            </a:extLst>
          </p:cNvPr>
          <p:cNvSpPr txBox="1"/>
          <p:nvPr/>
        </p:nvSpPr>
        <p:spPr>
          <a:xfrm>
            <a:off x="6238875" y="679865"/>
            <a:ext cx="5638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Poput aplikacija temeljenih na TCP-u</a:t>
            </a:r>
            <a:r>
              <a:rPr lang="hr-HR" sz="1600" dirty="0"/>
              <a:t>, aplikacijama poslužitelja temeljenim na UDP-u </a:t>
            </a:r>
            <a:r>
              <a:rPr lang="hr-HR" sz="1600" dirty="0">
                <a:solidFill>
                  <a:srgbClr val="FF0000"/>
                </a:solidFill>
              </a:rPr>
              <a:t>dodjeljuju se dobro poznati ili registrirani brojevi portova</a:t>
            </a:r>
            <a:r>
              <a:rPr lang="hr-HR" sz="1600" dirty="0"/>
              <a:t>, kao što je prikazano na slici. Kada se ove aplikacije ili procesi izvode na </a:t>
            </a:r>
            <a:r>
              <a:rPr lang="hr-HR" sz="1600" dirty="0" err="1"/>
              <a:t>poslužitelju,</a:t>
            </a:r>
            <a:r>
              <a:rPr lang="hr-HR" sz="1600" dirty="0" err="1">
                <a:solidFill>
                  <a:srgbClr val="FF0000"/>
                </a:solidFill>
              </a:rPr>
              <a:t>one</a:t>
            </a:r>
            <a:r>
              <a:rPr lang="hr-HR" sz="1600" dirty="0">
                <a:solidFill>
                  <a:srgbClr val="FF0000"/>
                </a:solidFill>
              </a:rPr>
              <a:t> prihvaćaju podatke koji se podudaraju s dodijeljenim brojem priključka. </a:t>
            </a:r>
            <a:r>
              <a:rPr lang="hr-HR" sz="1600" dirty="0"/>
              <a:t>Kada UDP primi </a:t>
            </a:r>
            <a:r>
              <a:rPr lang="hr-HR" sz="1600" dirty="0" err="1"/>
              <a:t>datagram</a:t>
            </a:r>
            <a:r>
              <a:rPr lang="hr-HR" sz="1600" dirty="0"/>
              <a:t> namijenjen jednom od ovih portova (broj priključka), </a:t>
            </a:r>
            <a:r>
              <a:rPr lang="hr-HR" sz="1600" dirty="0">
                <a:solidFill>
                  <a:srgbClr val="FF0000"/>
                </a:solidFill>
              </a:rPr>
              <a:t>prosljeđuje odgovarajućoj aplikaciji na temelju broja porta.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Kao i kod TCP-a, </a:t>
            </a:r>
            <a:r>
              <a:rPr lang="hr-HR" sz="1600" u="sng" dirty="0"/>
              <a:t>komunikaciju klijent-poslužitelj pokreće aplikacija klijenta koja zahtijeva podatke od procesa poslužitelja. </a:t>
            </a:r>
            <a:r>
              <a:rPr lang="hr-HR" sz="1600" dirty="0">
                <a:solidFill>
                  <a:srgbClr val="FF0000"/>
                </a:solidFill>
              </a:rPr>
              <a:t>Proces koji koristi UDP na klijentu dinamički odabire broj priključka iz niza brojeva priključaka i koristi ga kao izvorni priključak za razgovor. </a:t>
            </a:r>
            <a:r>
              <a:rPr lang="hr-HR" sz="1600" dirty="0">
                <a:solidFill>
                  <a:srgbClr val="0000FF"/>
                </a:solidFill>
              </a:rPr>
              <a:t>Odredišni priključak obično je dobro poznati ili registrirani broj priključka.</a:t>
            </a: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FF"/>
                </a:solidFill>
              </a:rPr>
              <a:t>Nakon što je klijent odabrao izvorni i odredišni port, isti par portova koristi se u zaglavlju svih </a:t>
            </a:r>
            <a:r>
              <a:rPr lang="hr-HR" sz="1600" dirty="0" err="1">
                <a:solidFill>
                  <a:srgbClr val="0000FF"/>
                </a:solidFill>
              </a:rPr>
              <a:t>datagrama</a:t>
            </a:r>
            <a:r>
              <a:rPr lang="hr-HR" sz="1600" dirty="0">
                <a:solidFill>
                  <a:srgbClr val="0000FF"/>
                </a:solidFill>
              </a:rPr>
              <a:t> u transakciji. </a:t>
            </a:r>
            <a:r>
              <a:rPr lang="hr-HR" sz="1600" dirty="0">
                <a:solidFill>
                  <a:srgbClr val="FF0000"/>
                </a:solidFill>
              </a:rPr>
              <a:t>Za podatke koji se vraćaju klijentu s poslužitelja, izvorni i odredišni brojevi porta u zaglavlju </a:t>
            </a:r>
            <a:r>
              <a:rPr lang="hr-HR" sz="1600" dirty="0" err="1">
                <a:solidFill>
                  <a:srgbClr val="FF0000"/>
                </a:solidFill>
              </a:rPr>
              <a:t>datagrama</a:t>
            </a:r>
            <a:r>
              <a:rPr lang="hr-HR" sz="1600" dirty="0">
                <a:solidFill>
                  <a:srgbClr val="FF0000"/>
                </a:solidFill>
              </a:rPr>
              <a:t> su obrnuti.</a:t>
            </a:r>
          </a:p>
        </p:txBody>
      </p:sp>
    </p:spTree>
    <p:extLst>
      <p:ext uri="{BB962C8B-B14F-4D97-AF65-F5344CB8AC3E}">
        <p14:creationId xmlns:p14="http://schemas.microsoft.com/office/powerpoint/2010/main" val="704773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C20F-D76E-8D58-190D-85CCF806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8E46AB8-F063-36F6-0BE0-4B64762B010D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4230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UDP vs TCP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612844"/>
            <a:ext cx="115781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Neke aplikacije </a:t>
            </a:r>
            <a:r>
              <a:rPr lang="hr-HR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 tolerirati određeni gubitak podataka tijekom prijenosa preko mreže, ali kašnjenja u prijenosu su neprihvatljiva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Za ove je aplikacije </a:t>
            </a:r>
            <a:r>
              <a:rPr lang="hr-HR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UDP bolji izbor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jer ima manji „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overhead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(manje opisnih podataka od TCP-a).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UDP se koristi za aplikacije kao što je 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Voice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IP (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VoIP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r>
              <a:rPr lang="hr-HR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Potvrde i ponovno slanje usporili bi isporuku i glasovni razgovor učinili neprihvatljivim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UDP također koriste aplikacije koje rade po 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prinicpu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„</a:t>
            </a:r>
            <a:r>
              <a:rPr lang="hr-HR" sz="20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request-and-reply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gdje je količina podataka minimalna, a ponovni prijenos se može obaviti brzo. Na primjer, DNS koristi UDP za komunikaciju. Klijent zahtijeva IPv4 i IPv6 adrese za poznato domensko ime od DNS poslužitelja. Ako klijent ne dobije odgovor u unaprijed određenom vremenu, jednostavno ponovno šalje zahtjev.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1755" algn="just"/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primjer, ako jedan ili dva segmenta video 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streama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uživo ne stignu, to stvara prekid u 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streamu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To se može pojaviti kao </a:t>
            </a:r>
            <a:r>
              <a:rPr lang="hr-HR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izobličenje slike ili zvuka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ali </a:t>
            </a:r>
            <a:r>
              <a:rPr lang="hr-HR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korisniku to možda neće biti vidljivo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r-HR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Ako bi odredišni uređaj morao računati na izgubljene podatke, tok bi mogao biti odgođen dok se čekaju ponovni prijenosi, što bi uzrokovalo veliku degradaciju slike ili zvuka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U ovom slučaju, bolje je prikazati najbolju moguću sliku/zvuk s </a:t>
            </a:r>
            <a:r>
              <a:rPr lang="hr-H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datagramima</a:t>
            </a: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koji su primljeni nego imati potpuni prekid jer želimo primiti sve podatke…</a:t>
            </a:r>
            <a:r>
              <a:rPr lang="hr-HR" sz="20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dakle priroda komunikacije je takva da je pretjerano inzistiranje na  pouzdanosti nepotrebno, čak i štetno.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08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UDP vs TCP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115781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 neke aplikacije važno je da svi podaci stignu i da se mogu obraditi u odgovarajućem redoslijedu.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ove vrste aplikacija,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TCP se koristi kao transportni protokol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Na primjer, aplikacije kao što su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baze podataka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 preglednici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klijenti e-pošte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zahtijevaju da svi podaci koji se šalju stignu na odredište u izvornom stanju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Podaci koji nedostaju mogu učiniti komunikaciju nepotpunom ili nečitljivom. </a:t>
            </a:r>
            <a:r>
              <a:rPr lang="hr-HR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primjer, važno je kada pristupate bankovnim podacima putem weba provjeriti jesu li sve informacije ispravno poslane i primljene.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Programeri aplikacija moraju odabrati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koji je tip transportnog protokola prikladan na temelju zahtjeva aplikacija. Video se može poslati preko TCP-a ili UDP-a.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Aplikacije koje emitiraju pohranjeni audio i video obično koriste TCP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Aplikacija koristi TCP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izvođenje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međuspremnika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buffer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ispitivanje propusnosti i kontrolu zagušenja, kako bi se bolje kontroliralo korisničko iskustvo.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primjer, ako vaša mreža iznenada ne može podržati propusnost potrebnu za gledanje filma na zahtjev, aplikacija pauzira reprodukciju. Tijekom pauze možete vidjeti poruku "</a:t>
            </a:r>
            <a:r>
              <a:rPr lang="hr-HR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buffering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…"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 TCP radi na ponovnom uspostavljanju toka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Kada su svi segmenti u redu i minimalna razina propusnosti je vraćena, vaša TCP sesija se nastavlja i film se nastavlja reproducirati.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1755" algn="just"/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 i glas u stvarnom vremenu obično koriste UDP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ali mogu koristiti i TCP ili oba protokola. Aplikacija za videokonferencije može koristiti UDP „po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defaultu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“, ali budući da mnogi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vatrozidi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blokiraju UDP, aplikacija se također može poslati preko TCP-a.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16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UDP vs TCP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58586-2513-0213-C100-2CC7A970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1011828"/>
            <a:ext cx="3724275" cy="438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E7562-FB6F-9FB6-E38D-B9D3AFEF8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65" y="1011828"/>
            <a:ext cx="3956957" cy="44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8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B19AF-4363-70E4-C7DC-C1009AF99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5F9249B-BE64-0233-23DD-546058CFBBB4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570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65821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Segmentiranje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sastavljanje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segmenata</a:t>
            </a:r>
            <a:endParaRPr lang="en-US" sz="24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odgovoran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za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dijeljenje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blokove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odgovarajuće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veličine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Ovisno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korištenom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blokovi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(PDU)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nazivaju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datagrami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Slika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ilustrira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PDU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razgovor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blokove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datagrame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lakše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prenositi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E3C6D-284E-6E76-E7ED-8F93BDF9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45" y="1359153"/>
            <a:ext cx="4795228" cy="375529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F10D077-E7DF-7823-868C-A21EC8FB224F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8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46560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Brojevi priključaka (port </a:t>
            </a:r>
            <a:r>
              <a:rPr lang="hr-HR" sz="3200" b="0" i="0" dirty="0" err="1"/>
              <a:t>numbers</a:t>
            </a:r>
            <a:r>
              <a:rPr lang="hr-HR" sz="3200" b="0" i="0" dirty="0"/>
              <a:t>) - više odvojenih komunikacija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5C7DA-1DCC-D566-45DA-F7016DF99DF1}"/>
              </a:ext>
            </a:extLst>
          </p:cNvPr>
          <p:cNvSpPr txBox="1"/>
          <p:nvPr/>
        </p:nvSpPr>
        <p:spPr>
          <a:xfrm>
            <a:off x="172720" y="792113"/>
            <a:ext cx="1184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obzira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prenosi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TCP i UDP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brojeve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portova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i UDP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brojeve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višestrukim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istovremenim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razgovorima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priključka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priključka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 2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bajta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(16 bitova)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BFCAE-8F98-D52B-93FA-32594757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800813"/>
            <a:ext cx="7953375" cy="832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F89A0A-115D-3DDD-8A21-BC74272325C6}"/>
              </a:ext>
            </a:extLst>
          </p:cNvPr>
          <p:cNvSpPr txBox="1"/>
          <p:nvPr/>
        </p:nvSpPr>
        <p:spPr>
          <a:xfrm>
            <a:off x="172720" y="2742261"/>
            <a:ext cx="1177544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7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Izvorni broj priključka povezan je s izvornom aplikacijom na lokalnom glavnom računalu, dok je odredišni broj priključka povezan s odredišnom aplikacijom na udaljenom glavnom računalu.</a:t>
            </a: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primjer, pretpostavimo da </a:t>
            </a:r>
            <a:r>
              <a:rPr lang="hr-HR" sz="17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</a:t>
            </a: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pokreće zahtjev prema web stranici na web poslužitelju. Kada računalo pokrene zahtjev za web-stranicu, </a:t>
            </a:r>
            <a:r>
              <a:rPr lang="hr-HR" sz="17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dinamički generira izvorni broj porta</a:t>
            </a: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kako </a:t>
            </a:r>
            <a:r>
              <a:rPr lang="hr-HR" sz="17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 jedinstveno identificirao razgovor. Svaki zahtjev koji generira </a:t>
            </a:r>
            <a:r>
              <a:rPr lang="hr-HR" sz="17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</a:t>
            </a:r>
            <a:r>
              <a:rPr lang="hr-HR" sz="17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koristit će drugačiji dinamički kreirani izvorni broj porta. Ovaj proces omogućuje istovremeno odvijanje više razgovora.</a:t>
            </a: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zahtjevu, broj </a:t>
            </a:r>
            <a:r>
              <a:rPr lang="hr-HR" sz="17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odredišnog porta je ono što identificira vrstu usluge koja se traži</a:t>
            </a: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 odredišnog web poslužitelja. Na primjer, kada klijent navede </a:t>
            </a:r>
            <a:r>
              <a:rPr lang="hr-HR" sz="17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 80</a:t>
            </a: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kao odredišni port, poslužitelj koji prima poruku zna da se traži web usluga.</a:t>
            </a: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Poslužitelj može ponuditi više od jedne usluge istovremeno, kao što su web usluge na portu 80, dok nudi uspostavljanje veze protokola za prijenos datoteka (FTP) na portu 21.</a:t>
            </a: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29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Socket </a:t>
            </a:r>
            <a:r>
              <a:rPr lang="hr-HR" sz="3200" b="0" i="0" dirty="0" err="1"/>
              <a:t>Pairs</a:t>
            </a:r>
            <a:endParaRPr lang="hr-HR" sz="3200" b="0" i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660-7EAD-3E62-6D90-647DDD6D69E9}"/>
              </a:ext>
            </a:extLst>
          </p:cNvPr>
          <p:cNvSpPr txBox="1"/>
          <p:nvPr/>
        </p:nvSpPr>
        <p:spPr>
          <a:xfrm>
            <a:off x="104774" y="780187"/>
            <a:ext cx="11820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Izvorni i odredišni portovi upisani su unutar segmenta/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datagrama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Segmenti se zatim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enkapsuliraju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unutar IP paketa. IP paket sadrži IP adresu izvora i odredišta.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Kombinacija izvorne IP adrese i broja izvornog porta ili odredišne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​​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 adrese i odredi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š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nog broja porta poznata je kao „uti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č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nica“ ili „</a:t>
            </a:r>
            <a:r>
              <a:rPr lang="hr-HR" sz="18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socket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F2BBC-7966-C277-04E8-25A44818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62" y="1632498"/>
            <a:ext cx="7215188" cy="50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5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Socket </a:t>
            </a:r>
            <a:r>
              <a:rPr lang="hr-HR" sz="3200" b="0" i="0" dirty="0" err="1"/>
              <a:t>Pairs</a:t>
            </a:r>
            <a:endParaRPr lang="hr-HR" sz="3200" b="0" i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660-7EAD-3E62-6D90-647DDD6D69E9}"/>
              </a:ext>
            </a:extLst>
          </p:cNvPr>
          <p:cNvSpPr txBox="1"/>
          <p:nvPr/>
        </p:nvSpPr>
        <p:spPr>
          <a:xfrm>
            <a:off x="104774" y="780187"/>
            <a:ext cx="118205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primjeru na slici na prethodnom slajdu, FTP zahtjev koji generira računalo uključuje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 adrese sloja 2 i IP adrese sloja 3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Zahtjev također identificira izvorni broj porta 1305 (tj. dinamički generiran od strane računala) i odredišni port 21 koji identificira FTP uslugu.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Izvorišno računalo je također zatražilo web stranicu od poslužitelja 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koristeći iste adrese sloja 2 i sloja 3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 Međutim, koristi izvorni broj porta 1099 (tj. dinamički generiran od strane računala) i odredišni port 80 koji identificira web uslugu.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Utičnica (</a:t>
            </a:r>
            <a:r>
              <a:rPr lang="hr-HR" sz="18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socket</a:t>
            </a:r>
            <a:r>
              <a:rPr lang="hr-H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se koristi za identifikaciju poslužitelja i usluge koju klijent zahtijeva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Klijentska utičnica može izgledati ovako: 192.168.1.5:1099 (pri čemu 1099 predstavlja broj izvorišnog priključka), a utičnica (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socket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na web poslužitelju može izgledati ovako: 192.168.1.7:80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Zajedno, ove dvije utičnice se kombiniraju u par utičnica: 192.168.1.5:1099, 192.168.1.7:80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Utičnice omogućuju da se višestruki procesi, koji se izvode na klijentu, razlikuju jedni od drugih, te da se međusobno razlikuju višestruke veze s procesom poslužitelja.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71755" indent="-285750" algn="just">
              <a:buFont typeface="Arial" panose="020B0604020202020204" pitchFamily="34" charset="0"/>
              <a:buChar char="•"/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Izvorni broj porta služi kao povratna adresa za aplikaciju na računalu kada server šalje odgovor. Transportni sloj prati komunikaciju i prosljeđuje podatke točno određenim procesima na računalu i to upravo na temelju ovih „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socketa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23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Grupe brojeva portova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660-7EAD-3E62-6D90-647DDD6D69E9}"/>
              </a:ext>
            </a:extLst>
          </p:cNvPr>
          <p:cNvSpPr txBox="1"/>
          <p:nvPr/>
        </p:nvSpPr>
        <p:spPr>
          <a:xfrm>
            <a:off x="104774" y="780187"/>
            <a:ext cx="11820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Internet Assigned Numbers Authority (IANA)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standarde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odgovorna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standarda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adresiranja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16-bitne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brojeve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16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identifikaciju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brojeva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izvorišnog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odredišnog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porta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raspon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0 do 65535.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E13C35-3A98-FA6A-AC2F-1F54A9AE7445}"/>
              </a:ext>
            </a:extLst>
          </p:cNvPr>
          <p:cNvGraphicFramePr>
            <a:graphicFrameLocks noGrp="1"/>
          </p:cNvGraphicFramePr>
          <p:nvPr/>
        </p:nvGraphicFramePr>
        <p:xfrm>
          <a:off x="709612" y="1703517"/>
          <a:ext cx="10772775" cy="4598084"/>
        </p:xfrm>
        <a:graphic>
          <a:graphicData uri="http://schemas.openxmlformats.org/drawingml/2006/table">
            <a:tbl>
              <a:tblPr/>
              <a:tblGrid>
                <a:gridCol w="2019896">
                  <a:extLst>
                    <a:ext uri="{9D8B030D-6E8A-4147-A177-3AD203B41FA5}">
                      <a16:colId xmlns:a16="http://schemas.microsoft.com/office/drawing/2014/main" val="896523731"/>
                    </a:ext>
                  </a:extLst>
                </a:gridCol>
                <a:gridCol w="2019896">
                  <a:extLst>
                    <a:ext uri="{9D8B030D-6E8A-4147-A177-3AD203B41FA5}">
                      <a16:colId xmlns:a16="http://schemas.microsoft.com/office/drawing/2014/main" val="143728757"/>
                    </a:ext>
                  </a:extLst>
                </a:gridCol>
                <a:gridCol w="6732983">
                  <a:extLst>
                    <a:ext uri="{9D8B030D-6E8A-4147-A177-3AD203B41FA5}">
                      <a16:colId xmlns:a16="http://schemas.microsoft.com/office/drawing/2014/main" val="196157256"/>
                    </a:ext>
                  </a:extLst>
                </a:gridCol>
              </a:tblGrid>
              <a:tr h="408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>
                          <a:effectLst/>
                        </a:rPr>
                        <a:t>Port Group</a:t>
                      </a:r>
                      <a:endParaRPr lang="en-US" sz="1400"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B0A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A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0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>
                          <a:effectLst/>
                        </a:rPr>
                        <a:t>Number Range</a:t>
                      </a:r>
                      <a:endParaRPr lang="en-US" sz="1400"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>
                          <a:effectLst/>
                        </a:rPr>
                        <a:t>Description</a:t>
                      </a:r>
                      <a:endParaRPr lang="en-US" sz="1400"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1830"/>
                  </a:ext>
                </a:extLst>
              </a:tr>
              <a:tr h="1277419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Well-known Ports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50B0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B0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B8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0 to 1,023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Ovi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brojevi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priključaka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rezervirani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su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uobičajene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ili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popularne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usluge 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aplikacije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kao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što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su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web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preglednici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klijenti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e-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pošte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klijenti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daljinski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pristup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Definirani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dobro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poznati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priključci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uobičajene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poslužiteljske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aplikacije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omogućuju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klijentima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da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lako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identificiraju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potrebnu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povezanu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uslugu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B0B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B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06344"/>
                  </a:ext>
                </a:extLst>
              </a:tr>
              <a:tr h="1635148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Registered Ports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90B8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B8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1,024 to 49,151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B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Ove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brojeve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priključaka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IANA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dodjeljuje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subjektu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koji je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zatražio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hr-HR" sz="1400" b="0" dirty="0">
                          <a:solidFill>
                            <a:srgbClr val="0000FF"/>
                          </a:solidFill>
                          <a:effectLst/>
                        </a:rPr>
                        <a:t>broj priključka 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za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korištenje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s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određenim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procesima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ili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aplikacijama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Ti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su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procesi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prvenstveno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pojedinačne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aplikacije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koje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je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korisnik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odabrao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instalirati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, a ne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uobičajene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aplikacije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koje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bi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dobile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dobro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poznati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broj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priključka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Na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primjer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, Cisco je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registrirao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port 1812 za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svoj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proces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provjere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autentičnosti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RADIUS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poslužitelja</a:t>
                      </a:r>
                      <a:r>
                        <a:rPr lang="hr-HR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en-US" sz="14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D0B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B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B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18513"/>
                  </a:ext>
                </a:extLst>
              </a:tr>
              <a:tr h="1277419">
                <a:tc>
                  <a:txBody>
                    <a:bodyPr/>
                    <a:lstStyle/>
                    <a:p>
                      <a:pPr font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Private 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</a:rPr>
                        <a:t>and/or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 Dynamic Ports</a:t>
                      </a:r>
                      <a:endParaRPr lang="en-US" sz="1400" b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3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49,152 to 65,535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Ti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su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priključci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poznati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i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kao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efemerni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priključci</a:t>
                      </a:r>
                      <a:r>
                        <a:rPr lang="hr-HR" sz="1400" b="0" dirty="0">
                          <a:solidFill>
                            <a:srgbClr val="0000FF"/>
                          </a:solidFill>
                          <a:effectLst/>
                        </a:rPr>
                        <a:t> (</a:t>
                      </a:r>
                      <a:r>
                        <a:rPr lang="hr-HR" sz="1400" b="0" dirty="0" err="1">
                          <a:solidFill>
                            <a:srgbClr val="0000FF"/>
                          </a:solidFill>
                          <a:effectLst/>
                        </a:rPr>
                        <a:t>ephemeral</a:t>
                      </a:r>
                      <a:r>
                        <a:rPr lang="hr-HR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hr-HR" sz="1400" b="0" dirty="0" err="1">
                          <a:solidFill>
                            <a:srgbClr val="0000FF"/>
                          </a:solidFill>
                          <a:effectLst/>
                        </a:rPr>
                        <a:t>ports</a:t>
                      </a:r>
                      <a:r>
                        <a:rPr lang="hr-HR" sz="1400" b="0" dirty="0">
                          <a:solidFill>
                            <a:srgbClr val="0000FF"/>
                          </a:solidFill>
                          <a:effectLst/>
                        </a:rPr>
                        <a:t>)-”koji traju kratko”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Klijentov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OS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obično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dinamički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dodjeljuje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brojeve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portova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kada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se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pokrene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veza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s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uslugom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Dinamički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port se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tada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koristi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za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identifikaciju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klijentske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aplikacije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tijekom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FF"/>
                          </a:solidFill>
                          <a:effectLst/>
                        </a:rPr>
                        <a:t>komunikacije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</a:txBody>
                  <a:tcPr marL="28627" marR="28627" marT="28627" marB="28627" anchor="ctr">
                    <a:lnL w="9525" cap="flat" cmpd="sng" algn="ctr">
                      <a:solidFill>
                        <a:srgbClr val="5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8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27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Well-Known Port </a:t>
            </a:r>
            <a:r>
              <a:rPr lang="hr-HR" sz="3200" b="0" i="0" dirty="0" err="1"/>
              <a:t>Numbers</a:t>
            </a:r>
            <a:endParaRPr lang="hr-HR" sz="3200" b="0" i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6A74D-93CC-2947-FABB-3F189B7A9A24}"/>
              </a:ext>
            </a:extLst>
          </p:cNvPr>
          <p:cNvGraphicFramePr>
            <a:graphicFrameLocks noGrp="1"/>
          </p:cNvGraphicFramePr>
          <p:nvPr/>
        </p:nvGraphicFramePr>
        <p:xfrm>
          <a:off x="1300162" y="653143"/>
          <a:ext cx="9591675" cy="4871114"/>
        </p:xfrm>
        <a:graphic>
          <a:graphicData uri="http://schemas.openxmlformats.org/drawingml/2006/table">
            <a:tbl>
              <a:tblPr/>
              <a:tblGrid>
                <a:gridCol w="2172083">
                  <a:extLst>
                    <a:ext uri="{9D8B030D-6E8A-4147-A177-3AD203B41FA5}">
                      <a16:colId xmlns:a16="http://schemas.microsoft.com/office/drawing/2014/main" val="1634088303"/>
                    </a:ext>
                  </a:extLst>
                </a:gridCol>
                <a:gridCol w="1664587">
                  <a:extLst>
                    <a:ext uri="{9D8B030D-6E8A-4147-A177-3AD203B41FA5}">
                      <a16:colId xmlns:a16="http://schemas.microsoft.com/office/drawing/2014/main" val="3403960630"/>
                    </a:ext>
                  </a:extLst>
                </a:gridCol>
                <a:gridCol w="5755005">
                  <a:extLst>
                    <a:ext uri="{9D8B030D-6E8A-4147-A177-3AD203B41FA5}">
                      <a16:colId xmlns:a16="http://schemas.microsoft.com/office/drawing/2014/main" val="2870784980"/>
                    </a:ext>
                  </a:extLst>
                </a:gridCol>
              </a:tblGrid>
              <a:tr h="129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Port Number</a:t>
                      </a:r>
                      <a:endParaRPr lang="en-US" sz="180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C027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7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Protocol</a:t>
                      </a:r>
                      <a:endParaRPr lang="en-US" sz="180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Application</a:t>
                      </a:r>
                      <a:endParaRPr lang="en-US" sz="180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10536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20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A02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800" b="0">
                          <a:effectLst/>
                        </a:rPr>
                        <a:t>File Transfer Protocol (FTP) - Data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E02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19070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21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A02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800" b="0">
                          <a:effectLst/>
                        </a:rPr>
                        <a:t>File Transfer Protocol (FTP) - Control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E0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48699"/>
                  </a:ext>
                </a:extLst>
              </a:tr>
              <a:tr h="225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22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003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Secure Shell (SSH)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2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17665"/>
                  </a:ext>
                </a:extLst>
              </a:tr>
              <a:tr h="129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</a:rPr>
                        <a:t>23</a:t>
                      </a:r>
                      <a:endParaRPr lang="en-US" sz="1800" b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C02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Telnet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C02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95914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25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6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3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800" b="0">
                          <a:effectLst/>
                        </a:rPr>
                        <a:t>Simple Mail Transfer Protocol (SMTP)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A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3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12625"/>
                  </a:ext>
                </a:extLst>
              </a:tr>
              <a:tr h="225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53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3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3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3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>
                          <a:effectLst/>
                        </a:rPr>
                        <a:t>UDP, 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Domain Name System (DNS)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C03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3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92255"/>
                  </a:ext>
                </a:extLst>
              </a:tr>
              <a:tr h="4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67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803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3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UDP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Dynamic Host Configuration Protocol (DHCP) - Server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C03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3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96984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68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40C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C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UDP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Dynamic Host Configuration Protocol - Client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8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539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69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A0C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C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C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UDP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800" b="0">
                          <a:effectLst/>
                        </a:rPr>
                        <a:t>Trivial File Transfer Protocol (TFTP)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0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0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78825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80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A0C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C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B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0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Hypertext Transfer Protocol (HTTP)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D0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0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0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CC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2946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110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40CB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B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CC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Post Office Protocol version 3 (POP3)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CC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CC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CC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88758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143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D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800" b="0">
                          <a:effectLst/>
                        </a:rPr>
                        <a:t>Internet Message Access Protocol (IMAP)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6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6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16250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161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E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UDP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6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>
                          <a:effectLst/>
                        </a:rPr>
                        <a:t>Simple Network Management Protocol (SNMP)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D6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6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6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D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614080"/>
                  </a:ext>
                </a:extLst>
              </a:tr>
              <a:tr h="32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443</a:t>
                      </a:r>
                      <a:endParaRPr lang="en-US" sz="1800" b="0" dirty="0">
                        <a:effectLst/>
                      </a:endParaRP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20D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dirty="0">
                          <a:effectLst/>
                        </a:rPr>
                        <a:t>TCP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0" dirty="0">
                          <a:effectLst/>
                        </a:rPr>
                        <a:t>Hypertext Transfer Protocol Secure (HTTPS)</a:t>
                      </a:r>
                    </a:p>
                  </a:txBody>
                  <a:tcPr marL="16710" marR="16710" marT="16710" marB="16710" anchor="ctr">
                    <a:lnL w="9525" cap="flat" cmpd="sng" algn="ctr">
                      <a:solidFill>
                        <a:srgbClr val="E0D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D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210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F2D766-0ADB-68C7-5582-72873F4834CA}"/>
              </a:ext>
            </a:extLst>
          </p:cNvPr>
          <p:cNvSpPr txBox="1"/>
          <p:nvPr/>
        </p:nvSpPr>
        <p:spPr>
          <a:xfrm>
            <a:off x="152399" y="5604692"/>
            <a:ext cx="11953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TCP i UDP. Na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DNS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UDP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klijenti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šalju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zahtjeve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Međutim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TCP.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54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FD6593-E473-27EF-E1A4-88312568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551847"/>
            <a:ext cx="8543065" cy="34813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507722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Well-Known Port </a:t>
            </a:r>
            <a:r>
              <a:rPr lang="hr-HR" sz="3200" b="0" i="0" dirty="0" err="1"/>
              <a:t>Numbers</a:t>
            </a:r>
            <a:endParaRPr lang="hr-HR" sz="3200" b="0" i="0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B856511-4B34-B90D-4E14-BB491A86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502" y="2685374"/>
            <a:ext cx="21183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i="1" u="sng" dirty="0" err="1">
                <a:solidFill>
                  <a:srgbClr val="FF0066"/>
                </a:solidFill>
                <a:latin typeface="Consolas" panose="020B0609020204030204" pitchFamily="49" charset="0"/>
                <a:ea typeface="Adobe Gothic Std B" pitchFamily="34" charset="-128"/>
                <a:cs typeface="Calibri" panose="020F0502020204030204" pitchFamily="34" charset="0"/>
              </a:rPr>
              <a:t>netstat</a:t>
            </a:r>
            <a:r>
              <a:rPr lang="hr-HR" sz="2400" i="1" u="sng" dirty="0">
                <a:solidFill>
                  <a:srgbClr val="FF0066"/>
                </a:solidFill>
                <a:latin typeface="Consolas" panose="020B0609020204030204" pitchFamily="49" charset="0"/>
                <a:ea typeface="Adobe Gothic Std B" pitchFamily="34" charset="-128"/>
                <a:cs typeface="Calibri" panose="020F0502020204030204" pitchFamily="34" charset="0"/>
              </a:rPr>
              <a:t> </a:t>
            </a:r>
          </a:p>
          <a:p>
            <a:r>
              <a:rPr lang="hr-HR" sz="2400" i="1" u="sng" dirty="0" err="1">
                <a:solidFill>
                  <a:srgbClr val="FF0066"/>
                </a:solidFill>
                <a:latin typeface="Consolas" panose="020B0609020204030204" pitchFamily="49" charset="0"/>
                <a:ea typeface="Adobe Gothic Std B" pitchFamily="34" charset="-128"/>
                <a:cs typeface="Calibri" panose="020F0502020204030204" pitchFamily="34" charset="0"/>
              </a:rPr>
              <a:t>netstat</a:t>
            </a:r>
            <a:r>
              <a:rPr lang="hr-HR" sz="2400" i="1" u="sng" dirty="0">
                <a:solidFill>
                  <a:srgbClr val="FF0066"/>
                </a:solidFill>
                <a:latin typeface="Consolas" panose="020B0609020204030204" pitchFamily="49" charset="0"/>
                <a:ea typeface="Adobe Gothic Std B" pitchFamily="34" charset="-128"/>
                <a:cs typeface="Calibri" panose="020F0502020204030204" pitchFamily="34" charset="0"/>
              </a:rPr>
              <a:t>  -n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25C73-E188-34DB-E166-11C66D67AC8E}"/>
              </a:ext>
            </a:extLst>
          </p:cNvPr>
          <p:cNvSpPr txBox="1"/>
          <p:nvPr/>
        </p:nvSpPr>
        <p:spPr>
          <a:xfrm>
            <a:off x="243840" y="733425"/>
            <a:ext cx="11948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Neobjašnjive</a:t>
            </a:r>
            <a:r>
              <a:rPr lang="en-US" dirty="0"/>
              <a:t> TCP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sigurnosnu</a:t>
            </a:r>
            <a:r>
              <a:rPr lang="en-US" dirty="0"/>
              <a:t> </a:t>
            </a:r>
            <a:r>
              <a:rPr lang="en-US" dirty="0" err="1"/>
              <a:t>prijetnju</a:t>
            </a:r>
            <a:r>
              <a:rPr lang="en-US" dirty="0"/>
              <a:t>.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značiti</a:t>
            </a:r>
            <a:r>
              <a:rPr lang="en-US" dirty="0"/>
              <a:t> da je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povezan</a:t>
            </a:r>
            <a:r>
              <a:rPr lang="en-US" dirty="0"/>
              <a:t> s </a:t>
            </a:r>
            <a:r>
              <a:rPr lang="en-US" dirty="0" err="1"/>
              <a:t>lokalnim</a:t>
            </a:r>
            <a:r>
              <a:rPr lang="en-US" dirty="0"/>
              <a:t> </a:t>
            </a:r>
            <a:r>
              <a:rPr lang="en-US" dirty="0" err="1"/>
              <a:t>hostom</a:t>
            </a:r>
            <a:r>
              <a:rPr lang="en-US" dirty="0"/>
              <a:t>. </a:t>
            </a:r>
            <a:r>
              <a:rPr lang="en-US" dirty="0" err="1"/>
              <a:t>Ponekad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znati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aktivne</a:t>
            </a:r>
            <a:r>
              <a:rPr lang="en-US" dirty="0"/>
              <a:t> TCP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otvorene</a:t>
            </a:r>
            <a:r>
              <a:rPr lang="en-US" dirty="0"/>
              <a:t> i </a:t>
            </a:r>
            <a:r>
              <a:rPr lang="en-US" dirty="0" err="1"/>
              <a:t>izvode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umreženom</a:t>
            </a:r>
            <a:r>
              <a:rPr lang="en-US" dirty="0"/>
              <a:t> </a:t>
            </a:r>
            <a:r>
              <a:rPr lang="en-US" dirty="0" err="1"/>
              <a:t>glavnom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.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Netstat</a:t>
            </a:r>
            <a:r>
              <a:rPr lang="en-US" dirty="0"/>
              <a:t> je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mrežni</a:t>
            </a:r>
            <a:r>
              <a:rPr lang="en-US" dirty="0"/>
              <a:t> </a:t>
            </a:r>
            <a:r>
              <a:rPr lang="en-US" dirty="0" err="1"/>
              <a:t>uslužni</a:t>
            </a:r>
            <a:r>
              <a:rPr lang="en-US" dirty="0"/>
              <a:t> program koji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za </a:t>
            </a:r>
            <a:r>
              <a:rPr lang="en-US" dirty="0" err="1"/>
              <a:t>provjeru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Prema </a:t>
            </a:r>
            <a:r>
              <a:rPr lang="en-US" dirty="0" err="1"/>
              <a:t>zadanim</a:t>
            </a:r>
            <a:r>
              <a:rPr lang="en-US" dirty="0"/>
              <a:t> </a:t>
            </a:r>
            <a:r>
              <a:rPr lang="en-US" dirty="0" err="1"/>
              <a:t>postavkama</a:t>
            </a:r>
            <a:r>
              <a:rPr lang="en-US" dirty="0"/>
              <a:t>, </a:t>
            </a:r>
            <a:r>
              <a:rPr lang="en-US" dirty="0" err="1"/>
              <a:t>naredba</a:t>
            </a:r>
            <a:r>
              <a:rPr lang="en-US" dirty="0"/>
              <a:t> </a:t>
            </a:r>
            <a:r>
              <a:rPr lang="en-US" i="1" dirty="0">
                <a:solidFill>
                  <a:srgbClr val="FF0066"/>
                </a:solidFill>
                <a:latin typeface="Consolas" panose="020B0609020204030204" pitchFamily="49" charset="0"/>
              </a:rPr>
              <a:t>netstat</a:t>
            </a:r>
            <a:r>
              <a:rPr lang="en-US" dirty="0"/>
              <a:t> </a:t>
            </a:r>
            <a:r>
              <a:rPr lang="en-US" dirty="0" err="1"/>
              <a:t>pokušat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razriješiti</a:t>
            </a:r>
            <a:r>
              <a:rPr lang="en-US" dirty="0"/>
              <a:t> IP </a:t>
            </a:r>
            <a:r>
              <a:rPr lang="en-US" dirty="0" err="1"/>
              <a:t>adrese</a:t>
            </a:r>
            <a:r>
              <a:rPr lang="en-US" dirty="0"/>
              <a:t> u </a:t>
            </a:r>
            <a:r>
              <a:rPr lang="en-US" dirty="0" err="1"/>
              <a:t>nazive</a:t>
            </a:r>
            <a:r>
              <a:rPr lang="en-US" dirty="0"/>
              <a:t> </a:t>
            </a:r>
            <a:r>
              <a:rPr lang="en-US" dirty="0" err="1"/>
              <a:t>domena</a:t>
            </a:r>
            <a:r>
              <a:rPr lang="en-US" dirty="0"/>
              <a:t> i </a:t>
            </a:r>
            <a:r>
              <a:rPr lang="en-US" dirty="0" err="1"/>
              <a:t>brojeve</a:t>
            </a:r>
            <a:r>
              <a:rPr lang="en-US" dirty="0"/>
              <a:t> </a:t>
            </a:r>
            <a:r>
              <a:rPr lang="en-US" dirty="0" err="1"/>
              <a:t>priključaka</a:t>
            </a:r>
            <a:r>
              <a:rPr lang="en-US" dirty="0"/>
              <a:t> za dobro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. </a:t>
            </a:r>
            <a:r>
              <a:rPr lang="en-US" dirty="0" err="1"/>
              <a:t>Opcija</a:t>
            </a:r>
            <a:r>
              <a:rPr lang="en-US" dirty="0"/>
              <a:t> </a:t>
            </a:r>
            <a:r>
              <a:rPr lang="en-US" i="1" dirty="0">
                <a:solidFill>
                  <a:srgbClr val="FF0066"/>
                </a:solidFill>
                <a:latin typeface="Consolas" panose="020B0609020204030204" pitchFamily="49" charset="0"/>
              </a:rPr>
              <a:t>-n 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za </a:t>
            </a:r>
            <a:r>
              <a:rPr lang="en-US" dirty="0" err="1"/>
              <a:t>prikaz</a:t>
            </a:r>
            <a:r>
              <a:rPr lang="en-US" dirty="0"/>
              <a:t> IP </a:t>
            </a:r>
            <a:r>
              <a:rPr lang="en-US" dirty="0" err="1"/>
              <a:t>adresa</a:t>
            </a:r>
            <a:r>
              <a:rPr lang="en-US" dirty="0"/>
              <a:t> i </a:t>
            </a:r>
            <a:r>
              <a:rPr lang="en-US" dirty="0" err="1"/>
              <a:t>brojeva</a:t>
            </a:r>
            <a:r>
              <a:rPr lang="en-US" dirty="0"/>
              <a:t> </a:t>
            </a:r>
            <a:r>
              <a:rPr lang="en-US" dirty="0" err="1"/>
              <a:t>priključaka</a:t>
            </a:r>
            <a:r>
              <a:rPr lang="en-US" dirty="0"/>
              <a:t> u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numeričkom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25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55217-15CA-5C14-5C66-16D4D3854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5155AA1-EF0E-D22B-2D14-EDBE7B6B43B2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312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62704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Doda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vanje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opisnih podataka u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dodaje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sadrže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binarne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nizove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organizirane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svako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blok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Vrijednosti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omogućuju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različitim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obavljanje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različitih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komunikacijom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host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primatelj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zaglavlja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sastavljanje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blokova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potpuni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primatelja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osigurava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uređaju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izvodi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aplikacija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primaju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točne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E3C6D-284E-6E76-E7ED-8F93BDF90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7350" y="1319190"/>
            <a:ext cx="4795228" cy="371207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98190A85-C4EC-6DEC-D252-075581ABA4FC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115781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iciranje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aplikacija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odvojiti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višestrukim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komunikacijama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različitim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zahtjevima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prosljeđivanje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tokova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odgovarajućim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aplikacijama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identificira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ciljnu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aplikaciju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identifikatora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priključka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 </a:t>
            </a: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prikazano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slici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svakom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softverskom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procesu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treba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pristupiti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dodijeljen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porta koji je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jedinstven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to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glavno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računalo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E3C6D-284E-6E76-E7ED-8F93BDF90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9865" y="2730426"/>
            <a:ext cx="7173484" cy="375906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CFC7BB2-653C-E0B1-02A8-170BB24E1447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8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115781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Multipleksiranje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razgovora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nekih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strujanje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videa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-video </a:t>
            </a:r>
            <a:r>
              <a:rPr lang="hr-HR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stream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potpuni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komunikacijski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zauzeti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dostupnu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mrežnu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propusnost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To bi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spriječilo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komunikacijske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razgovore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odvijaju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bi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otežalo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oporavak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pogreške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ponovni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oštećenih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b="0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 sloj koristi </a:t>
            </a:r>
            <a:r>
              <a:rPr lang="hr-HR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segmentaciju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sz="2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multipleksiranje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kako bi omogućio „</a:t>
            </a:r>
            <a:r>
              <a:rPr lang="hr-HR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istovremeno”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odvijanje različitih komunikacijskih razgovora na istoj mreži.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Provjera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pogrešaka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izvršiti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utvrdilo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li segment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promijenjen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56D08-8E83-3342-8924-4A3435C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315124"/>
            <a:ext cx="6475911" cy="35428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2FA2C6C-EF57-273B-A981-4E820ADCA520}"/>
              </a:ext>
            </a:extLst>
          </p:cNvPr>
          <p:cNvSpPr txBox="1"/>
          <p:nvPr/>
        </p:nvSpPr>
        <p:spPr>
          <a:xfrm>
            <a:off x="10030181" y="367843"/>
            <a:ext cx="176824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A56D08-8E83-3342-8924-4A3435C91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8897" y="2723357"/>
            <a:ext cx="4829263" cy="41346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/>
              <a:t>Uloga </a:t>
            </a:r>
            <a:r>
              <a:rPr lang="hr-HR" sz="3200" b="0" i="0" dirty="0" err="1"/>
              <a:t>transpornog</a:t>
            </a:r>
            <a:r>
              <a:rPr lang="hr-HR" sz="3200" b="0" i="0" dirty="0"/>
              <a:t> sloja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57EC-9B6B-084E-DA94-6646282301AD}"/>
              </a:ext>
            </a:extLst>
          </p:cNvPr>
          <p:cNvSpPr txBox="1"/>
          <p:nvPr/>
        </p:nvSpPr>
        <p:spPr>
          <a:xfrm>
            <a:off x="306910" y="789980"/>
            <a:ext cx="115781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bavi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strukturom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adresiranjem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usmjeravanjem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paketa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IP ne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specificira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odvija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isporuka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transport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paketa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određuju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prenijeti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hostova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zahtjevima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pouzdanosti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razgovora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 i UDP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primjene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zahtjeve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pogledu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pouzdanosti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Stoga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TCP/IP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pruža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transportnog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prikazano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slici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4C55C14-B6A7-C26B-09C4-BF01FAFCECAE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EB9FC-83B8-0A0D-D31E-817EBF5F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7E5F754-20BD-7FDC-6613-68F10D7077D8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16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5269</Words>
  <Application>Microsoft Office PowerPoint</Application>
  <PresentationFormat>Widescreen</PresentationFormat>
  <Paragraphs>341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Consolas</vt:lpstr>
      <vt:lpstr>ARS Maquette Pro</vt:lpstr>
      <vt:lpstr>Arial</vt:lpstr>
      <vt:lpstr>Calibri</vt:lpstr>
      <vt:lpstr>Aptos</vt:lpstr>
      <vt:lpstr>Stolzl Bold</vt:lpstr>
      <vt:lpstr>Calibri Light</vt:lpstr>
      <vt:lpstr>Symbol</vt:lpstr>
      <vt:lpstr>Office Theme</vt:lpstr>
      <vt:lpstr>Transportni sloj</vt:lpstr>
      <vt:lpstr>Uloga transpornog sloja</vt:lpstr>
      <vt:lpstr>Uloga transpornog sloja</vt:lpstr>
      <vt:lpstr>Uloga transpornog sloja</vt:lpstr>
      <vt:lpstr>Uloga transpornog sloja</vt:lpstr>
      <vt:lpstr>Uloga transpornog sloja</vt:lpstr>
      <vt:lpstr>Uloga transpornog sloja</vt:lpstr>
      <vt:lpstr>Uloga transpornog sloja</vt:lpstr>
      <vt:lpstr>PowerPoint Presentation</vt:lpstr>
      <vt:lpstr>Transmission Control Protocol (TCP)</vt:lpstr>
      <vt:lpstr>Transmission Control Protocol (TCP)</vt:lpstr>
      <vt:lpstr>User Datagram Protocol (UDP)</vt:lpstr>
      <vt:lpstr>TCP karakteristike</vt:lpstr>
      <vt:lpstr>TCP zaglavlje - Header</vt:lpstr>
      <vt:lpstr>TCP zaglavlje - Header</vt:lpstr>
      <vt:lpstr>Aplikacije koje koriste TCP</vt:lpstr>
      <vt:lpstr>TCP komunikacijski proces</vt:lpstr>
      <vt:lpstr>Uspostava i zatvaranje TCP veze</vt:lpstr>
      <vt:lpstr>Uspostava i zatvaranje TCP veze</vt:lpstr>
      <vt:lpstr>Uspostava i zatvaranje TCP veze</vt:lpstr>
      <vt:lpstr>Uspostava i zatvaranje TCP veze</vt:lpstr>
      <vt:lpstr>TCP pouzdanost - zajamčena isporuka „po redu”</vt:lpstr>
      <vt:lpstr>TCP pouzdanost - Gubitak podataka i ponovni prijenos</vt:lpstr>
      <vt:lpstr>TCP pouzdanost - Gubitak podataka i ponovni prijenos</vt:lpstr>
      <vt:lpstr>TCP pouzdanost - Gubitak podataka i ponovni prijenos</vt:lpstr>
      <vt:lpstr>Kontrola TCP protoka - veličina prozora i potvrde</vt:lpstr>
      <vt:lpstr>Kontrola TCP protoka - veličina prozora i potvrde</vt:lpstr>
      <vt:lpstr>TCP kontrola protoka - maksimalna veličina segmenta (MSS)</vt:lpstr>
      <vt:lpstr>Kontrola TCP protoka - Izbjegavanje zagušenja</vt:lpstr>
      <vt:lpstr>PowerPoint Presentation</vt:lpstr>
      <vt:lpstr>UDP karakteristike</vt:lpstr>
      <vt:lpstr>Aplikacije koje koriste UDP</vt:lpstr>
      <vt:lpstr>UDP komunikacija</vt:lpstr>
      <vt:lpstr>Procesi i zahtjevi UDP poslužitelja i klijenta</vt:lpstr>
      <vt:lpstr>PowerPoint Presentation</vt:lpstr>
      <vt:lpstr>UDP vs TCP</vt:lpstr>
      <vt:lpstr>UDP vs TCP</vt:lpstr>
      <vt:lpstr>UDP vs TCP</vt:lpstr>
      <vt:lpstr>PowerPoint Presentation</vt:lpstr>
      <vt:lpstr>Brojevi priključaka (port numbers) - više odvojenih komunikacija</vt:lpstr>
      <vt:lpstr>Socket Pairs</vt:lpstr>
      <vt:lpstr>Socket Pairs</vt:lpstr>
      <vt:lpstr>Grupe brojeva portova</vt:lpstr>
      <vt:lpstr>Well-Known Port Numbers</vt:lpstr>
      <vt:lpstr>Well-Known Port Numbers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</cp:lastModifiedBy>
  <cp:revision>200</cp:revision>
  <dcterms:created xsi:type="dcterms:W3CDTF">2018-10-09T19:16:34Z</dcterms:created>
  <dcterms:modified xsi:type="dcterms:W3CDTF">2024-11-14T16:28:01Z</dcterms:modified>
</cp:coreProperties>
</file>