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59" r:id="rId2"/>
    <p:sldId id="364" r:id="rId3"/>
    <p:sldId id="365" r:id="rId4"/>
    <p:sldId id="370" r:id="rId5"/>
    <p:sldId id="371" r:id="rId6"/>
    <p:sldId id="331" r:id="rId7"/>
    <p:sldId id="366" r:id="rId8"/>
    <p:sldId id="355" r:id="rId9"/>
    <p:sldId id="269" r:id="rId10"/>
    <p:sldId id="367" r:id="rId11"/>
    <p:sldId id="356" r:id="rId12"/>
    <p:sldId id="357" r:id="rId13"/>
    <p:sldId id="358" r:id="rId14"/>
    <p:sldId id="359" r:id="rId15"/>
    <p:sldId id="360" r:id="rId16"/>
    <p:sldId id="361" r:id="rId17"/>
    <p:sldId id="369" r:id="rId18"/>
    <p:sldId id="368" r:id="rId19"/>
    <p:sldId id="362" r:id="rId20"/>
    <p:sldId id="363" r:id="rId21"/>
    <p:sldId id="347" r:id="rId22"/>
    <p:sldId id="274" r:id="rId23"/>
  </p:sldIdLst>
  <p:sldSz cx="12192000" cy="6858000"/>
  <p:notesSz cx="6669088" cy="9926638"/>
  <p:embeddedFontLst>
    <p:embeddedFont>
      <p:font typeface="Stolzl Bold" panose="00000800000000000000" charset="-18"/>
      <p:bold r:id="rId25"/>
    </p:embeddedFont>
    <p:embeddedFont>
      <p:font typeface="Stolzl Book" panose="00000500000000000000" charset="-18"/>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8191" autoAdjust="0"/>
  </p:normalViewPr>
  <p:slideViewPr>
    <p:cSldViewPr snapToGrid="0" snapToObjects="1">
      <p:cViewPr varScale="1">
        <p:scale>
          <a:sx n="84" d="100"/>
          <a:sy n="84"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1/22/2024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We greet the students, wait for them to settle in the classroom, have a short casual conversation.</a:t>
            </a:r>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three slides there are some examples of instructions; you don't have to read these instructions or interpret them to the students, just somehow remind them that they have to read these instructions carefully, read them first, and then do as the instructions say</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a:p>
        </p:txBody>
      </p:sp>
    </p:spTree>
    <p:extLst>
      <p:ext uri="{BB962C8B-B14F-4D97-AF65-F5344CB8AC3E}">
        <p14:creationId xmlns:p14="http://schemas.microsoft.com/office/powerpoint/2010/main" val="143196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19254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you are all teachers at the same time, you are familiar with all the "challenges" we have with exams, so feel free to expand this information, if you feel it is necessary.</a:t>
            </a:r>
            <a:endParaRPr lang="hr-H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C0C92-97E4-9540-AC90-F1BBF91896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83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19</a:t>
            </a:fld>
            <a:endParaRPr lang="en-US"/>
          </a:p>
        </p:txBody>
      </p:sp>
    </p:spTree>
    <p:extLst>
      <p:ext uri="{BB962C8B-B14F-4D97-AF65-F5344CB8AC3E}">
        <p14:creationId xmlns:p14="http://schemas.microsoft.com/office/powerpoint/2010/main" val="1705978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winter exam period, students who have successfully passed the course should return the books to the Student Office so that they can be used by other </a:t>
            </a:r>
            <a:r>
              <a:rPr lang="en-US" dirty="0" err="1"/>
              <a:t>students.If</a:t>
            </a:r>
            <a:r>
              <a:rPr lang="en-US" dirty="0"/>
              <a:t> they have not passed the course, they can keep the books until they pass it.</a:t>
            </a:r>
            <a:endParaRPr lang="hr-HR" dirty="0"/>
          </a:p>
          <a:p>
            <a:endParaRPr lang="hr-HR" dirty="0"/>
          </a:p>
          <a:p>
            <a:r>
              <a:rPr lang="en-US" dirty="0"/>
              <a:t>Instruct them to regularly follow the notifications on IE regarding the submission of the </a:t>
            </a:r>
            <a:r>
              <a:rPr lang="hr-HR" dirty="0" err="1"/>
              <a:t>digital</a:t>
            </a:r>
            <a:r>
              <a:rPr lang="hr-HR" dirty="0"/>
              <a:t> </a:t>
            </a:r>
            <a:r>
              <a:rPr lang="hr-HR" dirty="0" err="1"/>
              <a:t>enrollment</a:t>
            </a:r>
            <a:r>
              <a:rPr lang="hr-HR" dirty="0"/>
              <a:t> </a:t>
            </a:r>
            <a:r>
              <a:rPr lang="hr-HR" dirty="0" err="1"/>
              <a:t>form</a:t>
            </a:r>
            <a:r>
              <a:rPr lang="hr-HR" dirty="0"/>
              <a:t> </a:t>
            </a:r>
            <a:r>
              <a:rPr lang="en-US" dirty="0"/>
              <a:t>in order to enroll in the summer </a:t>
            </a:r>
            <a:r>
              <a:rPr lang="hr-HR" dirty="0" err="1"/>
              <a:t>semester</a:t>
            </a:r>
            <a:r>
              <a:rPr lang="hr-HR" dirty="0"/>
              <a:t>.</a:t>
            </a:r>
          </a:p>
          <a:p>
            <a:endParaRPr lang="en-US" dirty="0"/>
          </a:p>
          <a:p>
            <a:r>
              <a:rPr lang="en-US" dirty="0"/>
              <a:t>If there are open questions, listen. What you can - answer. What you can't do, write it down somehow, and you'll let me know.</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273589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This is also the last meeting with the mentor.</a:t>
            </a:r>
            <a:endParaRPr lang="hr-HR" dirty="0"/>
          </a:p>
          <a:p>
            <a:endParaRPr lang="hr-HR" dirty="0"/>
          </a:p>
          <a:p>
            <a:r>
              <a:rPr lang="hr-HR" dirty="0"/>
              <a:t>W</a:t>
            </a:r>
            <a:r>
              <a:rPr lang="en-US" dirty="0" err="1"/>
              <a:t>orkshops</a:t>
            </a:r>
            <a:r>
              <a:rPr lang="hr-HR" dirty="0"/>
              <a:t> </a:t>
            </a:r>
            <a:r>
              <a:rPr lang="hr-HR" dirty="0" err="1"/>
              <a:t>with</a:t>
            </a:r>
            <a:r>
              <a:rPr lang="hr-HR" dirty="0"/>
              <a:t> </a:t>
            </a:r>
            <a:r>
              <a:rPr lang="hr-HR" dirty="0" err="1"/>
              <a:t>experts</a:t>
            </a:r>
            <a:r>
              <a:rPr lang="en-US" dirty="0"/>
              <a:t> are planned for the summer semester</a:t>
            </a:r>
            <a:r>
              <a:rPr lang="hr-HR" dirty="0"/>
              <a:t>. </a:t>
            </a:r>
            <a:r>
              <a:rPr lang="hr-HR" dirty="0" err="1"/>
              <a:t>Their</a:t>
            </a:r>
            <a:r>
              <a:rPr lang="hr-HR" dirty="0"/>
              <a:t> </a:t>
            </a:r>
            <a:r>
              <a:rPr lang="en-US" dirty="0"/>
              <a:t>focus</a:t>
            </a:r>
            <a:r>
              <a:rPr lang="hr-HR" dirty="0"/>
              <a:t> will </a:t>
            </a:r>
            <a:r>
              <a:rPr lang="hr-HR" dirty="0" err="1"/>
              <a:t>be</a:t>
            </a:r>
            <a:r>
              <a:rPr lang="en-US" dirty="0"/>
              <a:t> on time management, methods for easier and faster learning, personality traits or something in that direction.</a:t>
            </a:r>
            <a:endParaRPr lang="hr-HR" dirty="0"/>
          </a:p>
          <a:p>
            <a:endParaRPr lang="hr-HR" dirty="0"/>
          </a:p>
          <a:p>
            <a:r>
              <a:rPr lang="en-US" dirty="0"/>
              <a:t>Information about the workshops will be communicated via </a:t>
            </a:r>
            <a:r>
              <a:rPr lang="en-US" dirty="0" err="1"/>
              <a:t>Infoeduka</a:t>
            </a:r>
            <a:r>
              <a:rPr lang="en-US" dirty="0"/>
              <a:t>.</a:t>
            </a:r>
            <a:r>
              <a:rPr lang="hr-HR"/>
              <a:t> </a:t>
            </a:r>
            <a:r>
              <a:rPr lang="en-US"/>
              <a:t>Remind </a:t>
            </a:r>
            <a:r>
              <a:rPr lang="en-US" dirty="0"/>
              <a:t>the students that although there will be no formal meetings like this, they can still contact you if they have a problem.</a:t>
            </a:r>
            <a:endParaRPr lang="hr-HR" dirty="0"/>
          </a:p>
        </p:txBody>
      </p:sp>
      <p:sp>
        <p:nvSpPr>
          <p:cNvPr id="4" name="Rezervirano mjesto broja slajda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21882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students still send emails from their private emails</a:t>
            </a:r>
            <a:r>
              <a:rPr lang="hr-HR" dirty="0"/>
              <a:t> </a:t>
            </a:r>
            <a:r>
              <a:rPr lang="hr-HR" dirty="0" err="1"/>
              <a:t>or</a:t>
            </a:r>
            <a:r>
              <a:rPr lang="hr-HR" dirty="0"/>
              <a:t> racunarstvo.hr email</a:t>
            </a:r>
            <a:r>
              <a:rPr lang="en-US" dirty="0"/>
              <a:t>, but a large number of these emails go to SPAM. In addition, in order to protect their personal data, it is necessary for us to use that email.</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71723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remind the students that </a:t>
            </a:r>
            <a:r>
              <a:rPr lang="hr-HR" dirty="0" err="1"/>
              <a:t>the</a:t>
            </a:r>
            <a:r>
              <a:rPr lang="hr-HR" dirty="0"/>
              <a:t> </a:t>
            </a:r>
            <a:r>
              <a:rPr lang="hr-HR" dirty="0" err="1"/>
              <a:t>end</a:t>
            </a:r>
            <a:r>
              <a:rPr lang="hr-HR" dirty="0"/>
              <a:t> </a:t>
            </a:r>
            <a:r>
              <a:rPr lang="hr-HR" dirty="0" err="1"/>
              <a:t>of</a:t>
            </a:r>
            <a:r>
              <a:rPr lang="hr-HR" dirty="0"/>
              <a:t> </a:t>
            </a:r>
            <a:r>
              <a:rPr lang="hr-HR" dirty="0" err="1"/>
              <a:t>semester</a:t>
            </a:r>
            <a:r>
              <a:rPr lang="hr-HR" dirty="0"/>
              <a:t> </a:t>
            </a:r>
            <a:r>
              <a:rPr lang="hr-HR" dirty="0" err="1"/>
              <a:t>is</a:t>
            </a:r>
            <a:r>
              <a:rPr lang="hr-HR" dirty="0"/>
              <a:t> </a:t>
            </a:r>
            <a:r>
              <a:rPr lang="hr-HR" dirty="0" err="1"/>
              <a:t>close</a:t>
            </a:r>
            <a:r>
              <a:rPr lang="hr-HR" dirty="0"/>
              <a:t> </a:t>
            </a:r>
            <a:r>
              <a:rPr lang="en-US" dirty="0"/>
              <a:t>and that they should prepare for the </a:t>
            </a:r>
            <a:r>
              <a:rPr lang="hr-HR" dirty="0" err="1"/>
              <a:t>winter</a:t>
            </a:r>
            <a:r>
              <a:rPr lang="hr-HR" dirty="0"/>
              <a:t> </a:t>
            </a:r>
            <a:r>
              <a:rPr lang="hr-HR" dirty="0" err="1"/>
              <a:t>exam</a:t>
            </a:r>
            <a:r>
              <a:rPr lang="hr-HR" dirty="0"/>
              <a:t> period.</a:t>
            </a:r>
            <a:endParaRPr lang="en-US" dirty="0"/>
          </a:p>
          <a:p>
            <a:r>
              <a:rPr lang="en-US" dirty="0"/>
              <a:t>They probably know, but they still need to be told, that there are no classes during the </a:t>
            </a:r>
            <a:r>
              <a:rPr lang="hr-HR" dirty="0" err="1"/>
              <a:t>winter</a:t>
            </a:r>
            <a:r>
              <a:rPr lang="hr-HR" dirty="0"/>
              <a:t> </a:t>
            </a:r>
            <a:r>
              <a:rPr lang="hr-HR" dirty="0" err="1"/>
              <a:t>exam</a:t>
            </a:r>
            <a:r>
              <a:rPr lang="hr-HR" dirty="0"/>
              <a:t> period.</a:t>
            </a:r>
            <a:endParaRPr lang="en-US" dirty="0"/>
          </a:p>
          <a:p>
            <a:r>
              <a:rPr lang="en-US" dirty="0"/>
              <a:t>In order for the student to be able to take the exam, he must fill out the survey</a:t>
            </a:r>
            <a:r>
              <a:rPr lang="hr-HR" dirty="0"/>
              <a:t>, </a:t>
            </a:r>
            <a:r>
              <a:rPr lang="hr-HR" dirty="0" err="1"/>
              <a:t>get</a:t>
            </a:r>
            <a:r>
              <a:rPr lang="hr-HR" dirty="0"/>
              <a:t> </a:t>
            </a:r>
            <a:r>
              <a:rPr lang="hr-HR" dirty="0" err="1"/>
              <a:t>the</a:t>
            </a:r>
            <a:r>
              <a:rPr lang="hr-HR" dirty="0"/>
              <a:t> </a:t>
            </a:r>
            <a:r>
              <a:rPr lang="hr-HR" dirty="0" err="1"/>
              <a:t>digital</a:t>
            </a:r>
            <a:r>
              <a:rPr lang="hr-HR" dirty="0"/>
              <a:t> signature</a:t>
            </a:r>
            <a:r>
              <a:rPr lang="en-US" dirty="0"/>
              <a:t> and register the exam in </a:t>
            </a:r>
            <a:r>
              <a:rPr lang="en-US" dirty="0" err="1"/>
              <a:t>Infoedu</a:t>
            </a:r>
            <a:r>
              <a:rPr lang="hr-HR" dirty="0"/>
              <a:t>k</a:t>
            </a:r>
            <a:r>
              <a:rPr lang="en-US" dirty="0"/>
              <a:t>a on time</a:t>
            </a:r>
          </a:p>
          <a:p>
            <a:endParaRPr lang="hr-HR" dirty="0"/>
          </a:p>
          <a:p>
            <a:r>
              <a:rPr lang="hr-HR" dirty="0"/>
              <a:t>More </a:t>
            </a:r>
            <a:r>
              <a:rPr lang="hr-HR" dirty="0" err="1"/>
              <a:t>about</a:t>
            </a:r>
            <a:r>
              <a:rPr lang="hr-HR" dirty="0"/>
              <a:t> </a:t>
            </a:r>
            <a:r>
              <a:rPr lang="hr-HR" dirty="0" err="1"/>
              <a:t>digital</a:t>
            </a:r>
            <a:r>
              <a:rPr lang="hr-HR" dirty="0"/>
              <a:t> signature will </a:t>
            </a:r>
            <a:r>
              <a:rPr lang="hr-HR" dirty="0" err="1"/>
              <a:t>be</a:t>
            </a:r>
            <a:r>
              <a:rPr lang="hr-HR" dirty="0"/>
              <a:t> on </a:t>
            </a:r>
            <a:r>
              <a:rPr lang="hr-HR" dirty="0" err="1"/>
              <a:t>next</a:t>
            </a:r>
            <a:r>
              <a:rPr lang="hr-HR" dirty="0"/>
              <a:t> </a:t>
            </a:r>
            <a:r>
              <a:rPr lang="hr-HR" dirty="0" err="1"/>
              <a:t>slide</a:t>
            </a:r>
            <a:r>
              <a:rPr lang="hr-HR" dirty="0"/>
              <a:t>…</a:t>
            </a:r>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296865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Remind students that the winter term is not the last term in which they can pass the course.</a:t>
            </a:r>
            <a:endParaRPr lang="hr-HR" dirty="0"/>
          </a:p>
          <a:p>
            <a:endParaRPr lang="hr-HR" dirty="0"/>
          </a:p>
          <a:p>
            <a:r>
              <a:rPr lang="en-US" dirty="0"/>
              <a:t>Students must pass the course within 12 months of enrolling in the course. There are 4 deadlines for this. (They also had M1, but it is not counted as term). Therefore, the courses they enrolled in the winter semester of this academic year should be passed by the beginning of the winter semester of the next academic year, </a:t>
            </a:r>
            <a:r>
              <a:rPr lang="hr-HR" dirty="0"/>
              <a:t>n</a:t>
            </a:r>
            <a:r>
              <a:rPr lang="en-US" dirty="0"/>
              <a:t>o later than the deadlines in September of the current academic year. At all these deadlines, students can take the learning outcomes that have not passed, which means that they can divide the material into smaller unit</a:t>
            </a:r>
            <a:r>
              <a:rPr lang="hr-HR" dirty="0"/>
              <a:t>s.</a:t>
            </a:r>
          </a:p>
        </p:txBody>
      </p:sp>
      <p:sp>
        <p:nvSpPr>
          <p:cNvPr id="4" name="Rezervirano mjesto broja slajda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142954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exams menu, the exam deadlines for intermediate exams and exams will be visible, and exams are registered there.</a:t>
            </a:r>
          </a:p>
          <a:p>
            <a:r>
              <a:rPr lang="en-US" dirty="0"/>
              <a:t>I can also see what is the deadline for registration and the deadline for deregistering the exam. If they did not register or deregister for the exam on time, there is no possibility to change anything later.</a:t>
            </a:r>
          </a:p>
          <a:p>
            <a:r>
              <a:rPr lang="en-US" dirty="0"/>
              <a:t>Nothing prevents students from registering for the exam 10-15 days earlier or immediately as soon as the deadlines open, they do not have to wait until the last minute.</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187993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exams must be registered in </a:t>
            </a:r>
            <a:r>
              <a:rPr lang="en-US" dirty="0" err="1"/>
              <a:t>Infoeduca</a:t>
            </a:r>
            <a:r>
              <a:rPr lang="en-US" dirty="0"/>
              <a:t> on time, because without registration it is not possible to take the exam. If someone forgot to register for the exam, or was late to do it on time, unfortunately they cannot take the exam. Subsequent registrations for the exam are not possible, because for the organization of the exam it is necessary to know in time how many students will take which exam.</a:t>
            </a:r>
            <a:endParaRPr lang="hr-HR" dirty="0"/>
          </a:p>
          <a:p>
            <a:r>
              <a:rPr lang="en-US" dirty="0"/>
              <a:t>Also, assignments, term papers and projects must be submitted on time, subsequent submissions cannot be accepted.</a:t>
            </a:r>
            <a:endParaRPr lang="hr-HR" dirty="0"/>
          </a:p>
          <a:p>
            <a:r>
              <a:rPr lang="en-US" dirty="0"/>
              <a:t>Why? Because time is also one of the elements that make up the grade. It is not the same whether someone had 1 day or 10 days available to complete the task.</a:t>
            </a:r>
          </a:p>
          <a:p>
            <a:r>
              <a:rPr lang="en-US" dirty="0"/>
              <a:t>And because completing assignments on time is one of the academic and professional standards.</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43521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Till</a:t>
            </a:r>
            <a:r>
              <a:rPr lang="en-US" dirty="0"/>
              <a:t> now, students should definitely have </a:t>
            </a:r>
            <a:r>
              <a:rPr lang="hr-HR" dirty="0"/>
              <a:t>had </a:t>
            </a:r>
            <a:r>
              <a:rPr lang="en-US" dirty="0"/>
              <a:t>the literature for the course. However, if there is someone who has not </a:t>
            </a:r>
            <a:r>
              <a:rPr lang="hr-HR" dirty="0" err="1"/>
              <a:t>got</a:t>
            </a:r>
            <a:r>
              <a:rPr lang="hr-HR" dirty="0"/>
              <a:t> </a:t>
            </a:r>
            <a:r>
              <a:rPr lang="hr-HR" dirty="0" err="1"/>
              <a:t>it</a:t>
            </a:r>
            <a:r>
              <a:rPr lang="en-US" dirty="0"/>
              <a:t>, </a:t>
            </a:r>
            <a:r>
              <a:rPr lang="hr-HR" dirty="0" err="1"/>
              <a:t>send</a:t>
            </a:r>
            <a:r>
              <a:rPr lang="hr-HR" dirty="0"/>
              <a:t> </a:t>
            </a:r>
            <a:r>
              <a:rPr lang="hr-HR" dirty="0" err="1"/>
              <a:t>them</a:t>
            </a:r>
            <a:r>
              <a:rPr lang="hr-HR" dirty="0"/>
              <a:t> to </a:t>
            </a:r>
            <a:r>
              <a:rPr lang="en-US" dirty="0"/>
              <a:t>the Student Office.</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a:p>
        </p:txBody>
      </p:sp>
    </p:spTree>
    <p:extLst>
      <p:ext uri="{BB962C8B-B14F-4D97-AF65-F5344CB8AC3E}">
        <p14:creationId xmlns:p14="http://schemas.microsoft.com/office/powerpoint/2010/main" val="27752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934974">
              <a:defRPr/>
            </a:pPr>
            <a:r>
              <a:rPr lang="en-US" dirty="0"/>
              <a:t>They should already know this, but remind them that they must pass each learning outcome;</a:t>
            </a:r>
          </a:p>
          <a:p>
            <a:pPr defTabSz="934974">
              <a:defRPr/>
            </a:pPr>
            <a:r>
              <a:rPr lang="en-US" dirty="0"/>
              <a:t>Ask them if they have information about which learning outcomes go into the first intermediate exam...</a:t>
            </a:r>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146593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had a certain number of problems with submitting exams outside of time, and then there are complaints from students that they did not know that they had to submit on time, and that they thought that the guards should have warned them about the time, and that they were "only" late by one, five, ten or I don't know how many minutes, and the like.</a:t>
            </a:r>
          </a:p>
          <a:p>
            <a:r>
              <a:rPr lang="en-US" dirty="0"/>
              <a:t>That's why they should be clearly told that they have to take care of the time themselves (we finally have digital clocks in the classrooms whose batteries don't die right in the middle of the exam, so students can keep track of their time without a cell phone).</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238207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esults.vua.clou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932330"/>
            <a:ext cx="6304709" cy="2166098"/>
          </a:xfrm>
        </p:spPr>
        <p:txBody>
          <a:bodyPr>
            <a:noAutofit/>
          </a:bodyPr>
          <a:lstStyle/>
          <a:p>
            <a:pPr algn="ctr"/>
            <a:r>
              <a:rPr lang="hr-HR" sz="4000" dirty="0"/>
              <a:t>3rd </a:t>
            </a:r>
            <a:r>
              <a:rPr lang="hr-HR" sz="4000" dirty="0" err="1"/>
              <a:t>meeting</a:t>
            </a:r>
            <a:r>
              <a:rPr lang="hr-HR" sz="4000" dirty="0"/>
              <a:t> </a:t>
            </a:r>
            <a:r>
              <a:rPr lang="hr-HR" sz="4000" dirty="0" err="1"/>
              <a:t>with</a:t>
            </a:r>
            <a:r>
              <a:rPr lang="hr-HR" sz="4000" dirty="0"/>
              <a:t> mentor</a:t>
            </a:r>
            <a:endParaRPr lang="en-US" sz="2400" b="0" dirty="0">
              <a:solidFill>
                <a:srgbClr val="C30E60"/>
              </a:solidFill>
            </a:endParaRPr>
          </a:p>
        </p:txBody>
      </p:sp>
      <p:sp>
        <p:nvSpPr>
          <p:cNvPr id="3" name="TekstniOkvir 2"/>
          <p:cNvSpPr txBox="1"/>
          <p:nvPr/>
        </p:nvSpPr>
        <p:spPr>
          <a:xfrm>
            <a:off x="6024282" y="3962400"/>
            <a:ext cx="5828628" cy="1200329"/>
          </a:xfrm>
          <a:prstGeom prst="rect">
            <a:avLst/>
          </a:prstGeom>
          <a:noFill/>
        </p:spPr>
        <p:txBody>
          <a:bodyPr wrap="square" rtlCol="0">
            <a:spAutoFit/>
          </a:bodyPr>
          <a:lstStyle/>
          <a:p>
            <a:pPr algn="ctr"/>
            <a:r>
              <a:rPr lang="hr-HR" sz="3600" dirty="0" err="1">
                <a:solidFill>
                  <a:srgbClr val="C30E60"/>
                </a:solidFill>
                <a:latin typeface="Arial" panose="020B0604020202020204" pitchFamily="34" charset="0"/>
                <a:cs typeface="Arial" panose="020B0604020202020204" pitchFamily="34" charset="0"/>
              </a:rPr>
              <a:t>January</a:t>
            </a:r>
            <a:r>
              <a:rPr lang="hr-HR" sz="3600" dirty="0">
                <a:solidFill>
                  <a:srgbClr val="C30E60"/>
                </a:solidFill>
                <a:latin typeface="Arial" panose="020B0604020202020204" pitchFamily="34" charset="0"/>
                <a:cs typeface="Arial" panose="020B0604020202020204" pitchFamily="34" charset="0"/>
              </a:rPr>
              <a:t>, 2024</a:t>
            </a:r>
          </a:p>
          <a:p>
            <a:pPr algn="ctr"/>
            <a:r>
              <a:rPr lang="hr-HR" sz="3600" dirty="0" err="1">
                <a:solidFill>
                  <a:srgbClr val="C30E60"/>
                </a:solidFill>
                <a:latin typeface="Arial" panose="020B0604020202020204" pitchFamily="34" charset="0"/>
                <a:cs typeface="Arial" panose="020B0604020202020204" pitchFamily="34" charset="0"/>
              </a:rPr>
              <a:t>Academic</a:t>
            </a:r>
            <a:r>
              <a:rPr lang="hr-HR" sz="3600" dirty="0">
                <a:solidFill>
                  <a:srgbClr val="C30E60"/>
                </a:solidFill>
                <a:latin typeface="Arial" panose="020B0604020202020204" pitchFamily="34" charset="0"/>
                <a:cs typeface="Arial" panose="020B0604020202020204" pitchFamily="34" charset="0"/>
              </a:rPr>
              <a:t> </a:t>
            </a:r>
            <a:r>
              <a:rPr lang="hr-HR" sz="3600" dirty="0" err="1">
                <a:solidFill>
                  <a:srgbClr val="C30E60"/>
                </a:solidFill>
                <a:latin typeface="Arial" panose="020B0604020202020204" pitchFamily="34" charset="0"/>
                <a:cs typeface="Arial" panose="020B0604020202020204" pitchFamily="34" charset="0"/>
              </a:rPr>
              <a:t>year</a:t>
            </a:r>
            <a:r>
              <a:rPr lang="hr-HR" sz="3600" dirty="0">
                <a:solidFill>
                  <a:srgbClr val="C30E60"/>
                </a:solidFill>
                <a:latin typeface="Arial" panose="020B0604020202020204" pitchFamily="34" charset="0"/>
                <a:cs typeface="Arial" panose="020B0604020202020204" pitchFamily="34" charset="0"/>
              </a:rPr>
              <a:t> 2023/2024</a:t>
            </a:r>
            <a:endParaRPr lang="hr-H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0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8BCB-6E69-4B76-A270-7E71AF5E108A}"/>
              </a:ext>
            </a:extLst>
          </p:cNvPr>
          <p:cNvSpPr>
            <a:spLocks noGrp="1"/>
          </p:cNvSpPr>
          <p:nvPr>
            <p:ph type="title"/>
          </p:nvPr>
        </p:nvSpPr>
        <p:spPr/>
        <p:txBody>
          <a:bodyPr/>
          <a:lstStyle/>
          <a:p>
            <a:r>
              <a:rPr lang="hr-HR" dirty="0" err="1"/>
              <a:t>Don’t</a:t>
            </a:r>
            <a:r>
              <a:rPr lang="hr-HR" dirty="0"/>
              <a:t> </a:t>
            </a:r>
            <a:r>
              <a:rPr lang="hr-HR" dirty="0" err="1"/>
              <a:t>forget</a:t>
            </a:r>
            <a:r>
              <a:rPr lang="hr-HR" dirty="0"/>
              <a:t> – </a:t>
            </a:r>
            <a:r>
              <a:rPr lang="hr-HR" dirty="0" err="1"/>
              <a:t>what</a:t>
            </a:r>
            <a:r>
              <a:rPr lang="hr-HR" dirty="0"/>
              <a:t> to </a:t>
            </a:r>
            <a:r>
              <a:rPr lang="hr-HR" dirty="0" err="1"/>
              <a:t>bring</a:t>
            </a:r>
            <a:r>
              <a:rPr lang="hr-HR" dirty="0"/>
              <a:t> to </a:t>
            </a:r>
            <a:r>
              <a:rPr lang="hr-HR" dirty="0" err="1"/>
              <a:t>exam</a:t>
            </a:r>
            <a:r>
              <a:rPr lang="hr-HR" dirty="0"/>
              <a:t>?</a:t>
            </a:r>
          </a:p>
        </p:txBody>
      </p:sp>
      <p:pic>
        <p:nvPicPr>
          <p:cNvPr id="5" name="Content Placeholder 4" descr="Employee badge">
            <a:extLst>
              <a:ext uri="{FF2B5EF4-FFF2-40B4-BE49-F238E27FC236}">
                <a16:creationId xmlns:a16="http://schemas.microsoft.com/office/drawing/2014/main" id="{C07D4069-E247-483E-A3DD-4040EB99B727}"/>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215189" y="1414505"/>
            <a:ext cx="2273968" cy="2273968"/>
          </a:xfrm>
        </p:spPr>
      </p:pic>
      <p:sp>
        <p:nvSpPr>
          <p:cNvPr id="6" name="Content Placeholder 5">
            <a:extLst>
              <a:ext uri="{FF2B5EF4-FFF2-40B4-BE49-F238E27FC236}">
                <a16:creationId xmlns:a16="http://schemas.microsoft.com/office/drawing/2014/main" id="{1CA5FF25-FE94-48A1-8F8E-BB589AF43B52}"/>
              </a:ext>
            </a:extLst>
          </p:cNvPr>
          <p:cNvSpPr>
            <a:spLocks noGrp="1"/>
          </p:cNvSpPr>
          <p:nvPr>
            <p:ph sz="half" idx="2"/>
          </p:nvPr>
        </p:nvSpPr>
        <p:spPr>
          <a:xfrm>
            <a:off x="3994484" y="1825625"/>
            <a:ext cx="7359316" cy="4351338"/>
          </a:xfrm>
        </p:spPr>
        <p:txBody>
          <a:bodyPr/>
          <a:lstStyle/>
          <a:p>
            <a:pPr>
              <a:spcBef>
                <a:spcPts val="1200"/>
              </a:spcBef>
              <a:spcAft>
                <a:spcPts val="1200"/>
              </a:spcAft>
            </a:pPr>
            <a:r>
              <a:rPr lang="en-US" dirty="0"/>
              <a:t>some kind of identification document (</a:t>
            </a:r>
            <a:r>
              <a:rPr lang="hr-HR" dirty="0"/>
              <a:t>student </a:t>
            </a:r>
            <a:r>
              <a:rPr lang="hr-HR" dirty="0" err="1"/>
              <a:t>card</a:t>
            </a:r>
            <a:r>
              <a:rPr lang="hr-HR" dirty="0"/>
              <a:t>, </a:t>
            </a:r>
            <a:r>
              <a:rPr lang="en-US" dirty="0"/>
              <a:t>passport, </a:t>
            </a:r>
            <a:r>
              <a:rPr lang="hr-HR" dirty="0"/>
              <a:t>ID </a:t>
            </a:r>
            <a:r>
              <a:rPr lang="hr-HR" dirty="0" err="1"/>
              <a:t>card</a:t>
            </a:r>
            <a:r>
              <a:rPr lang="en-US" dirty="0"/>
              <a:t>, </a:t>
            </a:r>
            <a:r>
              <a:rPr lang="hr-HR" dirty="0" err="1"/>
              <a:t>or</a:t>
            </a:r>
            <a:r>
              <a:rPr lang="hr-HR" dirty="0"/>
              <a:t> </a:t>
            </a:r>
            <a:r>
              <a:rPr lang="hr-HR" dirty="0" err="1"/>
              <a:t>other</a:t>
            </a:r>
            <a:r>
              <a:rPr lang="hr-HR" dirty="0"/>
              <a:t> </a:t>
            </a:r>
            <a:r>
              <a:rPr lang="hr-HR" dirty="0" err="1"/>
              <a:t>official</a:t>
            </a:r>
            <a:r>
              <a:rPr lang="hr-HR" dirty="0"/>
              <a:t> </a:t>
            </a:r>
            <a:r>
              <a:rPr lang="hr-HR" dirty="0" err="1"/>
              <a:t>document</a:t>
            </a:r>
            <a:r>
              <a:rPr lang="hr-HR" dirty="0"/>
              <a:t> </a:t>
            </a:r>
            <a:r>
              <a:rPr lang="hr-HR" dirty="0" err="1"/>
              <a:t>with</a:t>
            </a:r>
            <a:r>
              <a:rPr lang="hr-HR" dirty="0"/>
              <a:t> </a:t>
            </a:r>
            <a:r>
              <a:rPr lang="hr-HR" dirty="0" err="1"/>
              <a:t>the</a:t>
            </a:r>
            <a:r>
              <a:rPr lang="hr-HR" dirty="0"/>
              <a:t> </a:t>
            </a:r>
            <a:r>
              <a:rPr lang="hr-HR" dirty="0" err="1"/>
              <a:t>picture</a:t>
            </a:r>
            <a:r>
              <a:rPr lang="hr-HR" dirty="0"/>
              <a:t> to prove </a:t>
            </a:r>
            <a:r>
              <a:rPr lang="hr-HR" dirty="0" err="1"/>
              <a:t>your</a:t>
            </a:r>
            <a:r>
              <a:rPr lang="hr-HR" dirty="0"/>
              <a:t> </a:t>
            </a:r>
            <a:r>
              <a:rPr lang="hr-HR" dirty="0" err="1"/>
              <a:t>identity</a:t>
            </a:r>
            <a:r>
              <a:rPr lang="en-US" dirty="0"/>
              <a:t>)</a:t>
            </a:r>
            <a:endParaRPr lang="hr-HR" dirty="0"/>
          </a:p>
          <a:p>
            <a:pPr>
              <a:spcBef>
                <a:spcPts val="1200"/>
              </a:spcBef>
              <a:spcAft>
                <a:spcPts val="1200"/>
              </a:spcAft>
            </a:pPr>
            <a:r>
              <a:rPr lang="en-US" dirty="0"/>
              <a:t>bring a pencil if you are writing the exam on paper</a:t>
            </a:r>
            <a:endParaRPr lang="hr-HR" dirty="0"/>
          </a:p>
          <a:p>
            <a:pPr>
              <a:spcBef>
                <a:spcPts val="1200"/>
              </a:spcBef>
              <a:spcAft>
                <a:spcPts val="1200"/>
              </a:spcAft>
            </a:pPr>
            <a:r>
              <a:rPr lang="en-US" dirty="0"/>
              <a:t>if a calculator is needed, bring a calculator, because you are not allowed to use your cell phone during the exam</a:t>
            </a:r>
            <a:endParaRPr lang="hr-HR" dirty="0"/>
          </a:p>
        </p:txBody>
      </p:sp>
      <p:pic>
        <p:nvPicPr>
          <p:cNvPr id="8" name="Graphic 7" descr="Pencil">
            <a:extLst>
              <a:ext uri="{FF2B5EF4-FFF2-40B4-BE49-F238E27FC236}">
                <a16:creationId xmlns:a16="http://schemas.microsoft.com/office/drawing/2014/main" id="{F28C92F8-BE51-43D8-90E8-5193DB5EA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3466" y="3839828"/>
            <a:ext cx="1365583" cy="1365583"/>
          </a:xfrm>
          <a:prstGeom prst="rect">
            <a:avLst/>
          </a:prstGeom>
        </p:spPr>
      </p:pic>
      <p:pic>
        <p:nvPicPr>
          <p:cNvPr id="10" name="Graphic 9" descr="Calculator">
            <a:extLst>
              <a:ext uri="{FF2B5EF4-FFF2-40B4-BE49-F238E27FC236}">
                <a16:creationId xmlns:a16="http://schemas.microsoft.com/office/drawing/2014/main" id="{90E26084-6BA9-43CF-884C-4F70705634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5189" y="3839829"/>
            <a:ext cx="1365582" cy="1365582"/>
          </a:xfrm>
          <a:prstGeom prst="rect">
            <a:avLst/>
          </a:prstGeom>
        </p:spPr>
      </p:pic>
    </p:spTree>
    <p:extLst>
      <p:ext uri="{BB962C8B-B14F-4D97-AF65-F5344CB8AC3E}">
        <p14:creationId xmlns:p14="http://schemas.microsoft.com/office/powerpoint/2010/main" val="114657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5C1D-F2B3-449B-AF45-2D1C6AFA6F00}"/>
              </a:ext>
            </a:extLst>
          </p:cNvPr>
          <p:cNvSpPr>
            <a:spLocks noGrp="1"/>
          </p:cNvSpPr>
          <p:nvPr>
            <p:ph type="title"/>
          </p:nvPr>
        </p:nvSpPr>
        <p:spPr/>
        <p:txBody>
          <a:bodyPr/>
          <a:lstStyle/>
          <a:p>
            <a:r>
              <a:rPr lang="hr-HR" dirty="0" err="1"/>
              <a:t>Instructions</a:t>
            </a:r>
            <a:r>
              <a:rPr lang="hr-HR" dirty="0"/>
              <a:t> for </a:t>
            </a:r>
            <a:r>
              <a:rPr lang="hr-HR" dirty="0" err="1"/>
              <a:t>writing</a:t>
            </a:r>
            <a:r>
              <a:rPr lang="hr-HR" dirty="0"/>
              <a:t> </a:t>
            </a:r>
            <a:r>
              <a:rPr lang="hr-HR" dirty="0" err="1"/>
              <a:t>the</a:t>
            </a:r>
            <a:r>
              <a:rPr lang="hr-HR" dirty="0"/>
              <a:t> </a:t>
            </a:r>
            <a:r>
              <a:rPr lang="hr-HR" dirty="0" err="1"/>
              <a:t>exam</a:t>
            </a:r>
            <a:endParaRPr lang="hr-HR" dirty="0"/>
          </a:p>
        </p:txBody>
      </p:sp>
      <p:sp>
        <p:nvSpPr>
          <p:cNvPr id="3" name="Content Placeholder 2">
            <a:extLst>
              <a:ext uri="{FF2B5EF4-FFF2-40B4-BE49-F238E27FC236}">
                <a16:creationId xmlns:a16="http://schemas.microsoft.com/office/drawing/2014/main" id="{0CA0A222-A0BA-421A-8057-3016E9113F80}"/>
              </a:ext>
            </a:extLst>
          </p:cNvPr>
          <p:cNvSpPr>
            <a:spLocks noGrp="1"/>
          </p:cNvSpPr>
          <p:nvPr>
            <p:ph idx="1"/>
          </p:nvPr>
        </p:nvSpPr>
        <p:spPr/>
        <p:txBody>
          <a:bodyPr>
            <a:normAutofit/>
          </a:bodyPr>
          <a:lstStyle/>
          <a:p>
            <a:r>
              <a:rPr lang="en-US" dirty="0"/>
              <a:t>Exams can be written in two ways:</a:t>
            </a:r>
          </a:p>
          <a:p>
            <a:pPr lvl="1"/>
            <a:r>
              <a:rPr lang="en-US" dirty="0"/>
              <a:t>Paper-pencil</a:t>
            </a:r>
          </a:p>
          <a:p>
            <a:pPr lvl="1"/>
            <a:r>
              <a:rPr lang="en-US" dirty="0"/>
              <a:t>On the computer</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sng" strike="noStrike" kern="1200" cap="none" spc="0" normalizeH="0" baseline="0" noProof="0" dirty="0">
                <a:ln>
                  <a:noFill/>
                </a:ln>
                <a:solidFill>
                  <a:srgbClr val="000000"/>
                </a:solidFill>
                <a:effectLst/>
                <a:uLnTx/>
                <a:uFillTx/>
                <a:latin typeface="Arial" charset="0"/>
                <a:cs typeface="Arial" charset="0"/>
              </a:rPr>
              <a:t>The time for writing the exam is limited</a:t>
            </a:r>
            <a:r>
              <a:rPr kumimoji="0" lang="en-US" sz="2800" b="0" i="0" u="none" strike="noStrike" kern="1200" cap="none" spc="0" normalizeH="0" baseline="0" noProof="0" dirty="0">
                <a:ln>
                  <a:noFill/>
                </a:ln>
                <a:solidFill>
                  <a:srgbClr val="000000"/>
                </a:solidFill>
                <a:effectLst/>
                <a:uLnTx/>
                <a:uFillTx/>
                <a:latin typeface="Arial" charset="0"/>
                <a:cs typeface="Arial" charset="0"/>
              </a:rPr>
              <a:t>, the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allocated</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en-US" sz="2800" b="0" i="0" u="none" strike="noStrike" kern="1200" cap="none" spc="0" normalizeH="0" baseline="0" noProof="0" dirty="0">
                <a:ln>
                  <a:noFill/>
                </a:ln>
                <a:solidFill>
                  <a:srgbClr val="000000"/>
                </a:solidFill>
                <a:effectLst/>
                <a:uLnTx/>
                <a:uFillTx/>
                <a:latin typeface="Arial" charset="0"/>
                <a:cs typeface="Arial" charset="0"/>
              </a:rPr>
              <a:t>time for writing </a:t>
            </a:r>
            <a:r>
              <a:rPr kumimoji="0" lang="hr-HR" sz="2800" b="0" i="0" u="none" strike="noStrike" kern="1200" cap="none" spc="0" normalizeH="0" baseline="0" noProof="0" dirty="0">
                <a:ln>
                  <a:noFill/>
                </a:ln>
                <a:solidFill>
                  <a:srgbClr val="000000"/>
                </a:solidFill>
                <a:effectLst/>
                <a:uLnTx/>
                <a:uFillTx/>
                <a:latin typeface="Arial" charset="0"/>
                <a:cs typeface="Arial" charset="0"/>
              </a:rPr>
              <a:t>a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particular</a:t>
            </a:r>
            <a:r>
              <a:rPr kumimoji="0" lang="en-US" sz="2800" b="0" i="0" u="none" strike="noStrike" kern="1200" cap="none" spc="0" normalizeH="0" baseline="0" noProof="0" dirty="0">
                <a:ln>
                  <a:noFill/>
                </a:ln>
                <a:solidFill>
                  <a:srgbClr val="000000"/>
                </a:solidFill>
                <a:effectLst/>
                <a:uLnTx/>
                <a:uFillTx/>
                <a:latin typeface="Arial" charset="0"/>
                <a:cs typeface="Arial" charset="0"/>
              </a:rPr>
              <a:t> learning outcome is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always</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en-US" sz="2800" b="0" i="0" u="none" strike="noStrike" kern="1200" cap="none" spc="0" normalizeH="0" baseline="0" noProof="0" dirty="0">
                <a:ln>
                  <a:noFill/>
                </a:ln>
                <a:solidFill>
                  <a:srgbClr val="000000"/>
                </a:solidFill>
                <a:effectLst/>
                <a:uLnTx/>
                <a:uFillTx/>
                <a:latin typeface="Arial" charset="0"/>
                <a:cs typeface="Arial" charset="0"/>
              </a:rPr>
              <a:t>indicated</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en-US" sz="2800" b="0" i="0" u="none" strike="noStrike" kern="1200" cap="none" spc="0" normalizeH="0" baseline="0" noProof="0" dirty="0">
                <a:ln>
                  <a:noFill/>
                </a:ln>
                <a:solidFill>
                  <a:srgbClr val="000000"/>
                </a:solidFill>
                <a:effectLst/>
                <a:uLnTx/>
                <a:uFillTx/>
                <a:latin typeface="Arial" charset="0"/>
                <a:cs typeface="Arial" charset="0"/>
              </a:rPr>
              <a:t>and the total time </a:t>
            </a:r>
            <a:r>
              <a:rPr kumimoji="0" lang="hr-HR" sz="2800" b="0" i="0" u="none" strike="noStrike" kern="1200" cap="none" spc="0" normalizeH="0" baseline="0" noProof="0" dirty="0">
                <a:ln>
                  <a:noFill/>
                </a:ln>
                <a:solidFill>
                  <a:srgbClr val="000000"/>
                </a:solidFill>
                <a:effectLst/>
                <a:uLnTx/>
                <a:uFillTx/>
                <a:latin typeface="Arial" charset="0"/>
                <a:cs typeface="Arial" charset="0"/>
              </a:rPr>
              <a:t>for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writing</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your</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exam</a:t>
            </a:r>
            <a:r>
              <a:rPr kumimoji="0" lang="en-US" sz="2800" b="0" i="0" u="none" strike="noStrike" kern="1200" cap="none" spc="0" normalizeH="0" baseline="0" noProof="0" dirty="0">
                <a:ln>
                  <a:noFill/>
                </a:ln>
                <a:solidFill>
                  <a:srgbClr val="000000"/>
                </a:solidFill>
                <a:effectLst/>
                <a:uLnTx/>
                <a:uFillTx/>
                <a:latin typeface="Arial" charset="0"/>
                <a:cs typeface="Arial" charset="0"/>
              </a:rPr>
              <a:t> is the sum of these times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sng" strike="noStrike" kern="1200" cap="none" spc="0" normalizeH="0" baseline="0" noProof="0" dirty="0">
                <a:ln>
                  <a:noFill/>
                </a:ln>
                <a:solidFill>
                  <a:srgbClr val="000000"/>
                </a:solidFill>
                <a:effectLst/>
                <a:uLnTx/>
                <a:uFillTx/>
                <a:latin typeface="Arial" charset="0"/>
                <a:cs typeface="Arial" charset="0"/>
              </a:rPr>
              <a:t>Students themselves must take care</a:t>
            </a:r>
            <a:r>
              <a:rPr kumimoji="0" lang="en-US" sz="2800" b="0" i="0" u="none" strike="noStrike" kern="1200" cap="none" spc="0" normalizeH="0" baseline="0" noProof="0" dirty="0">
                <a:ln>
                  <a:noFill/>
                </a:ln>
                <a:solidFill>
                  <a:srgbClr val="000000"/>
                </a:solidFill>
                <a:effectLst/>
                <a:uLnTx/>
                <a:uFillTx/>
                <a:latin typeface="Arial" charset="0"/>
                <a:cs typeface="Arial" charset="0"/>
              </a:rPr>
              <a:t> to submit the exam on time, because the exam submitted after the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allocated</a:t>
            </a:r>
            <a:r>
              <a:rPr kumimoji="0" lang="en-US" sz="2800" b="0" i="0" u="none" strike="noStrike" kern="1200" cap="none" spc="0" normalizeH="0" baseline="0" noProof="0" dirty="0">
                <a:ln>
                  <a:noFill/>
                </a:ln>
                <a:solidFill>
                  <a:srgbClr val="000000"/>
                </a:solidFill>
                <a:effectLst/>
                <a:uLnTx/>
                <a:uFillTx/>
                <a:latin typeface="Arial" charset="0"/>
                <a:cs typeface="Arial" charset="0"/>
              </a:rPr>
              <a:t> time </a:t>
            </a:r>
            <a:r>
              <a:rPr kumimoji="0" lang="hr-HR" sz="2800" b="0" i="0" u="none" strike="noStrike" kern="1200" cap="none" spc="0" normalizeH="0" baseline="0" noProof="0" dirty="0">
                <a:ln>
                  <a:noFill/>
                </a:ln>
                <a:solidFill>
                  <a:srgbClr val="000000"/>
                </a:solidFill>
                <a:effectLst/>
                <a:uLnTx/>
                <a:uFillTx/>
                <a:latin typeface="Arial" charset="0"/>
                <a:cs typeface="Arial" charset="0"/>
              </a:rPr>
              <a:t>will</a:t>
            </a:r>
            <a:r>
              <a:rPr kumimoji="0" lang="en-US" sz="2800" b="0" i="0" u="none" strike="noStrike" kern="1200" cap="none" spc="0" normalizeH="0" baseline="0" noProof="0" dirty="0">
                <a:ln>
                  <a:noFill/>
                </a:ln>
                <a:solidFill>
                  <a:srgbClr val="000000"/>
                </a:solidFill>
                <a:effectLst/>
                <a:uLnTx/>
                <a:uFillTx/>
                <a:latin typeface="Arial" charset="0"/>
                <a:cs typeface="Arial" charset="0"/>
              </a:rPr>
              <a:t> not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be</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taken</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into</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consideration</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en-US" sz="2800" b="0" i="0" u="none" strike="noStrike" kern="1200" cap="none" spc="0" normalizeH="0" baseline="0" noProof="0" dirty="0">
                <a:ln>
                  <a:noFill/>
                </a:ln>
                <a:solidFill>
                  <a:srgbClr val="000000"/>
                </a:solidFill>
                <a:effectLst/>
                <a:uLnTx/>
                <a:uFillTx/>
                <a:latin typeface="Arial" charset="0"/>
                <a:cs typeface="Arial" charset="0"/>
              </a:rPr>
              <a:t>no</a:t>
            </a:r>
            <a:r>
              <a:rPr kumimoji="0" lang="hr-HR" sz="2800" b="0" i="0" u="none" strike="noStrike" kern="1200" cap="none" spc="0" normalizeH="0" baseline="0" noProof="0" dirty="0">
                <a:ln>
                  <a:noFill/>
                </a:ln>
                <a:solidFill>
                  <a:srgbClr val="000000"/>
                </a:solidFill>
                <a:effectLst/>
                <a:uLnTx/>
                <a:uFillTx/>
                <a:latin typeface="Arial" charset="0"/>
                <a:cs typeface="Arial" charset="0"/>
              </a:rPr>
              <a:t>r will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it</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be</a:t>
            </a:r>
            <a:r>
              <a:rPr kumimoji="0" lang="en-US" sz="2800" b="0" i="0" u="none" strike="noStrike" kern="1200" cap="none" spc="0" normalizeH="0" baseline="0" noProof="0" dirty="0">
                <a:ln>
                  <a:noFill/>
                </a:ln>
                <a:solidFill>
                  <a:srgbClr val="000000"/>
                </a:solidFill>
                <a:effectLst/>
                <a:uLnTx/>
                <a:uFillTx/>
                <a:latin typeface="Arial" charset="0"/>
                <a:cs typeface="Arial" charset="0"/>
              </a:rPr>
              <a:t> graded</a:t>
            </a:r>
            <a:endParaRPr kumimoji="0" lang="hr-HR" sz="2800" b="0" i="0" u="none" strike="noStrike" kern="1200" cap="none" spc="0" normalizeH="0" baseline="0" noProof="0" dirty="0">
              <a:ln>
                <a:noFill/>
              </a:ln>
              <a:solidFill>
                <a:srgbClr val="000000"/>
              </a:solidFill>
              <a:effectLst/>
              <a:uLnTx/>
              <a:uFillTx/>
              <a:latin typeface="Arial" charset="0"/>
              <a:cs typeface="Arial" charset="0"/>
            </a:endParaRPr>
          </a:p>
        </p:txBody>
      </p:sp>
      <p:pic>
        <p:nvPicPr>
          <p:cNvPr id="5" name="Graphic 4" descr="Stopwatch">
            <a:extLst>
              <a:ext uri="{FF2B5EF4-FFF2-40B4-BE49-F238E27FC236}">
                <a16:creationId xmlns:a16="http://schemas.microsoft.com/office/drawing/2014/main" id="{CD427B1E-9EA2-4680-AC76-37B28C05F7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252" y="522203"/>
            <a:ext cx="2606843" cy="2606843"/>
          </a:xfrm>
          <a:prstGeom prst="rect">
            <a:avLst/>
          </a:prstGeom>
        </p:spPr>
      </p:pic>
    </p:spTree>
    <p:extLst>
      <p:ext uri="{BB962C8B-B14F-4D97-AF65-F5344CB8AC3E}">
        <p14:creationId xmlns:p14="http://schemas.microsoft.com/office/powerpoint/2010/main" val="74180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506CC3-E7DE-4779-90A0-BA960F5F318D}"/>
              </a:ext>
            </a:extLst>
          </p:cNvPr>
          <p:cNvPicPr>
            <a:picLocks noGrp="1" noChangeAspect="1"/>
          </p:cNvPicPr>
          <p:nvPr>
            <p:ph idx="1"/>
          </p:nvPr>
        </p:nvPicPr>
        <p:blipFill>
          <a:blip r:embed="rId2"/>
          <a:stretch>
            <a:fillRect/>
          </a:stretch>
        </p:blipFill>
        <p:spPr>
          <a:xfrm>
            <a:off x="838200" y="1816267"/>
            <a:ext cx="10975979" cy="2418848"/>
          </a:xfrm>
          <a:prstGeom prst="rect">
            <a:avLst/>
          </a:prstGeom>
        </p:spPr>
      </p:pic>
      <p:sp>
        <p:nvSpPr>
          <p:cNvPr id="2" name="Title 1">
            <a:extLst>
              <a:ext uri="{FF2B5EF4-FFF2-40B4-BE49-F238E27FC236}">
                <a16:creationId xmlns:a16="http://schemas.microsoft.com/office/drawing/2014/main" id="{19ADC4F8-04AB-4DBC-ADB3-8F637E0206E4}"/>
              </a:ext>
            </a:extLst>
          </p:cNvPr>
          <p:cNvSpPr>
            <a:spLocks noGrp="1"/>
          </p:cNvSpPr>
          <p:nvPr>
            <p:ph type="title"/>
          </p:nvPr>
        </p:nvSpPr>
        <p:spPr/>
        <p:txBody>
          <a:bodyPr/>
          <a:lstStyle/>
          <a:p>
            <a:r>
              <a:rPr lang="hr-HR" dirty="0" err="1"/>
              <a:t>Example</a:t>
            </a:r>
            <a:endParaRPr lang="hr-HR" dirty="0"/>
          </a:p>
        </p:txBody>
      </p:sp>
      <p:sp>
        <p:nvSpPr>
          <p:cNvPr id="3" name="Oval 2">
            <a:extLst>
              <a:ext uri="{FF2B5EF4-FFF2-40B4-BE49-F238E27FC236}">
                <a16:creationId xmlns:a16="http://schemas.microsoft.com/office/drawing/2014/main" id="{A6130334-B832-4FCC-9A39-50EC69C15F61}"/>
              </a:ext>
            </a:extLst>
          </p:cNvPr>
          <p:cNvSpPr/>
          <p:nvPr/>
        </p:nvSpPr>
        <p:spPr>
          <a:xfrm>
            <a:off x="1034715" y="3453063"/>
            <a:ext cx="1299410" cy="7820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59246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4660-7055-46FF-A9B4-C2828AB6C23A}"/>
              </a:ext>
            </a:extLst>
          </p:cNvPr>
          <p:cNvSpPr>
            <a:spLocks noGrp="1"/>
          </p:cNvSpPr>
          <p:nvPr>
            <p:ph type="title"/>
          </p:nvPr>
        </p:nvSpPr>
        <p:spPr/>
        <p:txBody>
          <a:bodyPr/>
          <a:lstStyle/>
          <a:p>
            <a:r>
              <a:rPr lang="en-US" dirty="0"/>
              <a:t>Instructions for writing the exam</a:t>
            </a:r>
            <a:endParaRPr lang="hr-HR" dirty="0"/>
          </a:p>
        </p:txBody>
      </p:sp>
      <p:sp>
        <p:nvSpPr>
          <p:cNvPr id="3" name="Content Placeholder 2">
            <a:extLst>
              <a:ext uri="{FF2B5EF4-FFF2-40B4-BE49-F238E27FC236}">
                <a16:creationId xmlns:a16="http://schemas.microsoft.com/office/drawing/2014/main" id="{4532F7EF-7E55-4EA3-9951-862E9C923B56}"/>
              </a:ext>
            </a:extLst>
          </p:cNvPr>
          <p:cNvSpPr>
            <a:spLocks noGrp="1"/>
          </p:cNvSpPr>
          <p:nvPr>
            <p:ph idx="1"/>
          </p:nvPr>
        </p:nvSpPr>
        <p:spPr/>
        <p:txBody>
          <a:bodyPr>
            <a:normAutofit/>
          </a:bodyPr>
          <a:lstStyle/>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It is necessary to read the instructions carefully and act in accordance with the instructions</a:t>
            </a:r>
          </a:p>
          <a:p>
            <a:pPr marL="685800" marR="0" lvl="1"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Read the instructions </a:t>
            </a:r>
            <a:r>
              <a:rPr kumimoji="0" lang="en-US" sz="2400" b="1" i="0" u="sng" strike="noStrike" kern="1200" cap="none" spc="0" normalizeH="0" baseline="0" noProof="0" dirty="0">
                <a:ln>
                  <a:noFill/>
                </a:ln>
                <a:solidFill>
                  <a:srgbClr val="000000"/>
                </a:solidFill>
                <a:effectLst/>
                <a:uLnTx/>
                <a:uFillTx/>
                <a:latin typeface="Arial" charset="0"/>
                <a:cs typeface="Arial" charset="0"/>
              </a:rPr>
              <a:t>before</a:t>
            </a:r>
            <a:r>
              <a:rPr kumimoji="0" lang="en-US" sz="2400" b="0" i="0" u="none" strike="noStrike" kern="1200" cap="none" spc="0" normalizeH="0" baseline="0" noProof="0" dirty="0">
                <a:ln>
                  <a:noFill/>
                </a:ln>
                <a:solidFill>
                  <a:srgbClr val="000000"/>
                </a:solidFill>
                <a:effectLst/>
                <a:uLnTx/>
                <a:uFillTx/>
                <a:latin typeface="Arial" charset="0"/>
                <a:cs typeface="Arial" charset="0"/>
              </a:rPr>
              <a:t> starting the exam and follow the instructions</a:t>
            </a:r>
          </a:p>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It is especially important to follow the instructions for computer-based exams that are given in a specific way</a:t>
            </a:r>
          </a:p>
          <a:p>
            <a:pPr marL="685800" marR="0" lvl="1"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The use of mobile phones is not allowed while writing the exam, not even just to check the time</a:t>
            </a:r>
            <a:endParaRPr kumimoji="0" lang="hr-HR" sz="2400" b="0"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87016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342A-6AA3-43C2-A198-1A8840A01DA1}"/>
              </a:ext>
            </a:extLst>
          </p:cNvPr>
          <p:cNvSpPr>
            <a:spLocks noGrp="1"/>
          </p:cNvSpPr>
          <p:nvPr>
            <p:ph type="title"/>
          </p:nvPr>
        </p:nvSpPr>
        <p:spPr/>
        <p:txBody>
          <a:bodyPr/>
          <a:lstStyle/>
          <a:p>
            <a:r>
              <a:rPr lang="hr-HR" dirty="0" err="1"/>
              <a:t>Example</a:t>
            </a:r>
            <a:endParaRPr lang="hr-HR" dirty="0"/>
          </a:p>
        </p:txBody>
      </p:sp>
      <p:pic>
        <p:nvPicPr>
          <p:cNvPr id="6" name="Content Placeholder 5">
            <a:extLst>
              <a:ext uri="{FF2B5EF4-FFF2-40B4-BE49-F238E27FC236}">
                <a16:creationId xmlns:a16="http://schemas.microsoft.com/office/drawing/2014/main" id="{C60216D3-14B2-433E-B8E8-D32D4A4A788A}"/>
              </a:ext>
            </a:extLst>
          </p:cNvPr>
          <p:cNvPicPr>
            <a:picLocks noGrp="1" noChangeAspect="1"/>
          </p:cNvPicPr>
          <p:nvPr>
            <p:ph idx="1"/>
          </p:nvPr>
        </p:nvPicPr>
        <p:blipFill>
          <a:blip r:embed="rId3"/>
          <a:stretch>
            <a:fillRect/>
          </a:stretch>
        </p:blipFill>
        <p:spPr>
          <a:xfrm>
            <a:off x="838200" y="1858168"/>
            <a:ext cx="10814542" cy="2569453"/>
          </a:xfrm>
          <a:prstGeom prst="rect">
            <a:avLst/>
          </a:prstGeom>
        </p:spPr>
      </p:pic>
    </p:spTree>
    <p:extLst>
      <p:ext uri="{BB962C8B-B14F-4D97-AF65-F5344CB8AC3E}">
        <p14:creationId xmlns:p14="http://schemas.microsoft.com/office/powerpoint/2010/main" val="351132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F773-00E9-4B8B-85F7-2BAB9DF1B524}"/>
              </a:ext>
            </a:extLst>
          </p:cNvPr>
          <p:cNvSpPr>
            <a:spLocks noGrp="1"/>
          </p:cNvSpPr>
          <p:nvPr>
            <p:ph type="title"/>
          </p:nvPr>
        </p:nvSpPr>
        <p:spPr/>
        <p:txBody>
          <a:bodyPr/>
          <a:lstStyle/>
          <a:p>
            <a:r>
              <a:rPr lang="hr-HR" dirty="0" err="1"/>
              <a:t>Example</a:t>
            </a:r>
            <a:endParaRPr lang="hr-HR" dirty="0"/>
          </a:p>
        </p:txBody>
      </p:sp>
      <p:sp>
        <p:nvSpPr>
          <p:cNvPr id="3" name="TextBox 2">
            <a:extLst>
              <a:ext uri="{FF2B5EF4-FFF2-40B4-BE49-F238E27FC236}">
                <a16:creationId xmlns:a16="http://schemas.microsoft.com/office/drawing/2014/main" id="{F035DDA6-7865-493F-93A7-86030CB0212E}"/>
              </a:ext>
            </a:extLst>
          </p:cNvPr>
          <p:cNvSpPr txBox="1"/>
          <p:nvPr/>
        </p:nvSpPr>
        <p:spPr>
          <a:xfrm>
            <a:off x="1122947" y="1690688"/>
            <a:ext cx="9946105" cy="4832092"/>
          </a:xfrm>
          <a:prstGeom prst="rect">
            <a:avLst/>
          </a:prstGeom>
          <a:noFill/>
        </p:spPr>
        <p:txBody>
          <a:bodyPr wrap="square" rtlCol="0">
            <a:spAutoFit/>
          </a:bodyPr>
          <a:lstStyle/>
          <a:p>
            <a:r>
              <a:rPr lang="hr-HR" sz="2800" dirty="0"/>
              <a:t>All </a:t>
            </a:r>
            <a:r>
              <a:rPr lang="hr-HR" sz="2800" dirty="0" err="1"/>
              <a:t>files</a:t>
            </a:r>
            <a:r>
              <a:rPr lang="hr-HR" sz="2800" dirty="0"/>
              <a:t> </a:t>
            </a:r>
            <a:r>
              <a:rPr lang="hr-HR" sz="2800" dirty="0" err="1"/>
              <a:t>created</a:t>
            </a:r>
            <a:r>
              <a:rPr lang="hr-HR" sz="2800" dirty="0"/>
              <a:t> </a:t>
            </a:r>
            <a:r>
              <a:rPr lang="hr-HR" sz="2800" dirty="0" err="1"/>
              <a:t>by</a:t>
            </a:r>
            <a:r>
              <a:rPr lang="hr-HR" sz="2800" dirty="0"/>
              <a:t> </a:t>
            </a:r>
            <a:r>
              <a:rPr lang="hr-HR" sz="2800" dirty="0" err="1"/>
              <a:t>solving</a:t>
            </a:r>
            <a:r>
              <a:rPr lang="hr-HR" sz="2800" dirty="0"/>
              <a:t> </a:t>
            </a:r>
            <a:r>
              <a:rPr lang="hr-HR" sz="2800" dirty="0" err="1"/>
              <a:t>the</a:t>
            </a:r>
            <a:r>
              <a:rPr lang="hr-HR" sz="2800" dirty="0"/>
              <a:t> </a:t>
            </a:r>
            <a:r>
              <a:rPr lang="hr-HR" sz="2800" dirty="0" err="1"/>
              <a:t>exam</a:t>
            </a:r>
            <a:r>
              <a:rPr lang="hr-HR" sz="2800" dirty="0"/>
              <a:t> (</a:t>
            </a:r>
            <a:r>
              <a:rPr lang="hr-HR" sz="2800" dirty="0" err="1"/>
              <a:t>except</a:t>
            </a:r>
            <a:r>
              <a:rPr lang="hr-HR" sz="2800" dirty="0"/>
              <a:t> </a:t>
            </a:r>
            <a:r>
              <a:rPr lang="hr-HR" sz="2800" dirty="0" err="1"/>
              <a:t>files</a:t>
            </a:r>
            <a:r>
              <a:rPr lang="hr-HR" sz="2800" dirty="0"/>
              <a:t> </a:t>
            </a:r>
            <a:r>
              <a:rPr lang="hr-HR" sz="2800" dirty="0" err="1"/>
              <a:t>created</a:t>
            </a:r>
            <a:r>
              <a:rPr lang="hr-HR" sz="2800" dirty="0"/>
              <a:t> </a:t>
            </a:r>
            <a:r>
              <a:rPr lang="hr-HR" sz="2800" dirty="0" err="1"/>
              <a:t>by</a:t>
            </a:r>
            <a:r>
              <a:rPr lang="hr-HR" sz="2800" dirty="0"/>
              <a:t> </a:t>
            </a:r>
            <a:r>
              <a:rPr lang="hr-HR" sz="2800" dirty="0" err="1"/>
              <a:t>solving</a:t>
            </a:r>
            <a:r>
              <a:rPr lang="hr-HR" sz="2800" dirty="0"/>
              <a:t> </a:t>
            </a:r>
            <a:r>
              <a:rPr lang="hr-HR" sz="2800" dirty="0" err="1"/>
              <a:t>Outcome</a:t>
            </a:r>
            <a:r>
              <a:rPr lang="hr-HR" sz="2800" dirty="0"/>
              <a:t> 1) are </a:t>
            </a:r>
            <a:r>
              <a:rPr lang="hr-HR" sz="2800" dirty="0" err="1"/>
              <a:t>saved</a:t>
            </a:r>
            <a:r>
              <a:rPr lang="hr-HR" sz="2800" dirty="0"/>
              <a:t> </a:t>
            </a:r>
            <a:r>
              <a:rPr lang="hr-HR" sz="2800" dirty="0" err="1"/>
              <a:t>in</a:t>
            </a:r>
            <a:r>
              <a:rPr lang="hr-HR" sz="2800" dirty="0"/>
              <a:t> </a:t>
            </a:r>
            <a:r>
              <a:rPr lang="hr-HR" sz="2800" dirty="0" err="1"/>
              <a:t>the</a:t>
            </a:r>
            <a:r>
              <a:rPr lang="hr-HR" sz="2800" dirty="0"/>
              <a:t> folder </a:t>
            </a:r>
            <a:r>
              <a:rPr lang="hr-HR" sz="2800" dirty="0" err="1"/>
              <a:t>named</a:t>
            </a:r>
            <a:r>
              <a:rPr lang="hr-HR" sz="2800" dirty="0"/>
              <a:t> </a:t>
            </a:r>
            <a:r>
              <a:rPr lang="hr-HR" sz="2800" b="1" dirty="0" err="1"/>
              <a:t>name_surname_group</a:t>
            </a:r>
            <a:r>
              <a:rPr lang="hr-HR" sz="2800" dirty="0"/>
              <a:t>, </a:t>
            </a:r>
            <a:r>
              <a:rPr lang="hr-HR" sz="2800" dirty="0" err="1"/>
              <a:t>and</a:t>
            </a:r>
            <a:r>
              <a:rPr lang="hr-HR" sz="2800" dirty="0"/>
              <a:t> </a:t>
            </a:r>
            <a:r>
              <a:rPr lang="hr-HR" sz="2800" dirty="0" err="1"/>
              <a:t>this</a:t>
            </a:r>
            <a:r>
              <a:rPr lang="hr-HR" sz="2800" dirty="0"/>
              <a:t> folder </a:t>
            </a:r>
            <a:r>
              <a:rPr lang="hr-HR" sz="2800" dirty="0" err="1"/>
              <a:t>is</a:t>
            </a:r>
            <a:r>
              <a:rPr lang="hr-HR" sz="2800" dirty="0"/>
              <a:t> </a:t>
            </a:r>
            <a:r>
              <a:rPr lang="hr-HR" sz="2800" dirty="0" err="1"/>
              <a:t>compressed</a:t>
            </a:r>
            <a:r>
              <a:rPr lang="hr-HR" sz="2800" dirty="0"/>
              <a:t> </a:t>
            </a:r>
            <a:r>
              <a:rPr lang="hr-HR" sz="2800" dirty="0" err="1"/>
              <a:t>and</a:t>
            </a:r>
            <a:r>
              <a:rPr lang="hr-HR" sz="2800" dirty="0"/>
              <a:t> </a:t>
            </a:r>
            <a:r>
              <a:rPr lang="hr-HR" sz="2800" dirty="0" err="1"/>
              <a:t>delivered</a:t>
            </a:r>
            <a:r>
              <a:rPr lang="hr-HR" sz="2800" dirty="0"/>
              <a:t> </a:t>
            </a:r>
            <a:r>
              <a:rPr lang="hr-HR" sz="2800" dirty="0" err="1"/>
              <a:t>via</a:t>
            </a:r>
            <a:r>
              <a:rPr lang="hr-HR" sz="2800" dirty="0"/>
              <a:t> </a:t>
            </a:r>
            <a:r>
              <a:rPr lang="hr-HR" sz="2800" dirty="0" err="1"/>
              <a:t>the</a:t>
            </a:r>
            <a:r>
              <a:rPr lang="hr-HR" sz="2800" dirty="0"/>
              <a:t> system </a:t>
            </a:r>
            <a:r>
              <a:rPr lang="hr-HR" sz="2800" dirty="0">
                <a:hlinkClick r:id="rId2"/>
              </a:rPr>
              <a:t>https://results.vua.cloud</a:t>
            </a:r>
            <a:r>
              <a:rPr lang="hr-HR" sz="2800" dirty="0"/>
              <a:t>. </a:t>
            </a:r>
          </a:p>
          <a:p>
            <a:endParaRPr lang="hr-HR" sz="2800" dirty="0"/>
          </a:p>
          <a:p>
            <a:pPr algn="ctr"/>
            <a:r>
              <a:rPr lang="hr-HR" sz="2800" b="1" dirty="0" err="1">
                <a:solidFill>
                  <a:srgbClr val="FF0000"/>
                </a:solidFill>
              </a:rPr>
              <a:t>Anything</a:t>
            </a:r>
            <a:r>
              <a:rPr lang="hr-HR" sz="2800" b="1" dirty="0">
                <a:solidFill>
                  <a:srgbClr val="FF0000"/>
                </a:solidFill>
              </a:rPr>
              <a:t> </a:t>
            </a:r>
            <a:r>
              <a:rPr lang="hr-HR" sz="2800" b="1" dirty="0" err="1">
                <a:solidFill>
                  <a:srgbClr val="FF0000"/>
                </a:solidFill>
              </a:rPr>
              <a:t>that</a:t>
            </a:r>
            <a:r>
              <a:rPr lang="hr-HR" sz="2800" b="1" dirty="0">
                <a:solidFill>
                  <a:srgbClr val="FF0000"/>
                </a:solidFill>
              </a:rPr>
              <a:t> </a:t>
            </a:r>
            <a:r>
              <a:rPr lang="hr-HR" sz="2800" b="1" dirty="0" err="1">
                <a:solidFill>
                  <a:srgbClr val="FF0000"/>
                </a:solidFill>
              </a:rPr>
              <a:t>is</a:t>
            </a:r>
            <a:r>
              <a:rPr lang="hr-HR" sz="2800" b="1" dirty="0">
                <a:solidFill>
                  <a:srgbClr val="FF0000"/>
                </a:solidFill>
              </a:rPr>
              <a:t> </a:t>
            </a:r>
            <a:r>
              <a:rPr lang="hr-HR" sz="2800" b="1" dirty="0" err="1">
                <a:solidFill>
                  <a:srgbClr val="FF0000"/>
                </a:solidFill>
              </a:rPr>
              <a:t>not</a:t>
            </a:r>
            <a:r>
              <a:rPr lang="hr-HR" sz="2800" b="1" dirty="0">
                <a:solidFill>
                  <a:srgbClr val="FF0000"/>
                </a:solidFill>
              </a:rPr>
              <a:t> </a:t>
            </a:r>
            <a:r>
              <a:rPr lang="hr-HR" sz="2800" b="1" dirty="0" err="1">
                <a:solidFill>
                  <a:srgbClr val="FF0000"/>
                </a:solidFill>
              </a:rPr>
              <a:t>properly</a:t>
            </a:r>
            <a:r>
              <a:rPr lang="hr-HR" sz="2800" b="1" dirty="0">
                <a:solidFill>
                  <a:srgbClr val="FF0000"/>
                </a:solidFill>
              </a:rPr>
              <a:t> </a:t>
            </a:r>
            <a:r>
              <a:rPr lang="hr-HR" sz="2800" b="1" dirty="0" err="1">
                <a:solidFill>
                  <a:srgbClr val="FF0000"/>
                </a:solidFill>
              </a:rPr>
              <a:t>named</a:t>
            </a:r>
            <a:r>
              <a:rPr lang="hr-HR" sz="2800" b="1" dirty="0">
                <a:solidFill>
                  <a:srgbClr val="FF0000"/>
                </a:solidFill>
              </a:rPr>
              <a:t> </a:t>
            </a:r>
            <a:r>
              <a:rPr lang="hr-HR" sz="2800" b="1" dirty="0" err="1">
                <a:solidFill>
                  <a:srgbClr val="FF0000"/>
                </a:solidFill>
              </a:rPr>
              <a:t>and</a:t>
            </a:r>
            <a:r>
              <a:rPr lang="hr-HR" sz="2800" b="1" dirty="0">
                <a:solidFill>
                  <a:srgbClr val="FF0000"/>
                </a:solidFill>
              </a:rPr>
              <a:t> </a:t>
            </a:r>
            <a:r>
              <a:rPr lang="hr-HR" sz="2800" b="1" dirty="0" err="1">
                <a:solidFill>
                  <a:srgbClr val="FF0000"/>
                </a:solidFill>
              </a:rPr>
              <a:t>saved</a:t>
            </a:r>
            <a:r>
              <a:rPr lang="hr-HR" sz="2800" b="1" dirty="0">
                <a:solidFill>
                  <a:srgbClr val="FF0000"/>
                </a:solidFill>
              </a:rPr>
              <a:t> </a:t>
            </a:r>
            <a:r>
              <a:rPr lang="hr-HR" sz="2800" b="1" dirty="0" err="1">
                <a:solidFill>
                  <a:srgbClr val="FF0000"/>
                </a:solidFill>
              </a:rPr>
              <a:t>will</a:t>
            </a:r>
            <a:r>
              <a:rPr lang="hr-HR" sz="2800" b="1" dirty="0">
                <a:solidFill>
                  <a:srgbClr val="FF0000"/>
                </a:solidFill>
              </a:rPr>
              <a:t> </a:t>
            </a:r>
            <a:r>
              <a:rPr lang="hr-HR" sz="2800" b="1" dirty="0" err="1">
                <a:solidFill>
                  <a:srgbClr val="FF0000"/>
                </a:solidFill>
              </a:rPr>
              <a:t>not</a:t>
            </a:r>
            <a:r>
              <a:rPr lang="hr-HR" sz="2800" b="1" dirty="0">
                <a:solidFill>
                  <a:srgbClr val="FF0000"/>
                </a:solidFill>
              </a:rPr>
              <a:t> </a:t>
            </a:r>
            <a:r>
              <a:rPr lang="hr-HR" sz="2800" b="1" dirty="0" err="1">
                <a:solidFill>
                  <a:srgbClr val="FF0000"/>
                </a:solidFill>
              </a:rPr>
              <a:t>be</a:t>
            </a:r>
            <a:r>
              <a:rPr lang="hr-HR" sz="2800" b="1" dirty="0">
                <a:solidFill>
                  <a:srgbClr val="FF0000"/>
                </a:solidFill>
              </a:rPr>
              <a:t> </a:t>
            </a:r>
            <a:r>
              <a:rPr lang="hr-HR" sz="2800" b="1" dirty="0" err="1">
                <a:solidFill>
                  <a:srgbClr val="FF0000"/>
                </a:solidFill>
              </a:rPr>
              <a:t>viewed</a:t>
            </a:r>
            <a:r>
              <a:rPr lang="hr-HR" sz="2800" b="1" dirty="0">
                <a:solidFill>
                  <a:srgbClr val="FF0000"/>
                </a:solidFill>
              </a:rPr>
              <a:t> </a:t>
            </a:r>
            <a:r>
              <a:rPr lang="hr-HR" sz="2800" b="1" dirty="0" err="1">
                <a:solidFill>
                  <a:srgbClr val="FF0000"/>
                </a:solidFill>
              </a:rPr>
              <a:t>or</a:t>
            </a:r>
            <a:r>
              <a:rPr lang="hr-HR" sz="2800" b="1" dirty="0">
                <a:solidFill>
                  <a:srgbClr val="FF0000"/>
                </a:solidFill>
              </a:rPr>
              <a:t> </a:t>
            </a:r>
            <a:r>
              <a:rPr lang="hr-HR" sz="2800" b="1" dirty="0" err="1">
                <a:solidFill>
                  <a:srgbClr val="FF0000"/>
                </a:solidFill>
              </a:rPr>
              <a:t>scored</a:t>
            </a:r>
            <a:r>
              <a:rPr lang="hr-HR" sz="2800" b="1" dirty="0">
                <a:solidFill>
                  <a:srgbClr val="FF0000"/>
                </a:solidFill>
              </a:rPr>
              <a:t>. </a:t>
            </a:r>
            <a:r>
              <a:rPr lang="hr-HR" sz="2800" b="1" dirty="0" err="1">
                <a:solidFill>
                  <a:srgbClr val="FF0000"/>
                </a:solidFill>
              </a:rPr>
              <a:t>Documents</a:t>
            </a:r>
            <a:r>
              <a:rPr lang="hr-HR" sz="2800" b="1" dirty="0">
                <a:solidFill>
                  <a:srgbClr val="FF0000"/>
                </a:solidFill>
              </a:rPr>
              <a:t> </a:t>
            </a:r>
            <a:r>
              <a:rPr lang="hr-HR" sz="2800" b="1" dirty="0" err="1">
                <a:solidFill>
                  <a:srgbClr val="FF0000"/>
                </a:solidFill>
              </a:rPr>
              <a:t>should</a:t>
            </a:r>
            <a:r>
              <a:rPr lang="hr-HR" sz="2800" b="1" dirty="0">
                <a:solidFill>
                  <a:srgbClr val="FF0000"/>
                </a:solidFill>
              </a:rPr>
              <a:t> </a:t>
            </a:r>
            <a:r>
              <a:rPr lang="hr-HR" sz="2800" b="1" dirty="0" err="1">
                <a:solidFill>
                  <a:srgbClr val="FF0000"/>
                </a:solidFill>
              </a:rPr>
              <a:t>be</a:t>
            </a:r>
            <a:r>
              <a:rPr lang="hr-HR" sz="2800" b="1" dirty="0">
                <a:solidFill>
                  <a:srgbClr val="FF0000"/>
                </a:solidFill>
              </a:rPr>
              <a:t> </a:t>
            </a:r>
            <a:r>
              <a:rPr lang="hr-HR" sz="2800" b="1" dirty="0" err="1">
                <a:solidFill>
                  <a:srgbClr val="FF0000"/>
                </a:solidFill>
              </a:rPr>
              <a:t>created</a:t>
            </a:r>
            <a:r>
              <a:rPr lang="hr-HR" sz="2800" b="1" dirty="0">
                <a:solidFill>
                  <a:srgbClr val="FF0000"/>
                </a:solidFill>
              </a:rPr>
              <a:t> </a:t>
            </a:r>
            <a:r>
              <a:rPr lang="hr-HR" sz="2800" b="1" dirty="0" err="1">
                <a:solidFill>
                  <a:srgbClr val="FF0000"/>
                </a:solidFill>
              </a:rPr>
              <a:t>in</a:t>
            </a:r>
            <a:r>
              <a:rPr lang="hr-HR" sz="2800" b="1" dirty="0">
                <a:solidFill>
                  <a:srgbClr val="FF0000"/>
                </a:solidFill>
              </a:rPr>
              <a:t> Office </a:t>
            </a:r>
            <a:r>
              <a:rPr lang="hr-HR" sz="2800" b="1" dirty="0" err="1">
                <a:solidFill>
                  <a:srgbClr val="FF0000"/>
                </a:solidFill>
              </a:rPr>
              <a:t>where</a:t>
            </a:r>
            <a:r>
              <a:rPr lang="hr-HR" sz="2800" b="1" dirty="0">
                <a:solidFill>
                  <a:srgbClr val="FF0000"/>
                </a:solidFill>
              </a:rPr>
              <a:t> </a:t>
            </a:r>
            <a:r>
              <a:rPr lang="hr-HR" sz="2800" b="1" dirty="0" err="1">
                <a:solidFill>
                  <a:srgbClr val="FF0000"/>
                </a:solidFill>
              </a:rPr>
              <a:t>you</a:t>
            </a:r>
            <a:r>
              <a:rPr lang="hr-HR" sz="2800" b="1" dirty="0">
                <a:solidFill>
                  <a:srgbClr val="FF0000"/>
                </a:solidFill>
              </a:rPr>
              <a:t> are </a:t>
            </a:r>
            <a:r>
              <a:rPr lang="hr-HR" sz="2800" b="1" dirty="0" err="1">
                <a:solidFill>
                  <a:srgbClr val="FF0000"/>
                </a:solidFill>
              </a:rPr>
              <a:t>logged</a:t>
            </a:r>
            <a:r>
              <a:rPr lang="hr-HR" sz="2800" b="1" dirty="0">
                <a:solidFill>
                  <a:srgbClr val="FF0000"/>
                </a:solidFill>
              </a:rPr>
              <a:t> </a:t>
            </a:r>
            <a:r>
              <a:rPr lang="hr-HR" sz="2800" b="1" dirty="0" err="1">
                <a:solidFill>
                  <a:srgbClr val="FF0000"/>
                </a:solidFill>
              </a:rPr>
              <a:t>in</a:t>
            </a:r>
            <a:r>
              <a:rPr lang="hr-HR" sz="2800" b="1" dirty="0">
                <a:solidFill>
                  <a:srgbClr val="FF0000"/>
                </a:solidFill>
              </a:rPr>
              <a:t> </a:t>
            </a:r>
            <a:r>
              <a:rPr lang="hr-HR" sz="2800" b="1" dirty="0" err="1">
                <a:solidFill>
                  <a:srgbClr val="FF0000"/>
                </a:solidFill>
              </a:rPr>
              <a:t>with</a:t>
            </a:r>
            <a:r>
              <a:rPr lang="hr-HR" sz="2800" b="1" dirty="0">
                <a:solidFill>
                  <a:srgbClr val="FF0000"/>
                </a:solidFill>
              </a:rPr>
              <a:t> </a:t>
            </a:r>
            <a:r>
              <a:rPr lang="hr-HR" sz="2800" b="1" dirty="0" err="1">
                <a:solidFill>
                  <a:srgbClr val="FF0000"/>
                </a:solidFill>
              </a:rPr>
              <a:t>your</a:t>
            </a:r>
            <a:r>
              <a:rPr lang="hr-HR" sz="2800" b="1" dirty="0">
                <a:solidFill>
                  <a:srgbClr val="FF0000"/>
                </a:solidFill>
              </a:rPr>
              <a:t> </a:t>
            </a:r>
            <a:r>
              <a:rPr lang="hr-HR" sz="2800" b="1" dirty="0" err="1">
                <a:solidFill>
                  <a:srgbClr val="FF0000"/>
                </a:solidFill>
              </a:rPr>
              <a:t>account</a:t>
            </a:r>
            <a:r>
              <a:rPr lang="hr-HR" sz="2800" b="1" dirty="0">
                <a:solidFill>
                  <a:srgbClr val="FF0000"/>
                </a:solidFill>
              </a:rPr>
              <a:t> </a:t>
            </a:r>
            <a:r>
              <a:rPr lang="hr-HR" sz="2800" b="1" dirty="0" err="1">
                <a:solidFill>
                  <a:srgbClr val="FF0000"/>
                </a:solidFill>
              </a:rPr>
              <a:t>from</a:t>
            </a:r>
            <a:r>
              <a:rPr lang="hr-HR" sz="2800" b="1" dirty="0">
                <a:solidFill>
                  <a:srgbClr val="FF0000"/>
                </a:solidFill>
              </a:rPr>
              <a:t> </a:t>
            </a:r>
            <a:r>
              <a:rPr lang="hr-HR" sz="2800" b="1" dirty="0" err="1">
                <a:solidFill>
                  <a:srgbClr val="FF0000"/>
                </a:solidFill>
              </a:rPr>
              <a:t>the</a:t>
            </a:r>
            <a:r>
              <a:rPr lang="hr-HR" sz="2800" b="1" dirty="0">
                <a:solidFill>
                  <a:srgbClr val="FF0000"/>
                </a:solidFill>
              </a:rPr>
              <a:t> @algebra.hr </a:t>
            </a:r>
            <a:r>
              <a:rPr lang="hr-HR" sz="2800" b="1" dirty="0" err="1">
                <a:solidFill>
                  <a:srgbClr val="FF0000"/>
                </a:solidFill>
              </a:rPr>
              <a:t>domain</a:t>
            </a:r>
            <a:r>
              <a:rPr lang="hr-HR" sz="2800" b="1" dirty="0">
                <a:solidFill>
                  <a:srgbClr val="FF0000"/>
                </a:solidFill>
              </a:rPr>
              <a:t>. </a:t>
            </a:r>
            <a:r>
              <a:rPr lang="hr-HR" sz="2800" b="1" dirty="0" err="1">
                <a:solidFill>
                  <a:srgbClr val="FF0000"/>
                </a:solidFill>
              </a:rPr>
              <a:t>Documents</a:t>
            </a:r>
            <a:r>
              <a:rPr lang="hr-HR" sz="2800" b="1" dirty="0">
                <a:solidFill>
                  <a:srgbClr val="FF0000"/>
                </a:solidFill>
              </a:rPr>
              <a:t> </a:t>
            </a:r>
            <a:r>
              <a:rPr lang="hr-HR" sz="2800" b="1" dirty="0" err="1">
                <a:solidFill>
                  <a:srgbClr val="FF0000"/>
                </a:solidFill>
              </a:rPr>
              <a:t>that</a:t>
            </a:r>
            <a:r>
              <a:rPr lang="hr-HR" sz="2800" b="1" dirty="0">
                <a:solidFill>
                  <a:srgbClr val="FF0000"/>
                </a:solidFill>
              </a:rPr>
              <a:t> </a:t>
            </a:r>
            <a:r>
              <a:rPr lang="hr-HR" sz="2800" b="1" dirty="0" err="1">
                <a:solidFill>
                  <a:srgbClr val="FF0000"/>
                </a:solidFill>
              </a:rPr>
              <a:t>will</a:t>
            </a:r>
            <a:r>
              <a:rPr lang="hr-HR" sz="2800" b="1" dirty="0">
                <a:solidFill>
                  <a:srgbClr val="FF0000"/>
                </a:solidFill>
              </a:rPr>
              <a:t> </a:t>
            </a:r>
            <a:r>
              <a:rPr lang="hr-HR" sz="2800" b="1" dirty="0" err="1">
                <a:solidFill>
                  <a:srgbClr val="FF0000"/>
                </a:solidFill>
              </a:rPr>
              <a:t>not</a:t>
            </a:r>
            <a:r>
              <a:rPr lang="hr-HR" sz="2800" b="1" dirty="0">
                <a:solidFill>
                  <a:srgbClr val="FF0000"/>
                </a:solidFill>
              </a:rPr>
              <a:t> </a:t>
            </a:r>
            <a:r>
              <a:rPr lang="hr-HR" sz="2800" b="1" dirty="0" err="1">
                <a:solidFill>
                  <a:srgbClr val="FF0000"/>
                </a:solidFill>
              </a:rPr>
              <a:t>be</a:t>
            </a:r>
            <a:r>
              <a:rPr lang="hr-HR" sz="2800" b="1" dirty="0">
                <a:solidFill>
                  <a:srgbClr val="FF0000"/>
                </a:solidFill>
              </a:rPr>
              <a:t> </a:t>
            </a:r>
            <a:r>
              <a:rPr lang="hr-HR" sz="2800" b="1" dirty="0" err="1">
                <a:solidFill>
                  <a:srgbClr val="FF0000"/>
                </a:solidFill>
              </a:rPr>
              <a:t>created</a:t>
            </a:r>
            <a:r>
              <a:rPr lang="hr-HR" sz="2800" b="1" dirty="0">
                <a:solidFill>
                  <a:srgbClr val="FF0000"/>
                </a:solidFill>
              </a:rPr>
              <a:t> </a:t>
            </a:r>
            <a:r>
              <a:rPr lang="hr-HR" sz="2800" b="1" dirty="0" err="1">
                <a:solidFill>
                  <a:srgbClr val="FF0000"/>
                </a:solidFill>
              </a:rPr>
              <a:t>and</a:t>
            </a:r>
            <a:r>
              <a:rPr lang="hr-HR" sz="2800" b="1" dirty="0">
                <a:solidFill>
                  <a:srgbClr val="FF0000"/>
                </a:solidFill>
              </a:rPr>
              <a:t> </a:t>
            </a:r>
            <a:r>
              <a:rPr lang="hr-HR" sz="2800" b="1" dirty="0" err="1">
                <a:solidFill>
                  <a:srgbClr val="FF0000"/>
                </a:solidFill>
              </a:rPr>
              <a:t>saved</a:t>
            </a:r>
            <a:r>
              <a:rPr lang="hr-HR" sz="2800" b="1" dirty="0">
                <a:solidFill>
                  <a:srgbClr val="FF0000"/>
                </a:solidFill>
              </a:rPr>
              <a:t> </a:t>
            </a:r>
            <a:r>
              <a:rPr lang="hr-HR" sz="2800" b="1" dirty="0" err="1">
                <a:solidFill>
                  <a:srgbClr val="FF0000"/>
                </a:solidFill>
              </a:rPr>
              <a:t>in</a:t>
            </a:r>
            <a:r>
              <a:rPr lang="hr-HR" sz="2800" b="1" dirty="0">
                <a:solidFill>
                  <a:srgbClr val="FF0000"/>
                </a:solidFill>
              </a:rPr>
              <a:t> </a:t>
            </a:r>
            <a:r>
              <a:rPr lang="hr-HR" sz="2800" b="1" dirty="0" err="1">
                <a:solidFill>
                  <a:srgbClr val="FF0000"/>
                </a:solidFill>
              </a:rPr>
              <a:t>the</a:t>
            </a:r>
            <a:r>
              <a:rPr lang="hr-HR" sz="2800" b="1" dirty="0">
                <a:solidFill>
                  <a:srgbClr val="FF0000"/>
                </a:solidFill>
              </a:rPr>
              <a:t> </a:t>
            </a:r>
            <a:r>
              <a:rPr lang="hr-HR" sz="2800" b="1" dirty="0" err="1">
                <a:solidFill>
                  <a:srgbClr val="FF0000"/>
                </a:solidFill>
              </a:rPr>
              <a:t>specified</a:t>
            </a:r>
            <a:r>
              <a:rPr lang="hr-HR" sz="2800" b="1" dirty="0">
                <a:solidFill>
                  <a:srgbClr val="FF0000"/>
                </a:solidFill>
              </a:rPr>
              <a:t> </a:t>
            </a:r>
            <a:r>
              <a:rPr lang="hr-HR" sz="2800" b="1" dirty="0" err="1">
                <a:solidFill>
                  <a:srgbClr val="FF0000"/>
                </a:solidFill>
              </a:rPr>
              <a:t>manner</a:t>
            </a:r>
            <a:r>
              <a:rPr lang="hr-HR" sz="2800" b="1" dirty="0">
                <a:solidFill>
                  <a:srgbClr val="FF0000"/>
                </a:solidFill>
              </a:rPr>
              <a:t> </a:t>
            </a:r>
            <a:r>
              <a:rPr lang="hr-HR" sz="2800" b="1" dirty="0" err="1">
                <a:solidFill>
                  <a:srgbClr val="FF0000"/>
                </a:solidFill>
              </a:rPr>
              <a:t>will</a:t>
            </a:r>
            <a:r>
              <a:rPr lang="hr-HR" sz="2800" b="1" dirty="0">
                <a:solidFill>
                  <a:srgbClr val="FF0000"/>
                </a:solidFill>
              </a:rPr>
              <a:t> </a:t>
            </a:r>
            <a:r>
              <a:rPr lang="hr-HR" sz="2800" b="1" dirty="0" err="1">
                <a:solidFill>
                  <a:srgbClr val="FF0000"/>
                </a:solidFill>
              </a:rPr>
              <a:t>not</a:t>
            </a:r>
            <a:r>
              <a:rPr lang="hr-HR" sz="2800" b="1" dirty="0">
                <a:solidFill>
                  <a:srgbClr val="FF0000"/>
                </a:solidFill>
              </a:rPr>
              <a:t> </a:t>
            </a:r>
            <a:r>
              <a:rPr lang="hr-HR" sz="2800" b="1" dirty="0" err="1">
                <a:solidFill>
                  <a:srgbClr val="FF0000"/>
                </a:solidFill>
              </a:rPr>
              <a:t>be</a:t>
            </a:r>
            <a:r>
              <a:rPr lang="hr-HR" sz="2800" b="1" dirty="0">
                <a:solidFill>
                  <a:srgbClr val="FF0000"/>
                </a:solidFill>
              </a:rPr>
              <a:t> </a:t>
            </a:r>
            <a:r>
              <a:rPr lang="hr-HR" sz="2800" b="1" dirty="0" err="1">
                <a:solidFill>
                  <a:srgbClr val="FF0000"/>
                </a:solidFill>
              </a:rPr>
              <a:t>viewed</a:t>
            </a:r>
            <a:r>
              <a:rPr lang="hr-HR" sz="2800" b="1" dirty="0">
                <a:solidFill>
                  <a:srgbClr val="FF0000"/>
                </a:solidFill>
              </a:rPr>
              <a:t> </a:t>
            </a:r>
            <a:r>
              <a:rPr lang="hr-HR" sz="2800" b="1" dirty="0" err="1">
                <a:solidFill>
                  <a:srgbClr val="FF0000"/>
                </a:solidFill>
              </a:rPr>
              <a:t>or</a:t>
            </a:r>
            <a:r>
              <a:rPr lang="hr-HR" sz="2800" b="1" dirty="0">
                <a:solidFill>
                  <a:srgbClr val="FF0000"/>
                </a:solidFill>
              </a:rPr>
              <a:t> </a:t>
            </a:r>
            <a:r>
              <a:rPr lang="hr-HR" sz="2800" b="1" dirty="0" err="1">
                <a:solidFill>
                  <a:srgbClr val="FF0000"/>
                </a:solidFill>
              </a:rPr>
              <a:t>scored</a:t>
            </a:r>
            <a:r>
              <a:rPr lang="hr-HR" sz="2800" b="1" dirty="0">
                <a:solidFill>
                  <a:srgbClr val="FF0000"/>
                </a:solidFill>
              </a:rPr>
              <a:t>.</a:t>
            </a:r>
          </a:p>
          <a:p>
            <a:endParaRPr lang="hr-HR" sz="2800" dirty="0"/>
          </a:p>
        </p:txBody>
      </p:sp>
    </p:spTree>
    <p:extLst>
      <p:ext uri="{BB962C8B-B14F-4D97-AF65-F5344CB8AC3E}">
        <p14:creationId xmlns:p14="http://schemas.microsoft.com/office/powerpoint/2010/main" val="337660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0146-07A1-4C8B-BD72-8931007FF570}"/>
              </a:ext>
            </a:extLst>
          </p:cNvPr>
          <p:cNvSpPr>
            <a:spLocks noGrp="1"/>
          </p:cNvSpPr>
          <p:nvPr>
            <p:ph type="title"/>
          </p:nvPr>
        </p:nvSpPr>
        <p:spPr>
          <a:xfrm>
            <a:off x="312420" y="0"/>
            <a:ext cx="10515600" cy="1325563"/>
          </a:xfrm>
        </p:spPr>
        <p:txBody>
          <a:bodyPr/>
          <a:lstStyle/>
          <a:p>
            <a:r>
              <a:rPr lang="hr-HR" dirty="0" err="1"/>
              <a:t>Example</a:t>
            </a:r>
            <a:endParaRPr lang="hr-HR" dirty="0"/>
          </a:p>
        </p:txBody>
      </p:sp>
      <p:pic>
        <p:nvPicPr>
          <p:cNvPr id="7" name="Rezervirano mjesto sadržaja 6" descr="Slika na kojoj se prikazuje tekst, snimka zaslona, Font, broj&#10;&#10;Opis je automatski generiran">
            <a:extLst>
              <a:ext uri="{FF2B5EF4-FFF2-40B4-BE49-F238E27FC236}">
                <a16:creationId xmlns:a16="http://schemas.microsoft.com/office/drawing/2014/main" id="{AEACD32A-87B8-5042-CA29-D491271CF155}"/>
              </a:ext>
            </a:extLst>
          </p:cNvPr>
          <p:cNvPicPr>
            <a:picLocks noGrp="1" noChangeAspect="1"/>
          </p:cNvPicPr>
          <p:nvPr>
            <p:ph idx="1"/>
          </p:nvPr>
        </p:nvPicPr>
        <p:blipFill>
          <a:blip r:embed="rId2"/>
          <a:stretch>
            <a:fillRect/>
          </a:stretch>
        </p:blipFill>
        <p:spPr>
          <a:xfrm>
            <a:off x="2670300" y="959485"/>
            <a:ext cx="9025128" cy="5212080"/>
          </a:xfrm>
        </p:spPr>
      </p:pic>
    </p:spTree>
    <p:extLst>
      <p:ext uri="{BB962C8B-B14F-4D97-AF65-F5344CB8AC3E}">
        <p14:creationId xmlns:p14="http://schemas.microsoft.com/office/powerpoint/2010/main" val="125831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AF9F-D0A1-45A6-A900-F3F0E4180F8C}"/>
              </a:ext>
            </a:extLst>
          </p:cNvPr>
          <p:cNvSpPr>
            <a:spLocks noGrp="1"/>
          </p:cNvSpPr>
          <p:nvPr>
            <p:ph type="title"/>
          </p:nvPr>
        </p:nvSpPr>
        <p:spPr/>
        <p:txBody>
          <a:bodyPr/>
          <a:lstStyle/>
          <a:p>
            <a:r>
              <a:rPr lang="hr-HR" dirty="0"/>
              <a:t>Some </a:t>
            </a:r>
            <a:r>
              <a:rPr lang="hr-HR" dirty="0" err="1"/>
              <a:t>important</a:t>
            </a:r>
            <a:r>
              <a:rPr lang="hr-HR" dirty="0"/>
              <a:t> </a:t>
            </a:r>
            <a:r>
              <a:rPr lang="hr-HR" dirty="0" err="1"/>
              <a:t>information</a:t>
            </a:r>
            <a:r>
              <a:rPr lang="hr-HR" dirty="0"/>
              <a:t> </a:t>
            </a:r>
            <a:r>
              <a:rPr lang="hr-HR" dirty="0" err="1"/>
              <a:t>about</a:t>
            </a:r>
            <a:r>
              <a:rPr lang="hr-HR" dirty="0"/>
              <a:t> </a:t>
            </a:r>
            <a:r>
              <a:rPr lang="hr-HR" dirty="0" err="1"/>
              <a:t>exams</a:t>
            </a:r>
            <a:endParaRPr lang="hr-HR" dirty="0"/>
          </a:p>
        </p:txBody>
      </p:sp>
      <p:sp>
        <p:nvSpPr>
          <p:cNvPr id="3" name="Content Placeholder 2">
            <a:extLst>
              <a:ext uri="{FF2B5EF4-FFF2-40B4-BE49-F238E27FC236}">
                <a16:creationId xmlns:a16="http://schemas.microsoft.com/office/drawing/2014/main" id="{40B5E705-D175-4366-8028-13E8591C41B4}"/>
              </a:ext>
            </a:extLst>
          </p:cNvPr>
          <p:cNvSpPr>
            <a:spLocks noGrp="1"/>
          </p:cNvSpPr>
          <p:nvPr>
            <p:ph idx="1"/>
          </p:nvPr>
        </p:nvSpPr>
        <p:spPr>
          <a:xfrm>
            <a:off x="758190" y="1839278"/>
            <a:ext cx="10515600" cy="4486275"/>
          </a:xfrm>
        </p:spPr>
        <p:txBody>
          <a:bodyPr>
            <a:normAutofit fontScale="92500" lnSpcReduction="10000"/>
          </a:bodyPr>
          <a:lstStyle/>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If the student does not take the exam and has not de-registered, the exam is recorded as a failure (i.e. it is counted as appearing for the exam that the student did not pass) - therefore, if the student cannot take the exam, he/she should be de-registered</a:t>
            </a:r>
          </a:p>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During the exam, the student will have to tell the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person</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who</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supervises</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the</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exam</a:t>
            </a:r>
            <a:r>
              <a:rPr kumimoji="0" lang="en-US" sz="2800" b="0" i="0" u="none" strike="noStrike" kern="1200" cap="none" spc="0" normalizeH="0" baseline="0" noProof="0" dirty="0">
                <a:ln>
                  <a:noFill/>
                </a:ln>
                <a:solidFill>
                  <a:srgbClr val="000000"/>
                </a:solidFill>
                <a:effectLst/>
                <a:uLnTx/>
                <a:uFillTx/>
                <a:latin typeface="Arial" charset="0"/>
                <a:cs typeface="Arial" charset="0"/>
              </a:rPr>
              <a:t> which learning outcomes he is taking, and the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it</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en-US" sz="2800" b="0" i="0" u="none" strike="noStrike" kern="1200" cap="none" spc="0" normalizeH="0" baseline="0" noProof="0" dirty="0">
                <a:ln>
                  <a:noFill/>
                </a:ln>
                <a:solidFill>
                  <a:srgbClr val="000000"/>
                </a:solidFill>
                <a:effectLst/>
                <a:uLnTx/>
                <a:uFillTx/>
                <a:latin typeface="Arial" charset="0"/>
                <a:cs typeface="Arial" charset="0"/>
              </a:rPr>
              <a:t>will</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be</a:t>
            </a:r>
            <a:r>
              <a:rPr kumimoji="0" lang="en-US" sz="2800" b="0" i="0" u="none" strike="noStrike" kern="1200" cap="none" spc="0" normalizeH="0" baseline="0" noProof="0" dirty="0">
                <a:ln>
                  <a:noFill/>
                </a:ln>
                <a:solidFill>
                  <a:srgbClr val="000000"/>
                </a:solidFill>
                <a:effectLst/>
                <a:uLnTx/>
                <a:uFillTx/>
                <a:latin typeface="Arial" charset="0"/>
                <a:cs typeface="Arial" charset="0"/>
              </a:rPr>
              <a:t> record</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ed</a:t>
            </a:r>
            <a:r>
              <a:rPr kumimoji="0" lang="en-US" sz="2800" b="0" i="0" u="none" strike="noStrike" kern="1200" cap="none" spc="0" normalizeH="0" baseline="0" noProof="0" dirty="0">
                <a:ln>
                  <a:noFill/>
                </a:ln>
                <a:solidFill>
                  <a:srgbClr val="000000"/>
                </a:solidFill>
                <a:effectLst/>
                <a:uLnTx/>
                <a:uFillTx/>
                <a:latin typeface="Arial" charset="0"/>
                <a:cs typeface="Arial" charset="0"/>
              </a:rPr>
              <a:t>  - so take a close look at which learning outcomes you will write</a:t>
            </a:r>
          </a:p>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Students themselves are obliged to monitor the time for submitting the exam, the guards do not have the ability to monitor and remind students when they should submit the exam</a:t>
            </a:r>
            <a:endParaRPr kumimoji="0" lang="hr-HR" sz="2800" b="0"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1658652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B0C009-85E6-EBBC-8E7E-006CAB68B8AF}"/>
              </a:ext>
            </a:extLst>
          </p:cNvPr>
          <p:cNvSpPr>
            <a:spLocks noGrp="1"/>
          </p:cNvSpPr>
          <p:nvPr>
            <p:ph type="title"/>
          </p:nvPr>
        </p:nvSpPr>
        <p:spPr/>
        <p:txBody>
          <a:bodyPr/>
          <a:lstStyle/>
          <a:p>
            <a:r>
              <a:rPr lang="en-US" dirty="0"/>
              <a:t>Some important information about exams </a:t>
            </a:r>
            <a:endParaRPr lang="hr-HR" dirty="0"/>
          </a:p>
        </p:txBody>
      </p:sp>
      <p:sp>
        <p:nvSpPr>
          <p:cNvPr id="3" name="Rezervirano mjesto sadržaja 2">
            <a:extLst>
              <a:ext uri="{FF2B5EF4-FFF2-40B4-BE49-F238E27FC236}">
                <a16:creationId xmlns:a16="http://schemas.microsoft.com/office/drawing/2014/main" id="{25A8E7AF-08BA-0423-DD9B-92D84A88716D}"/>
              </a:ext>
            </a:extLst>
          </p:cNvPr>
          <p:cNvSpPr>
            <a:spLocks noGrp="1"/>
          </p:cNvSpPr>
          <p:nvPr>
            <p:ph idx="1"/>
          </p:nvPr>
        </p:nvSpPr>
        <p:spPr/>
        <p:txBody>
          <a:bodyPr>
            <a:normAutofit lnSpcReduction="10000"/>
          </a:bodyPr>
          <a:lstStyle/>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Unless otherwise stated in the exam instructions, the use of mobile phones, literature and other aids is not permitted during the exam</a:t>
            </a:r>
          </a:p>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The use of illegal means results in the cancellation of the exam, interruption of the writing of the exam and reporting to the disciplinary committee</a:t>
            </a:r>
          </a:p>
          <a:p>
            <a:pPr marL="228600" marR="0" lvl="0" indent="-228600" algn="just" defTabSz="914400" rtl="0" eaLnBrk="1" fontAlgn="auto" latinLnBrk="0" hangingPunct="1">
              <a:lnSpc>
                <a:spcPct val="90000"/>
              </a:lnSpc>
              <a:spcBef>
                <a:spcPts val="1200"/>
              </a:spcBef>
              <a:spcAft>
                <a:spcPts val="120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In case of suspicion of copying, the teacher has the right</a:t>
            </a:r>
            <a:r>
              <a:rPr kumimoji="0" lang="hr-HR" sz="2800" b="0" i="0" u="none" strike="noStrike" kern="1200" cap="none" spc="0" normalizeH="0" baseline="0" noProof="0" dirty="0">
                <a:ln>
                  <a:noFill/>
                </a:ln>
                <a:solidFill>
                  <a:srgbClr val="000000"/>
                </a:solidFill>
                <a:effectLst/>
                <a:uLnTx/>
                <a:uFillTx/>
                <a:latin typeface="Arial" charset="0"/>
                <a:cs typeface="Arial" charset="0"/>
              </a:rPr>
              <a:t> (but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not</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the</a:t>
            </a:r>
            <a:r>
              <a:rPr kumimoji="0" lang="hr-HR" sz="2800" b="0" i="0" u="none" strike="noStrike" kern="1200" cap="none" spc="0" normalizeH="0" baseline="0" noProof="0" dirty="0">
                <a:ln>
                  <a:noFill/>
                </a:ln>
                <a:solidFill>
                  <a:srgbClr val="000000"/>
                </a:solidFill>
                <a:effectLst/>
                <a:uLnTx/>
                <a:uFillTx/>
                <a:latin typeface="Arial" charset="0"/>
                <a:cs typeface="Arial" charset="0"/>
              </a:rPr>
              <a:t> </a:t>
            </a:r>
            <a:r>
              <a:rPr kumimoji="0" lang="hr-HR" sz="2800" b="0" i="0" u="none" strike="noStrike" kern="1200" cap="none" spc="0" normalizeH="0" baseline="0" noProof="0" dirty="0" err="1">
                <a:ln>
                  <a:noFill/>
                </a:ln>
                <a:solidFill>
                  <a:srgbClr val="000000"/>
                </a:solidFill>
                <a:effectLst/>
                <a:uLnTx/>
                <a:uFillTx/>
                <a:latin typeface="Arial" charset="0"/>
                <a:cs typeface="Arial" charset="0"/>
              </a:rPr>
              <a:t>obligation</a:t>
            </a:r>
            <a:r>
              <a:rPr kumimoji="0" lang="hr-HR" sz="2800" b="0" i="0" u="none" strike="noStrike" kern="1200" cap="none" spc="0" normalizeH="0" baseline="0" noProof="0" dirty="0">
                <a:ln>
                  <a:noFill/>
                </a:ln>
                <a:solidFill>
                  <a:srgbClr val="000000"/>
                </a:solidFill>
                <a:effectLst/>
                <a:uLnTx/>
                <a:uFillTx/>
                <a:latin typeface="Arial" charset="0"/>
                <a:cs typeface="Arial" charset="0"/>
              </a:rPr>
              <a:t>)</a:t>
            </a:r>
            <a:r>
              <a:rPr kumimoji="0" lang="en-US" sz="2800" b="0" i="0" u="none" strike="noStrike" kern="1200" cap="none" spc="0" normalizeH="0" baseline="0" noProof="0" dirty="0">
                <a:ln>
                  <a:noFill/>
                </a:ln>
                <a:solidFill>
                  <a:srgbClr val="000000"/>
                </a:solidFill>
                <a:effectLst/>
                <a:uLnTx/>
                <a:uFillTx/>
                <a:latin typeface="Arial" charset="0"/>
                <a:cs typeface="Arial" charset="0"/>
              </a:rPr>
              <a:t> to invite students to verify the exam, and if the students do not respond to the verification, the case will be resolved by the disciplinary committee</a:t>
            </a:r>
            <a:endParaRPr kumimoji="0" lang="hr-HR" sz="2800" b="0" i="0" u="none" strike="noStrike" kern="1200" cap="none" spc="0" normalizeH="0" baseline="0" noProof="0" dirty="0">
              <a:ln>
                <a:noFill/>
              </a:ln>
              <a:solidFill>
                <a:srgbClr val="000000"/>
              </a:solidFill>
              <a:effectLst/>
              <a:uLnTx/>
              <a:uFillTx/>
              <a:latin typeface="Arial" charset="0"/>
              <a:cs typeface="Arial" charset="0"/>
            </a:endParaRPr>
          </a:p>
          <a:p>
            <a:endParaRPr lang="hr-HR" dirty="0"/>
          </a:p>
        </p:txBody>
      </p:sp>
    </p:spTree>
    <p:extLst>
      <p:ext uri="{BB962C8B-B14F-4D97-AF65-F5344CB8AC3E}">
        <p14:creationId xmlns:p14="http://schemas.microsoft.com/office/powerpoint/2010/main" val="330822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797C-34A3-479B-9A76-CF4A010B2524}"/>
              </a:ext>
            </a:extLst>
          </p:cNvPr>
          <p:cNvSpPr>
            <a:spLocks noGrp="1"/>
          </p:cNvSpPr>
          <p:nvPr>
            <p:ph type="title"/>
          </p:nvPr>
        </p:nvSpPr>
        <p:spPr/>
        <p:txBody>
          <a:bodyPr/>
          <a:lstStyle/>
          <a:p>
            <a:r>
              <a:rPr lang="hr-HR" dirty="0"/>
              <a:t>All </a:t>
            </a:r>
            <a:r>
              <a:rPr lang="hr-HR" dirty="0" err="1"/>
              <a:t>information</a:t>
            </a:r>
            <a:r>
              <a:rPr lang="hr-HR" dirty="0"/>
              <a:t> </a:t>
            </a:r>
            <a:r>
              <a:rPr lang="hr-HR" dirty="0" err="1"/>
              <a:t>about</a:t>
            </a:r>
            <a:r>
              <a:rPr lang="hr-HR" dirty="0"/>
              <a:t> </a:t>
            </a:r>
            <a:r>
              <a:rPr lang="hr-HR" dirty="0" err="1"/>
              <a:t>exams</a:t>
            </a:r>
            <a:endParaRPr lang="hr-HR" dirty="0"/>
          </a:p>
        </p:txBody>
      </p:sp>
      <p:sp>
        <p:nvSpPr>
          <p:cNvPr id="3" name="Content Placeholder 2">
            <a:extLst>
              <a:ext uri="{FF2B5EF4-FFF2-40B4-BE49-F238E27FC236}">
                <a16:creationId xmlns:a16="http://schemas.microsoft.com/office/drawing/2014/main" id="{A1E870BC-0586-478C-B147-8785CF538BBD}"/>
              </a:ext>
            </a:extLst>
          </p:cNvPr>
          <p:cNvSpPr>
            <a:spLocks noGrp="1"/>
          </p:cNvSpPr>
          <p:nvPr>
            <p:ph idx="1"/>
          </p:nvPr>
        </p:nvSpPr>
        <p:spPr>
          <a:xfrm>
            <a:off x="838200" y="2177715"/>
            <a:ext cx="6464968" cy="3999247"/>
          </a:xfrm>
        </p:spPr>
        <p:txBody>
          <a:bodyPr/>
          <a:lstStyle/>
          <a:p>
            <a:pPr algn="just">
              <a:spcBef>
                <a:spcPts val="1200"/>
              </a:spcBef>
              <a:spcAft>
                <a:spcPts val="1200"/>
              </a:spcAft>
            </a:pPr>
            <a:r>
              <a:rPr lang="en-US" dirty="0"/>
              <a:t>All information is published in the </a:t>
            </a:r>
            <a:r>
              <a:rPr lang="en-US" dirty="0" err="1"/>
              <a:t>Infoeduk</a:t>
            </a:r>
            <a:r>
              <a:rPr lang="hr-HR" dirty="0"/>
              <a:t>a</a:t>
            </a:r>
            <a:r>
              <a:rPr lang="en-US" dirty="0"/>
              <a:t> system in notifications</a:t>
            </a:r>
          </a:p>
          <a:p>
            <a:pPr algn="just">
              <a:spcBef>
                <a:spcPts val="1200"/>
              </a:spcBef>
              <a:spcAft>
                <a:spcPts val="1200"/>
              </a:spcAft>
            </a:pPr>
            <a:r>
              <a:rPr lang="en-US" dirty="0"/>
              <a:t>Read the notifications carefully and regularly to register for the exams on time</a:t>
            </a:r>
            <a:endParaRPr lang="hr-HR" dirty="0"/>
          </a:p>
        </p:txBody>
      </p:sp>
      <p:pic>
        <p:nvPicPr>
          <p:cNvPr id="5" name="Graphic 4" descr="Information">
            <a:extLst>
              <a:ext uri="{FF2B5EF4-FFF2-40B4-BE49-F238E27FC236}">
                <a16:creationId xmlns:a16="http://schemas.microsoft.com/office/drawing/2014/main" id="{E85F4594-AB28-4C95-A980-E361DC211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1663" y="1359568"/>
            <a:ext cx="3862137" cy="3862137"/>
          </a:xfrm>
          <a:prstGeom prst="rect">
            <a:avLst/>
          </a:prstGeom>
        </p:spPr>
      </p:pic>
    </p:spTree>
    <p:extLst>
      <p:ext uri="{BB962C8B-B14F-4D97-AF65-F5344CB8AC3E}">
        <p14:creationId xmlns:p14="http://schemas.microsoft.com/office/powerpoint/2010/main" val="202568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A6046-4BD2-4EB7-ADB8-603D896F3339}"/>
              </a:ext>
            </a:extLst>
          </p:cNvPr>
          <p:cNvSpPr>
            <a:spLocks noGrp="1"/>
          </p:cNvSpPr>
          <p:nvPr>
            <p:ph type="title"/>
          </p:nvPr>
        </p:nvSpPr>
        <p:spPr/>
        <p:txBody>
          <a:bodyPr/>
          <a:lstStyle/>
          <a:p>
            <a:r>
              <a:rPr lang="hr-HR" dirty="0" err="1"/>
              <a:t>Reminder</a:t>
            </a:r>
            <a:r>
              <a:rPr lang="hr-HR" dirty="0"/>
              <a:t>:</a:t>
            </a:r>
          </a:p>
        </p:txBody>
      </p:sp>
      <p:sp>
        <p:nvSpPr>
          <p:cNvPr id="4" name="Content Placeholder 3">
            <a:extLst>
              <a:ext uri="{FF2B5EF4-FFF2-40B4-BE49-F238E27FC236}">
                <a16:creationId xmlns:a16="http://schemas.microsoft.com/office/drawing/2014/main" id="{4CEC711A-2A13-461E-B57A-366A8B480D3C}"/>
              </a:ext>
            </a:extLst>
          </p:cNvPr>
          <p:cNvSpPr>
            <a:spLocks noGrp="1"/>
          </p:cNvSpPr>
          <p:nvPr>
            <p:ph idx="1"/>
          </p:nvPr>
        </p:nvSpPr>
        <p:spPr>
          <a:xfrm>
            <a:off x="5245768" y="2784238"/>
            <a:ext cx="6108032" cy="2229017"/>
          </a:xfrm>
        </p:spPr>
        <p:txBody>
          <a:bodyPr/>
          <a:lstStyle/>
          <a:p>
            <a:r>
              <a:rPr lang="hr-HR" dirty="0" err="1"/>
              <a:t>Communication</a:t>
            </a:r>
            <a:r>
              <a:rPr lang="hr-HR" dirty="0"/>
              <a:t> must take place via </a:t>
            </a:r>
            <a:r>
              <a:rPr lang="hr-HR" sz="3600" b="1" dirty="0"/>
              <a:t>algebra.hr</a:t>
            </a:r>
            <a:r>
              <a:rPr lang="hr-HR" dirty="0"/>
              <a:t> email</a:t>
            </a:r>
          </a:p>
        </p:txBody>
      </p:sp>
      <p:sp>
        <p:nvSpPr>
          <p:cNvPr id="2" name="TextBox 1">
            <a:extLst>
              <a:ext uri="{FF2B5EF4-FFF2-40B4-BE49-F238E27FC236}">
                <a16:creationId xmlns:a16="http://schemas.microsoft.com/office/drawing/2014/main" id="{DE61A880-8A31-4404-8295-00DCE428A022}"/>
              </a:ext>
            </a:extLst>
          </p:cNvPr>
          <p:cNvSpPr txBox="1"/>
          <p:nvPr/>
        </p:nvSpPr>
        <p:spPr>
          <a:xfrm>
            <a:off x="2298031" y="1821711"/>
            <a:ext cx="2476960" cy="3154710"/>
          </a:xfrm>
          <a:prstGeom prst="rect">
            <a:avLst/>
          </a:prstGeom>
          <a:noFill/>
        </p:spPr>
        <p:txBody>
          <a:bodyPr wrap="none" rtlCol="0">
            <a:spAutoFit/>
          </a:bodyPr>
          <a:lstStyle/>
          <a:p>
            <a:r>
              <a:rPr lang="hr-HR" sz="19900" b="1" dirty="0">
                <a:solidFill>
                  <a:schemeClr val="accent1">
                    <a:lumMod val="75000"/>
                  </a:schemeClr>
                </a:solidFill>
              </a:rPr>
              <a:t>@</a:t>
            </a:r>
          </a:p>
        </p:txBody>
      </p:sp>
    </p:spTree>
    <p:extLst>
      <p:ext uri="{BB962C8B-B14F-4D97-AF65-F5344CB8AC3E}">
        <p14:creationId xmlns:p14="http://schemas.microsoft.com/office/powerpoint/2010/main" val="420165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DA66-4D01-4250-AEF6-AB3B8E6098A9}"/>
              </a:ext>
            </a:extLst>
          </p:cNvPr>
          <p:cNvSpPr>
            <a:spLocks noGrp="1"/>
          </p:cNvSpPr>
          <p:nvPr>
            <p:ph type="title"/>
          </p:nvPr>
        </p:nvSpPr>
        <p:spPr>
          <a:xfrm>
            <a:off x="838200" y="365125"/>
            <a:ext cx="10515600" cy="1325563"/>
          </a:xfrm>
        </p:spPr>
        <p:txBody>
          <a:bodyPr/>
          <a:lstStyle/>
          <a:p>
            <a:r>
              <a:rPr lang="hr-HR" dirty="0" err="1"/>
              <a:t>Aftre</a:t>
            </a:r>
            <a:r>
              <a:rPr lang="hr-HR" dirty="0"/>
              <a:t> </a:t>
            </a:r>
            <a:r>
              <a:rPr lang="hr-HR" dirty="0" err="1"/>
              <a:t>winter</a:t>
            </a:r>
            <a:r>
              <a:rPr lang="hr-HR" dirty="0"/>
              <a:t> </a:t>
            </a:r>
            <a:r>
              <a:rPr lang="hr-HR" dirty="0" err="1"/>
              <a:t>exam</a:t>
            </a:r>
            <a:r>
              <a:rPr lang="hr-HR" dirty="0"/>
              <a:t> period….</a:t>
            </a:r>
          </a:p>
        </p:txBody>
      </p:sp>
      <p:sp>
        <p:nvSpPr>
          <p:cNvPr id="3" name="Content Placeholder 2">
            <a:extLst>
              <a:ext uri="{FF2B5EF4-FFF2-40B4-BE49-F238E27FC236}">
                <a16:creationId xmlns:a16="http://schemas.microsoft.com/office/drawing/2014/main" id="{A4E7C3F4-8FF8-44C8-AF07-8759974A38D4}"/>
              </a:ext>
            </a:extLst>
          </p:cNvPr>
          <p:cNvSpPr>
            <a:spLocks noGrp="1"/>
          </p:cNvSpPr>
          <p:nvPr>
            <p:ph idx="1"/>
          </p:nvPr>
        </p:nvSpPr>
        <p:spPr/>
        <p:txBody>
          <a:bodyPr/>
          <a:lstStyle/>
          <a:p>
            <a:r>
              <a:rPr lang="en-US" dirty="0"/>
              <a:t>If you have successfully passed the course, return the books to the Student Office</a:t>
            </a:r>
            <a:endParaRPr lang="hr-HR" dirty="0"/>
          </a:p>
          <a:p>
            <a:endParaRPr lang="hr-HR" dirty="0"/>
          </a:p>
          <a:p>
            <a:r>
              <a:rPr lang="en-US" dirty="0"/>
              <a:t>Follow the </a:t>
            </a:r>
            <a:r>
              <a:rPr lang="hr-HR" dirty="0" err="1"/>
              <a:t>information</a:t>
            </a:r>
            <a:r>
              <a:rPr lang="hr-HR" dirty="0"/>
              <a:t> </a:t>
            </a:r>
            <a:r>
              <a:rPr lang="en-US" dirty="0"/>
              <a:t>about the submission of the digital enrollment form </a:t>
            </a:r>
            <a:r>
              <a:rPr lang="hr-HR" dirty="0"/>
              <a:t>for </a:t>
            </a:r>
            <a:r>
              <a:rPr lang="hr-HR" dirty="0" err="1"/>
              <a:t>summer</a:t>
            </a:r>
            <a:r>
              <a:rPr lang="hr-HR" dirty="0"/>
              <a:t> </a:t>
            </a:r>
            <a:r>
              <a:rPr lang="hr-HR" dirty="0" err="1"/>
              <a:t>semester</a:t>
            </a:r>
            <a:endParaRPr lang="hr-HR" dirty="0"/>
          </a:p>
        </p:txBody>
      </p:sp>
    </p:spTree>
    <p:extLst>
      <p:ext uri="{BB962C8B-B14F-4D97-AF65-F5344CB8AC3E}">
        <p14:creationId xmlns:p14="http://schemas.microsoft.com/office/powerpoint/2010/main" val="289023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3F34-2C5D-4248-8B1F-88E10A5A4914}"/>
              </a:ext>
            </a:extLst>
          </p:cNvPr>
          <p:cNvSpPr>
            <a:spLocks noGrp="1"/>
          </p:cNvSpPr>
          <p:nvPr>
            <p:ph type="title"/>
          </p:nvPr>
        </p:nvSpPr>
        <p:spPr/>
        <p:txBody>
          <a:bodyPr/>
          <a:lstStyle/>
          <a:p>
            <a:r>
              <a:rPr lang="hr-HR" dirty="0" err="1"/>
              <a:t>Next</a:t>
            </a:r>
            <a:r>
              <a:rPr lang="hr-HR" dirty="0"/>
              <a:t> </a:t>
            </a:r>
            <a:r>
              <a:rPr lang="hr-HR" dirty="0" err="1"/>
              <a:t>meeting</a:t>
            </a:r>
            <a:r>
              <a:rPr lang="hr-HR" dirty="0"/>
              <a:t>…</a:t>
            </a:r>
          </a:p>
        </p:txBody>
      </p:sp>
      <p:sp>
        <p:nvSpPr>
          <p:cNvPr id="3" name="Content Placeholder 2">
            <a:extLst>
              <a:ext uri="{FF2B5EF4-FFF2-40B4-BE49-F238E27FC236}">
                <a16:creationId xmlns:a16="http://schemas.microsoft.com/office/drawing/2014/main" id="{8A83BFDD-B2EB-4D83-A934-7DC3CBD8853F}"/>
              </a:ext>
            </a:extLst>
          </p:cNvPr>
          <p:cNvSpPr>
            <a:spLocks noGrp="1"/>
          </p:cNvSpPr>
          <p:nvPr>
            <p:ph idx="1"/>
          </p:nvPr>
        </p:nvSpPr>
        <p:spPr>
          <a:xfrm>
            <a:off x="382385" y="1878676"/>
            <a:ext cx="6982691" cy="4141594"/>
          </a:xfrm>
        </p:spPr>
        <p:txBody>
          <a:bodyPr>
            <a:normAutofit/>
          </a:bodyPr>
          <a:lstStyle/>
          <a:p>
            <a:r>
              <a:rPr lang="hr-HR" dirty="0"/>
              <a:t>W</a:t>
            </a:r>
            <a:r>
              <a:rPr lang="en-US" dirty="0" err="1"/>
              <a:t>orkshops</a:t>
            </a:r>
            <a:r>
              <a:rPr lang="en-US" dirty="0"/>
              <a:t> with experts will be organized in the summer semester</a:t>
            </a:r>
            <a:endParaRPr lang="hr-HR" dirty="0"/>
          </a:p>
          <a:p>
            <a:endParaRPr lang="hr-HR" dirty="0"/>
          </a:p>
          <a:p>
            <a:r>
              <a:rPr lang="en-US" dirty="0"/>
              <a:t>Some of the topics will be methods for easier and faster learning, time management, personality traits...</a:t>
            </a:r>
            <a:endParaRPr lang="hr-HR" dirty="0"/>
          </a:p>
        </p:txBody>
      </p:sp>
      <p:pic>
        <p:nvPicPr>
          <p:cNvPr id="5" name="Graphic 4" descr="Users">
            <a:extLst>
              <a:ext uri="{FF2B5EF4-FFF2-40B4-BE49-F238E27FC236}">
                <a16:creationId xmlns:a16="http://schemas.microsoft.com/office/drawing/2014/main" id="{741E758F-380B-4C6F-8624-20C6B6FBE0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5076" y="703407"/>
            <a:ext cx="4319336" cy="4319336"/>
          </a:xfrm>
          <a:prstGeom prst="rect">
            <a:avLst/>
          </a:prstGeom>
        </p:spPr>
      </p:pic>
    </p:spTree>
    <p:extLst>
      <p:ext uri="{BB962C8B-B14F-4D97-AF65-F5344CB8AC3E}">
        <p14:creationId xmlns:p14="http://schemas.microsoft.com/office/powerpoint/2010/main" val="53641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attention!</a:t>
            </a:r>
          </a:p>
        </p:txBody>
      </p:sp>
    </p:spTree>
    <p:extLst>
      <p:ext uri="{BB962C8B-B14F-4D97-AF65-F5344CB8AC3E}">
        <p14:creationId xmlns:p14="http://schemas.microsoft.com/office/powerpoint/2010/main" val="335293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E075-EFC5-45B5-969B-250E88548686}"/>
              </a:ext>
            </a:extLst>
          </p:cNvPr>
          <p:cNvSpPr>
            <a:spLocks noGrp="1"/>
          </p:cNvSpPr>
          <p:nvPr>
            <p:ph type="title"/>
          </p:nvPr>
        </p:nvSpPr>
        <p:spPr/>
        <p:txBody>
          <a:bodyPr/>
          <a:lstStyle/>
          <a:p>
            <a:r>
              <a:rPr lang="hr-HR" dirty="0" err="1"/>
              <a:t>Information</a:t>
            </a:r>
            <a:endParaRPr lang="hr-HR" dirty="0"/>
          </a:p>
        </p:txBody>
      </p:sp>
      <p:sp>
        <p:nvSpPr>
          <p:cNvPr id="3" name="Content Placeholder 2">
            <a:extLst>
              <a:ext uri="{FF2B5EF4-FFF2-40B4-BE49-F238E27FC236}">
                <a16:creationId xmlns:a16="http://schemas.microsoft.com/office/drawing/2014/main" id="{476E618B-340D-4DCF-9C80-5B63A6D2E99A}"/>
              </a:ext>
            </a:extLst>
          </p:cNvPr>
          <p:cNvSpPr>
            <a:spLocks noGrp="1"/>
          </p:cNvSpPr>
          <p:nvPr>
            <p:ph idx="1"/>
          </p:nvPr>
        </p:nvSpPr>
        <p:spPr/>
        <p:txBody>
          <a:bodyPr>
            <a:normAutofit/>
          </a:bodyPr>
          <a:lstStyle/>
          <a:p>
            <a:r>
              <a:rPr lang="hr-HR" sz="3200" b="1" dirty="0" err="1"/>
              <a:t>Winter</a:t>
            </a:r>
            <a:r>
              <a:rPr lang="hr-HR" sz="3200" b="1" dirty="0"/>
              <a:t> </a:t>
            </a:r>
            <a:r>
              <a:rPr lang="en-US" sz="3200" b="1" dirty="0"/>
              <a:t>exam </a:t>
            </a:r>
            <a:r>
              <a:rPr lang="hr-HR" sz="3200" b="1" dirty="0"/>
              <a:t>period </a:t>
            </a:r>
            <a:r>
              <a:rPr lang="hr-HR" sz="3200" b="1" dirty="0" err="1"/>
              <a:t>starts</a:t>
            </a:r>
            <a:r>
              <a:rPr lang="hr-HR" sz="3200" b="1" dirty="0"/>
              <a:t> on </a:t>
            </a:r>
            <a:r>
              <a:rPr lang="hr-HR" sz="3200" b="1" u="sng" dirty="0" err="1"/>
              <a:t>January</a:t>
            </a:r>
            <a:r>
              <a:rPr lang="hr-HR" sz="3200" b="1" u="sng" dirty="0"/>
              <a:t> 29th </a:t>
            </a:r>
            <a:r>
              <a:rPr lang="hr-HR" sz="3200" b="1" u="sng" dirty="0" err="1"/>
              <a:t>and</a:t>
            </a:r>
            <a:r>
              <a:rPr lang="hr-HR" sz="3200" b="1" u="sng" dirty="0"/>
              <a:t> </a:t>
            </a:r>
            <a:r>
              <a:rPr lang="hr-HR" sz="3200" b="1" u="sng" dirty="0" err="1"/>
              <a:t>end</a:t>
            </a:r>
            <a:r>
              <a:rPr lang="hr-HR" sz="3200" b="1" u="sng" dirty="0"/>
              <a:t> on</a:t>
            </a:r>
            <a:r>
              <a:rPr lang="en-US" sz="3200" b="1" u="sng" dirty="0"/>
              <a:t> </a:t>
            </a:r>
            <a:r>
              <a:rPr lang="hr-HR" sz="3200" b="1" u="sng" dirty="0" err="1"/>
              <a:t>February</a:t>
            </a:r>
            <a:r>
              <a:rPr lang="hr-HR" sz="3200" b="1" u="sng" dirty="0"/>
              <a:t> 17th</a:t>
            </a:r>
            <a:endParaRPr lang="en-US" sz="3200" b="1" u="sng" dirty="0"/>
          </a:p>
          <a:p>
            <a:pPr lvl="1"/>
            <a:r>
              <a:rPr lang="en-US" dirty="0"/>
              <a:t>There are no classes during that week, only exams</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1200" cap="none" spc="0" normalizeH="0" baseline="0" noProof="0" dirty="0">
                <a:ln>
                  <a:noFill/>
                </a:ln>
                <a:solidFill>
                  <a:srgbClr val="000000"/>
                </a:solidFill>
                <a:effectLst/>
                <a:uLnTx/>
                <a:uFillTx/>
                <a:latin typeface="Arial" charset="0"/>
                <a:cs typeface="Arial" charset="0"/>
              </a:rPr>
              <a:t>The </a:t>
            </a:r>
            <a:r>
              <a:rPr kumimoji="0" lang="hr-HR" sz="2800" b="1" i="0" u="none" strike="noStrike" kern="1200" cap="none" spc="0" normalizeH="0" baseline="0" noProof="0" dirty="0" err="1">
                <a:ln>
                  <a:noFill/>
                </a:ln>
                <a:solidFill>
                  <a:srgbClr val="000000"/>
                </a:solidFill>
                <a:effectLst/>
                <a:uLnTx/>
                <a:uFillTx/>
                <a:latin typeface="Arial" charset="0"/>
                <a:cs typeface="Arial" charset="0"/>
              </a:rPr>
              <a:t>prerequisite</a:t>
            </a:r>
            <a:r>
              <a:rPr kumimoji="0" lang="en-US" sz="2800" b="1" i="0" u="none" strike="noStrike" kern="1200" cap="none" spc="0" normalizeH="0" baseline="0" noProof="0" dirty="0">
                <a:ln>
                  <a:noFill/>
                </a:ln>
                <a:solidFill>
                  <a:srgbClr val="000000"/>
                </a:solidFill>
                <a:effectLst/>
                <a:uLnTx/>
                <a:uFillTx/>
                <a:latin typeface="Arial" charset="0"/>
                <a:cs typeface="Arial" charset="0"/>
              </a:rPr>
              <a:t> for taking the </a:t>
            </a:r>
            <a:r>
              <a:rPr kumimoji="0" lang="hr-HR" sz="2800" b="1" i="0" u="none" strike="noStrike" kern="1200" cap="none" spc="0" normalizeH="0" baseline="0" noProof="0" dirty="0" err="1">
                <a:ln>
                  <a:noFill/>
                </a:ln>
                <a:solidFill>
                  <a:srgbClr val="000000"/>
                </a:solidFill>
                <a:effectLst/>
                <a:uLnTx/>
                <a:uFillTx/>
                <a:latin typeface="Arial" charset="0"/>
                <a:cs typeface="Arial" charset="0"/>
              </a:rPr>
              <a:t>exam</a:t>
            </a:r>
            <a:r>
              <a:rPr kumimoji="0" lang="en-US" sz="2800" b="1" i="0" u="none" strike="noStrike" kern="1200" cap="none" spc="0" normalizeH="0" baseline="0" noProof="0" dirty="0">
                <a:ln>
                  <a:noFill/>
                </a:ln>
                <a:solidFill>
                  <a:srgbClr val="000000"/>
                </a:solidFill>
                <a:effectLst/>
                <a:uLnTx/>
                <a:uFillTx/>
                <a:latin typeface="Arial" charset="0"/>
                <a:cs typeface="Arial" charset="0"/>
              </a:rPr>
              <a:t> is to fill out the survey</a:t>
            </a:r>
            <a:r>
              <a:rPr kumimoji="0" lang="hr-HR" sz="2800" b="1" i="0" u="none" strike="noStrike" kern="1200" cap="none" spc="0" normalizeH="0" baseline="0" noProof="0" dirty="0">
                <a:ln>
                  <a:noFill/>
                </a:ln>
                <a:solidFill>
                  <a:srgbClr val="000000"/>
                </a:solidFill>
                <a:effectLst/>
                <a:uLnTx/>
                <a:uFillTx/>
                <a:latin typeface="Arial" charset="0"/>
                <a:cs typeface="Arial" charset="0"/>
              </a:rPr>
              <a:t>, </a:t>
            </a:r>
            <a:r>
              <a:rPr kumimoji="0" lang="hr-HR" sz="2800" b="1" i="0" u="none" strike="noStrike" kern="1200" cap="none" spc="0" normalizeH="0" baseline="0" noProof="0" dirty="0" err="1">
                <a:ln>
                  <a:noFill/>
                </a:ln>
                <a:solidFill>
                  <a:srgbClr val="000000"/>
                </a:solidFill>
                <a:effectLst/>
                <a:uLnTx/>
                <a:uFillTx/>
                <a:latin typeface="Arial" charset="0"/>
                <a:cs typeface="Arial" charset="0"/>
              </a:rPr>
              <a:t>digital</a:t>
            </a:r>
            <a:r>
              <a:rPr kumimoji="0" lang="hr-HR" sz="2800" b="1" i="0" u="none" strike="noStrike" kern="1200" cap="none" spc="0" normalizeH="0" baseline="0" noProof="0" dirty="0">
                <a:ln>
                  <a:noFill/>
                </a:ln>
                <a:solidFill>
                  <a:srgbClr val="000000"/>
                </a:solidFill>
                <a:effectLst/>
                <a:uLnTx/>
                <a:uFillTx/>
                <a:latin typeface="Arial" charset="0"/>
                <a:cs typeface="Arial" charset="0"/>
              </a:rPr>
              <a:t> signature</a:t>
            </a:r>
            <a:r>
              <a:rPr kumimoji="0" lang="en-US" sz="2800" b="1" i="0" u="none" strike="noStrike" kern="1200" cap="none" spc="0" normalizeH="0" baseline="0" noProof="0" dirty="0">
                <a:ln>
                  <a:noFill/>
                </a:ln>
                <a:solidFill>
                  <a:srgbClr val="000000"/>
                </a:solidFill>
                <a:effectLst/>
                <a:uLnTx/>
                <a:uFillTx/>
                <a:latin typeface="Arial" charset="0"/>
                <a:cs typeface="Arial" charset="0"/>
              </a:rPr>
              <a:t> and register for the exam in </a:t>
            </a:r>
            <a:r>
              <a:rPr kumimoji="0" lang="en-US" sz="2800" b="1" i="0" u="none" strike="noStrike" kern="1200" cap="none" spc="0" normalizeH="0" baseline="0" noProof="0" dirty="0" err="1">
                <a:ln>
                  <a:noFill/>
                </a:ln>
                <a:solidFill>
                  <a:srgbClr val="000000"/>
                </a:solidFill>
                <a:effectLst/>
                <a:uLnTx/>
                <a:uFillTx/>
                <a:latin typeface="Arial" charset="0"/>
                <a:cs typeface="Arial" charset="0"/>
              </a:rPr>
              <a:t>Infoedu</a:t>
            </a:r>
            <a:r>
              <a:rPr kumimoji="0" lang="hr-HR" sz="2800" b="1" i="0" u="none" strike="noStrike" kern="1200" cap="none" spc="0" normalizeH="0" baseline="0" noProof="0" dirty="0">
                <a:ln>
                  <a:noFill/>
                </a:ln>
                <a:solidFill>
                  <a:srgbClr val="000000"/>
                </a:solidFill>
                <a:effectLst/>
                <a:uLnTx/>
                <a:uFillTx/>
                <a:latin typeface="Arial" charset="0"/>
                <a:cs typeface="Arial" charset="0"/>
              </a:rPr>
              <a:t>k</a:t>
            </a:r>
            <a:r>
              <a:rPr kumimoji="0" lang="en-US" sz="2800" b="1" i="0" u="none" strike="noStrike" kern="1200" cap="none" spc="0" normalizeH="0" baseline="0" noProof="0" dirty="0">
                <a:ln>
                  <a:noFill/>
                </a:ln>
                <a:solidFill>
                  <a:srgbClr val="000000"/>
                </a:solidFill>
                <a:effectLst/>
                <a:uLnTx/>
                <a:uFillTx/>
                <a:latin typeface="Arial" charset="0"/>
                <a:cs typeface="Arial" charset="0"/>
              </a:rPr>
              <a:t>a on time</a:t>
            </a:r>
            <a:endParaRPr kumimoji="0" lang="hr-HR" sz="2800" b="1"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61116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AB4E-A531-4017-BB9C-69826438B40C}"/>
              </a:ext>
            </a:extLst>
          </p:cNvPr>
          <p:cNvSpPr>
            <a:spLocks noGrp="1"/>
          </p:cNvSpPr>
          <p:nvPr>
            <p:ph type="title"/>
          </p:nvPr>
        </p:nvSpPr>
        <p:spPr/>
        <p:txBody>
          <a:bodyPr/>
          <a:lstStyle/>
          <a:p>
            <a:r>
              <a:rPr lang="hr-HR" dirty="0"/>
              <a:t>Digital signature</a:t>
            </a:r>
          </a:p>
        </p:txBody>
      </p:sp>
      <p:sp>
        <p:nvSpPr>
          <p:cNvPr id="3" name="Content Placeholder 2">
            <a:extLst>
              <a:ext uri="{FF2B5EF4-FFF2-40B4-BE49-F238E27FC236}">
                <a16:creationId xmlns:a16="http://schemas.microsoft.com/office/drawing/2014/main" id="{791AFF28-BAC0-4367-9DE0-26CD0A8C40AB}"/>
              </a:ext>
            </a:extLst>
          </p:cNvPr>
          <p:cNvSpPr>
            <a:spLocks noGrp="1"/>
          </p:cNvSpPr>
          <p:nvPr>
            <p:ph idx="1"/>
          </p:nvPr>
        </p:nvSpPr>
        <p:spPr/>
        <p:txBody>
          <a:bodyPr>
            <a:normAutofit lnSpcReduction="10000"/>
          </a:bodyPr>
          <a:lstStyle/>
          <a:p>
            <a:r>
              <a:rPr lang="en-US" dirty="0"/>
              <a:t>The conditions for exercising the right to a digital signature are the achievement of minimum attendance, and if there are other conditions defined for a digital signature in the case, the achievement of that condition as well</a:t>
            </a:r>
          </a:p>
          <a:p>
            <a:pPr lvl="1"/>
            <a:r>
              <a:rPr lang="en-US" dirty="0"/>
              <a:t>Additional requirements are prescribed in the instructions for attending and passing the course and are listed in the introductory presentation</a:t>
            </a:r>
          </a:p>
          <a:p>
            <a:r>
              <a:rPr lang="en-US" dirty="0"/>
              <a:t>In the event that the student did not achieve the minimum attendance, and the reason for this is exceptional circumstances that are acceptable, one should act in accordance with the Decision on acceptable and unacceptable exceptional circumstances (</a:t>
            </a:r>
            <a:r>
              <a:rPr lang="hr-HR" dirty="0" err="1"/>
              <a:t>available</a:t>
            </a:r>
            <a:r>
              <a:rPr lang="hr-HR" dirty="0"/>
              <a:t> on web site</a:t>
            </a:r>
            <a:r>
              <a:rPr lang="en-US" dirty="0"/>
              <a:t>)</a:t>
            </a:r>
            <a:endParaRPr lang="hr-HR" dirty="0"/>
          </a:p>
        </p:txBody>
      </p:sp>
    </p:spTree>
    <p:extLst>
      <p:ext uri="{BB962C8B-B14F-4D97-AF65-F5344CB8AC3E}">
        <p14:creationId xmlns:p14="http://schemas.microsoft.com/office/powerpoint/2010/main" val="121851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6091516-31C8-2E46-0441-124F67D77230}"/>
              </a:ext>
            </a:extLst>
          </p:cNvPr>
          <p:cNvSpPr>
            <a:spLocks noGrp="1"/>
          </p:cNvSpPr>
          <p:nvPr>
            <p:ph idx="1"/>
          </p:nvPr>
        </p:nvSpPr>
        <p:spPr>
          <a:xfrm>
            <a:off x="705195" y="429086"/>
            <a:ext cx="10965873" cy="5655829"/>
          </a:xfrm>
        </p:spPr>
        <p:txBody>
          <a:bodyPr>
            <a:normAutofit/>
          </a:bodyPr>
          <a:lstStyle/>
          <a:p>
            <a:r>
              <a:rPr lang="hr-HR" dirty="0" err="1"/>
              <a:t>Courses</a:t>
            </a:r>
            <a:r>
              <a:rPr lang="hr-HR" dirty="0"/>
              <a:t> </a:t>
            </a:r>
            <a:r>
              <a:rPr lang="hr-HR" dirty="0" err="1"/>
              <a:t>from</a:t>
            </a:r>
            <a:r>
              <a:rPr lang="hr-HR" dirty="0"/>
              <a:t> </a:t>
            </a:r>
            <a:r>
              <a:rPr lang="hr-HR" dirty="0" err="1"/>
              <a:t>the</a:t>
            </a:r>
            <a:r>
              <a:rPr lang="hr-HR" dirty="0"/>
              <a:t> </a:t>
            </a:r>
            <a:r>
              <a:rPr lang="hr-HR" dirty="0" err="1"/>
              <a:t>winter</a:t>
            </a:r>
            <a:r>
              <a:rPr lang="hr-HR" dirty="0"/>
              <a:t> </a:t>
            </a:r>
            <a:r>
              <a:rPr lang="hr-HR" dirty="0" err="1"/>
              <a:t>semester</a:t>
            </a:r>
            <a:r>
              <a:rPr lang="hr-HR" dirty="0"/>
              <a:t> </a:t>
            </a:r>
            <a:r>
              <a:rPr lang="hr-HR" dirty="0" err="1"/>
              <a:t>you</a:t>
            </a:r>
            <a:r>
              <a:rPr lang="hr-HR" dirty="0"/>
              <a:t> </a:t>
            </a:r>
            <a:r>
              <a:rPr lang="hr-HR" dirty="0" err="1"/>
              <a:t>can</a:t>
            </a:r>
            <a:r>
              <a:rPr lang="hr-HR" dirty="0"/>
              <a:t> take:</a:t>
            </a:r>
          </a:p>
          <a:p>
            <a:r>
              <a:rPr lang="hr-HR" dirty="0"/>
              <a:t>On 2 </a:t>
            </a:r>
            <a:r>
              <a:rPr lang="hr-HR" dirty="0" err="1"/>
              <a:t>deadlines</a:t>
            </a:r>
            <a:r>
              <a:rPr lang="hr-HR" dirty="0"/>
              <a:t> </a:t>
            </a:r>
            <a:r>
              <a:rPr lang="hr-HR" dirty="0" err="1"/>
              <a:t>in</a:t>
            </a:r>
            <a:r>
              <a:rPr lang="hr-HR" dirty="0"/>
              <a:t> </a:t>
            </a:r>
            <a:r>
              <a:rPr lang="hr-HR" dirty="0" err="1"/>
              <a:t>winter</a:t>
            </a:r>
            <a:r>
              <a:rPr lang="hr-HR" dirty="0"/>
              <a:t> </a:t>
            </a:r>
            <a:r>
              <a:rPr lang="hr-HR" dirty="0" err="1"/>
              <a:t>exam</a:t>
            </a:r>
            <a:r>
              <a:rPr lang="hr-HR" dirty="0"/>
              <a:t> period (</a:t>
            </a:r>
            <a:r>
              <a:rPr lang="hr-HR" dirty="0" err="1"/>
              <a:t>January-February</a:t>
            </a:r>
            <a:r>
              <a:rPr lang="hr-HR" dirty="0"/>
              <a:t> 2024)</a:t>
            </a:r>
          </a:p>
          <a:p>
            <a:r>
              <a:rPr lang="hr-HR" dirty="0"/>
              <a:t>On 1 </a:t>
            </a:r>
            <a:r>
              <a:rPr lang="hr-HR" dirty="0" err="1"/>
              <a:t>deadline</a:t>
            </a:r>
            <a:r>
              <a:rPr lang="hr-HR" dirty="0"/>
              <a:t> </a:t>
            </a:r>
            <a:r>
              <a:rPr lang="hr-HR" dirty="0" err="1"/>
              <a:t>in</a:t>
            </a:r>
            <a:r>
              <a:rPr lang="hr-HR" dirty="0"/>
              <a:t> </a:t>
            </a:r>
            <a:r>
              <a:rPr lang="hr-HR" dirty="0" err="1"/>
              <a:t>summer</a:t>
            </a:r>
            <a:r>
              <a:rPr lang="hr-HR" dirty="0"/>
              <a:t> </a:t>
            </a:r>
            <a:r>
              <a:rPr lang="hr-HR" dirty="0" err="1"/>
              <a:t>exam</a:t>
            </a:r>
            <a:r>
              <a:rPr lang="hr-HR" dirty="0"/>
              <a:t> period (June-</a:t>
            </a:r>
            <a:r>
              <a:rPr lang="hr-HR" dirty="0" err="1"/>
              <a:t>July</a:t>
            </a:r>
            <a:r>
              <a:rPr lang="hr-HR" dirty="0"/>
              <a:t> 2024)</a:t>
            </a:r>
          </a:p>
          <a:p>
            <a:r>
              <a:rPr lang="hr-HR" dirty="0"/>
              <a:t>On 1 </a:t>
            </a:r>
            <a:r>
              <a:rPr lang="hr-HR" dirty="0" err="1"/>
              <a:t>deadline</a:t>
            </a:r>
            <a:r>
              <a:rPr lang="hr-HR" dirty="0"/>
              <a:t> </a:t>
            </a:r>
            <a:r>
              <a:rPr lang="hr-HR" dirty="0" err="1"/>
              <a:t>in</a:t>
            </a:r>
            <a:r>
              <a:rPr lang="hr-HR" dirty="0"/>
              <a:t> </a:t>
            </a:r>
            <a:r>
              <a:rPr lang="hr-HR" dirty="0" err="1"/>
              <a:t>autumn</a:t>
            </a:r>
            <a:r>
              <a:rPr lang="hr-HR" dirty="0"/>
              <a:t> </a:t>
            </a:r>
            <a:r>
              <a:rPr lang="hr-HR" dirty="0" err="1"/>
              <a:t>exam</a:t>
            </a:r>
            <a:r>
              <a:rPr lang="hr-HR" dirty="0"/>
              <a:t> period (</a:t>
            </a:r>
            <a:r>
              <a:rPr lang="hr-HR" dirty="0" err="1"/>
              <a:t>September</a:t>
            </a:r>
            <a:r>
              <a:rPr lang="hr-HR" dirty="0"/>
              <a:t> 2024)</a:t>
            </a:r>
          </a:p>
          <a:p>
            <a:endParaRPr lang="hr-HR" dirty="0"/>
          </a:p>
          <a:p>
            <a:pPr lvl="1"/>
            <a:r>
              <a:rPr lang="en-US" dirty="0"/>
              <a:t>On the mentioned exam dates, you can </a:t>
            </a:r>
            <a:r>
              <a:rPr lang="en-US"/>
              <a:t>take learning </a:t>
            </a:r>
            <a:r>
              <a:rPr lang="en-US" dirty="0"/>
              <a:t>outcomes that you have not passed so far</a:t>
            </a:r>
          </a:p>
          <a:p>
            <a:endParaRPr lang="en-US" dirty="0"/>
          </a:p>
          <a:p>
            <a:r>
              <a:rPr lang="en-US" dirty="0"/>
              <a:t>If you do not pass the course by the deadline in September at the latest, then you must re-enroll and repeat it</a:t>
            </a:r>
            <a:r>
              <a:rPr lang="hr-HR" dirty="0"/>
              <a:t> </a:t>
            </a:r>
            <a:r>
              <a:rPr lang="hr-HR" dirty="0" err="1"/>
              <a:t>in</a:t>
            </a:r>
            <a:r>
              <a:rPr lang="hr-HR" dirty="0"/>
              <a:t> </a:t>
            </a:r>
            <a:r>
              <a:rPr lang="hr-HR" dirty="0" err="1"/>
              <a:t>next</a:t>
            </a:r>
            <a:r>
              <a:rPr lang="hr-HR" dirty="0"/>
              <a:t> </a:t>
            </a:r>
            <a:r>
              <a:rPr lang="hr-HR" dirty="0" err="1"/>
              <a:t>academic</a:t>
            </a:r>
            <a:r>
              <a:rPr lang="hr-HR" dirty="0"/>
              <a:t> </a:t>
            </a:r>
            <a:r>
              <a:rPr lang="hr-HR" dirty="0" err="1"/>
              <a:t>year</a:t>
            </a:r>
            <a:endParaRPr lang="hr-HR" dirty="0"/>
          </a:p>
          <a:p>
            <a:endParaRPr lang="hr-HR" dirty="0"/>
          </a:p>
          <a:p>
            <a:endParaRPr lang="hr-HR" dirty="0"/>
          </a:p>
          <a:p>
            <a:endParaRPr lang="hr-HR" dirty="0"/>
          </a:p>
        </p:txBody>
      </p:sp>
    </p:spTree>
    <p:extLst>
      <p:ext uri="{BB962C8B-B14F-4D97-AF65-F5344CB8AC3E}">
        <p14:creationId xmlns:p14="http://schemas.microsoft.com/office/powerpoint/2010/main" val="255972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E2987-C866-4718-AF0B-D2E2200F1216}"/>
              </a:ext>
            </a:extLst>
          </p:cNvPr>
          <p:cNvPicPr>
            <a:picLocks noChangeAspect="1"/>
          </p:cNvPicPr>
          <p:nvPr/>
        </p:nvPicPr>
        <p:blipFill>
          <a:blip r:embed="rId3"/>
          <a:stretch>
            <a:fillRect/>
          </a:stretch>
        </p:blipFill>
        <p:spPr>
          <a:xfrm>
            <a:off x="0" y="338324"/>
            <a:ext cx="12192000" cy="5676025"/>
          </a:xfrm>
          <a:prstGeom prst="rect">
            <a:avLst/>
          </a:prstGeom>
        </p:spPr>
      </p:pic>
      <p:sp>
        <p:nvSpPr>
          <p:cNvPr id="3" name="Rectangle: Rounded Corners 2">
            <a:extLst>
              <a:ext uri="{FF2B5EF4-FFF2-40B4-BE49-F238E27FC236}">
                <a16:creationId xmlns:a16="http://schemas.microsoft.com/office/drawing/2014/main" id="{ECCCFDF6-5730-4211-89C4-A720C906E766}"/>
              </a:ext>
            </a:extLst>
          </p:cNvPr>
          <p:cNvSpPr/>
          <p:nvPr/>
        </p:nvSpPr>
        <p:spPr>
          <a:xfrm>
            <a:off x="0" y="4658512"/>
            <a:ext cx="2068286" cy="67491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35720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CC3D20A-143A-4E66-9C5E-89F5C587C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3135" y="1557461"/>
            <a:ext cx="5981252" cy="2946599"/>
          </a:xfrm>
          <a:prstGeom prst="rect">
            <a:avLst/>
          </a:prstGeom>
        </p:spPr>
      </p:pic>
      <p:pic>
        <p:nvPicPr>
          <p:cNvPr id="9" name="Graphic 8">
            <a:extLst>
              <a:ext uri="{FF2B5EF4-FFF2-40B4-BE49-F238E27FC236}">
                <a16:creationId xmlns:a16="http://schemas.microsoft.com/office/drawing/2014/main" id="{A2D6D213-FD29-45B7-A3E4-C41A621EE9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533167" y="4443797"/>
            <a:ext cx="808883" cy="738665"/>
          </a:xfrm>
          <a:prstGeom prst="rect">
            <a:avLst/>
          </a:prstGeom>
        </p:spPr>
      </p:pic>
      <p:pic>
        <p:nvPicPr>
          <p:cNvPr id="10" name="Picture 9">
            <a:extLst>
              <a:ext uri="{FF2B5EF4-FFF2-40B4-BE49-F238E27FC236}">
                <a16:creationId xmlns:a16="http://schemas.microsoft.com/office/drawing/2014/main" id="{9BEEB013-4317-4844-8178-F5829E1072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65" y="726381"/>
            <a:ext cx="5141491" cy="966666"/>
          </a:xfrm>
          <a:prstGeom prst="rect">
            <a:avLst/>
          </a:prstGeom>
        </p:spPr>
      </p:pic>
      <p:sp>
        <p:nvSpPr>
          <p:cNvPr id="11" name="Title 8">
            <a:extLst>
              <a:ext uri="{FF2B5EF4-FFF2-40B4-BE49-F238E27FC236}">
                <a16:creationId xmlns:a16="http://schemas.microsoft.com/office/drawing/2014/main" id="{9587CAE8-2EA6-44BA-B6D1-C611BCF6E765}"/>
              </a:ext>
            </a:extLst>
          </p:cNvPr>
          <p:cNvSpPr txBox="1">
            <a:spLocks/>
          </p:cNvSpPr>
          <p:nvPr/>
        </p:nvSpPr>
        <p:spPr>
          <a:xfrm>
            <a:off x="1022228" y="894680"/>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GOLDEN RULE 3</a:t>
            </a:r>
          </a:p>
        </p:txBody>
      </p:sp>
      <p:sp>
        <p:nvSpPr>
          <p:cNvPr id="12" name="Rectangle 11">
            <a:extLst>
              <a:ext uri="{FF2B5EF4-FFF2-40B4-BE49-F238E27FC236}">
                <a16:creationId xmlns:a16="http://schemas.microsoft.com/office/drawing/2014/main" id="{C02C66C1-93EE-4234-829E-3B1AE6D9D0EE}"/>
              </a:ext>
            </a:extLst>
          </p:cNvPr>
          <p:cNvSpPr/>
          <p:nvPr/>
        </p:nvSpPr>
        <p:spPr>
          <a:xfrm>
            <a:off x="1973542" y="2057560"/>
            <a:ext cx="5141491" cy="1754326"/>
          </a:xfrm>
          <a:prstGeom prst="rect">
            <a:avLst/>
          </a:prstGeom>
        </p:spPr>
        <p:txBody>
          <a:bodyPr wrap="square">
            <a:spAutoFit/>
          </a:bodyPr>
          <a:lstStyle/>
          <a:p>
            <a:r>
              <a:rPr lang="hr-HR" dirty="0">
                <a:solidFill>
                  <a:srgbClr val="000000"/>
                </a:solidFill>
                <a:latin typeface="Stolzl Book" panose="00000500000000000000" pitchFamily="50" charset="-18"/>
              </a:rPr>
              <a:t>You </a:t>
            </a:r>
            <a:r>
              <a:rPr lang="hr-HR" dirty="0" err="1">
                <a:solidFill>
                  <a:srgbClr val="000000"/>
                </a:solidFill>
                <a:latin typeface="Stolzl Book" panose="00000500000000000000" pitchFamily="50" charset="-18"/>
              </a:rPr>
              <a:t>can’t</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apply</a:t>
            </a:r>
            <a:r>
              <a:rPr lang="hr-HR" dirty="0">
                <a:solidFill>
                  <a:srgbClr val="000000"/>
                </a:solidFill>
                <a:latin typeface="Stolzl Book" panose="00000500000000000000" pitchFamily="50" charset="-18"/>
              </a:rPr>
              <a:t> for </a:t>
            </a:r>
            <a:r>
              <a:rPr lang="hr-HR" dirty="0" err="1">
                <a:solidFill>
                  <a:srgbClr val="000000"/>
                </a:solidFill>
                <a:latin typeface="Stolzl Book" panose="00000500000000000000" pitchFamily="50" charset="-18"/>
              </a:rPr>
              <a:t>exams</a:t>
            </a:r>
            <a:r>
              <a:rPr lang="hr-HR" dirty="0">
                <a:solidFill>
                  <a:srgbClr val="000000"/>
                </a:solidFill>
                <a:latin typeface="Stolzl Book" panose="00000500000000000000" pitchFamily="50" charset="-18"/>
              </a:rPr>
              <a:t> late. You </a:t>
            </a:r>
            <a:r>
              <a:rPr lang="hr-HR" dirty="0" err="1">
                <a:solidFill>
                  <a:srgbClr val="000000"/>
                </a:solidFill>
                <a:latin typeface="Stolzl Book" panose="00000500000000000000" pitchFamily="50" charset="-18"/>
              </a:rPr>
              <a:t>can’t</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turn</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in</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your</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papers</a:t>
            </a:r>
            <a:r>
              <a:rPr lang="hr-HR" dirty="0">
                <a:solidFill>
                  <a:srgbClr val="000000"/>
                </a:solidFill>
                <a:latin typeface="Stolzl Book" panose="00000500000000000000" pitchFamily="50" charset="-18"/>
              </a:rPr>
              <a:t> late. </a:t>
            </a:r>
            <a:r>
              <a:rPr lang="hr-HR" dirty="0" err="1">
                <a:solidFill>
                  <a:srgbClr val="000000"/>
                </a:solidFill>
                <a:latin typeface="Stolzl Book" panose="00000500000000000000" pitchFamily="50" charset="-18"/>
              </a:rPr>
              <a:t>Look</a:t>
            </a:r>
            <a:r>
              <a:rPr lang="hr-HR" dirty="0">
                <a:solidFill>
                  <a:srgbClr val="000000"/>
                </a:solidFill>
                <a:latin typeface="Stolzl Book" panose="00000500000000000000" pitchFamily="50" charset="-18"/>
              </a:rPr>
              <a:t> at </a:t>
            </a:r>
            <a:r>
              <a:rPr lang="hr-HR" dirty="0" err="1">
                <a:solidFill>
                  <a:srgbClr val="000000"/>
                </a:solidFill>
                <a:latin typeface="Stolzl Book" panose="00000500000000000000" pitchFamily="50" charset="-18"/>
              </a:rPr>
              <a:t>your</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calendar</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keep</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track</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of</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your</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obligations</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finish</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them</a:t>
            </a:r>
            <a:r>
              <a:rPr lang="hr-HR" dirty="0">
                <a:solidFill>
                  <a:srgbClr val="000000"/>
                </a:solidFill>
                <a:latin typeface="Stolzl Book" panose="00000500000000000000" pitchFamily="50" charset="-18"/>
              </a:rPr>
              <a:t> on time, </a:t>
            </a:r>
            <a:r>
              <a:rPr lang="hr-HR" dirty="0" err="1">
                <a:solidFill>
                  <a:srgbClr val="000000"/>
                </a:solidFill>
                <a:latin typeface="Stolzl Book" panose="00000500000000000000" pitchFamily="50" charset="-18"/>
              </a:rPr>
              <a:t>and</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we</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promisse</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you’ll</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get</a:t>
            </a:r>
            <a:r>
              <a:rPr lang="hr-HR" dirty="0">
                <a:solidFill>
                  <a:srgbClr val="000000"/>
                </a:solidFill>
                <a:latin typeface="Stolzl Book" panose="00000500000000000000" pitchFamily="50" charset="-18"/>
              </a:rPr>
              <a:t> a </a:t>
            </a:r>
            <a:r>
              <a:rPr lang="hr-HR" dirty="0" err="1">
                <a:solidFill>
                  <a:srgbClr val="000000"/>
                </a:solidFill>
                <a:latin typeface="Stolzl Book" panose="00000500000000000000" pitchFamily="50" charset="-18"/>
              </a:rPr>
              <a:t>nice</a:t>
            </a:r>
            <a:r>
              <a:rPr lang="hr-HR" dirty="0">
                <a:solidFill>
                  <a:srgbClr val="000000"/>
                </a:solidFill>
                <a:latin typeface="Stolzl Book" panose="00000500000000000000" pitchFamily="50" charset="-18"/>
              </a:rPr>
              <a:t> </a:t>
            </a:r>
            <a:r>
              <a:rPr lang="hr-HR" dirty="0" err="1">
                <a:solidFill>
                  <a:srgbClr val="000000"/>
                </a:solidFill>
                <a:latin typeface="Stolzl Book" panose="00000500000000000000" pitchFamily="50" charset="-18"/>
              </a:rPr>
              <a:t>reward</a:t>
            </a:r>
            <a:r>
              <a:rPr lang="hr-HR" dirty="0">
                <a:solidFill>
                  <a:srgbClr val="000000"/>
                </a:solidFill>
                <a:latin typeface="Stolzl Book" panose="00000500000000000000" pitchFamily="50" charset="-18"/>
              </a:rPr>
              <a:t>: </a:t>
            </a:r>
            <a:r>
              <a:rPr lang="hr-HR" dirty="0" err="1">
                <a:solidFill>
                  <a:srgbClr val="000000"/>
                </a:solidFill>
                <a:latin typeface="Stolzl Bold" panose="00000800000000000000" pitchFamily="50" charset="-18"/>
              </a:rPr>
              <a:t>your</a:t>
            </a:r>
            <a:r>
              <a:rPr lang="hr-HR" dirty="0">
                <a:solidFill>
                  <a:srgbClr val="000000"/>
                </a:solidFill>
                <a:latin typeface="Stolzl Bold" panose="00000800000000000000" pitchFamily="50" charset="-18"/>
              </a:rPr>
              <a:t> </a:t>
            </a:r>
            <a:r>
              <a:rPr lang="hr-HR" dirty="0" err="1">
                <a:solidFill>
                  <a:srgbClr val="000000"/>
                </a:solidFill>
                <a:latin typeface="Stolzl Bold" panose="00000800000000000000" pitchFamily="50" charset="-18"/>
              </a:rPr>
              <a:t>own</a:t>
            </a:r>
            <a:r>
              <a:rPr lang="hr-HR" dirty="0">
                <a:solidFill>
                  <a:srgbClr val="000000"/>
                </a:solidFill>
                <a:latin typeface="Stolzl Bold" panose="00000800000000000000" pitchFamily="50" charset="-18"/>
              </a:rPr>
              <a:t> </a:t>
            </a:r>
            <a:r>
              <a:rPr lang="hr-HR" dirty="0" err="1">
                <a:solidFill>
                  <a:srgbClr val="000000"/>
                </a:solidFill>
                <a:latin typeface="Stolzl Bold" panose="00000800000000000000" pitchFamily="50" charset="-18"/>
              </a:rPr>
              <a:t>success</a:t>
            </a:r>
            <a:r>
              <a:rPr lang="hr-HR" dirty="0">
                <a:solidFill>
                  <a:srgbClr val="000000"/>
                </a:solidFill>
                <a:latin typeface="Stolzl Book" panose="00000500000000000000" pitchFamily="50" charset="-18"/>
              </a:rPr>
              <a:t>.</a:t>
            </a:r>
            <a:endParaRPr lang="en-US" dirty="0">
              <a:solidFill>
                <a:srgbClr val="000000"/>
              </a:solidFill>
              <a:latin typeface="Stolzl Book" panose="00000500000000000000" pitchFamily="50" charset="-18"/>
            </a:endParaRPr>
          </a:p>
        </p:txBody>
      </p:sp>
      <p:pic>
        <p:nvPicPr>
          <p:cNvPr id="13" name="Graphic 12">
            <a:extLst>
              <a:ext uri="{FF2B5EF4-FFF2-40B4-BE49-F238E27FC236}">
                <a16:creationId xmlns:a16="http://schemas.microsoft.com/office/drawing/2014/main" id="{16D9C902-47FB-4EDC-9004-4A6B1BA6FF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4387" y="570621"/>
            <a:ext cx="3665141" cy="5012793"/>
          </a:xfrm>
          <a:prstGeom prst="rect">
            <a:avLst/>
          </a:prstGeom>
        </p:spPr>
      </p:pic>
    </p:spTree>
    <p:extLst>
      <p:ext uri="{BB962C8B-B14F-4D97-AF65-F5344CB8AC3E}">
        <p14:creationId xmlns:p14="http://schemas.microsoft.com/office/powerpoint/2010/main" val="28270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B28-1B2E-43F0-A3C6-F50D372D65D4}"/>
              </a:ext>
            </a:extLst>
          </p:cNvPr>
          <p:cNvSpPr>
            <a:spLocks noGrp="1"/>
          </p:cNvSpPr>
          <p:nvPr>
            <p:ph type="title"/>
          </p:nvPr>
        </p:nvSpPr>
        <p:spPr/>
        <p:txBody>
          <a:bodyPr/>
          <a:lstStyle/>
          <a:p>
            <a:r>
              <a:rPr lang="en-US" dirty="0"/>
              <a:t>Materials for the preparation of the </a:t>
            </a:r>
            <a:r>
              <a:rPr lang="hr-HR" dirty="0" err="1"/>
              <a:t>midterm</a:t>
            </a:r>
            <a:r>
              <a:rPr lang="en-US" dirty="0"/>
              <a:t> exam</a:t>
            </a:r>
            <a:endParaRPr lang="hr-HR" dirty="0"/>
          </a:p>
        </p:txBody>
      </p:sp>
      <p:sp>
        <p:nvSpPr>
          <p:cNvPr id="3" name="Content Placeholder 2">
            <a:extLst>
              <a:ext uri="{FF2B5EF4-FFF2-40B4-BE49-F238E27FC236}">
                <a16:creationId xmlns:a16="http://schemas.microsoft.com/office/drawing/2014/main" id="{FF12316F-44F2-4B75-948F-3E2E18A7AFAB}"/>
              </a:ext>
            </a:extLst>
          </p:cNvPr>
          <p:cNvSpPr>
            <a:spLocks noGrp="1"/>
          </p:cNvSpPr>
          <p:nvPr>
            <p:ph idx="1"/>
          </p:nvPr>
        </p:nvSpPr>
        <p:spPr>
          <a:xfrm>
            <a:off x="1231232" y="2364623"/>
            <a:ext cx="4684295" cy="2493712"/>
          </a:xfrm>
        </p:spPr>
        <p:txBody>
          <a:bodyPr/>
          <a:lstStyle/>
          <a:p>
            <a:r>
              <a:rPr lang="en-US" dirty="0"/>
              <a:t>Literature</a:t>
            </a:r>
          </a:p>
          <a:p>
            <a:r>
              <a:rPr lang="en-US" dirty="0"/>
              <a:t>Teaching materials published in </a:t>
            </a:r>
            <a:r>
              <a:rPr lang="en-US" dirty="0" err="1"/>
              <a:t>Infoedu</a:t>
            </a:r>
            <a:r>
              <a:rPr lang="hr-HR" dirty="0"/>
              <a:t>k</a:t>
            </a:r>
            <a:r>
              <a:rPr lang="en-US" dirty="0"/>
              <a:t>a</a:t>
            </a:r>
            <a:endParaRPr lang="hr-HR" dirty="0"/>
          </a:p>
        </p:txBody>
      </p:sp>
      <p:pic>
        <p:nvPicPr>
          <p:cNvPr id="5" name="Graphic 4" descr="Books">
            <a:extLst>
              <a:ext uri="{FF2B5EF4-FFF2-40B4-BE49-F238E27FC236}">
                <a16:creationId xmlns:a16="http://schemas.microsoft.com/office/drawing/2014/main" id="{8C9E8FF8-BE40-41AD-9571-1B52CC303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6474" y="1913021"/>
            <a:ext cx="3396916" cy="3396916"/>
          </a:xfrm>
          <a:prstGeom prst="rect">
            <a:avLst/>
          </a:prstGeom>
        </p:spPr>
      </p:pic>
    </p:spTree>
    <p:extLst>
      <p:ext uri="{BB962C8B-B14F-4D97-AF65-F5344CB8AC3E}">
        <p14:creationId xmlns:p14="http://schemas.microsoft.com/office/powerpoint/2010/main" val="387687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pPr eaLnBrk="1" hangingPunct="1"/>
            <a:r>
              <a:rPr lang="hr-HR" altLang="sr-Latn-RS" dirty="0" err="1"/>
              <a:t>Passing</a:t>
            </a:r>
            <a:r>
              <a:rPr lang="hr-HR" altLang="sr-Latn-RS" dirty="0"/>
              <a:t> </a:t>
            </a:r>
            <a:r>
              <a:rPr lang="hr-HR" altLang="sr-Latn-RS" dirty="0" err="1"/>
              <a:t>the</a:t>
            </a:r>
            <a:r>
              <a:rPr lang="hr-HR" altLang="sr-Latn-RS" dirty="0"/>
              <a:t> </a:t>
            </a:r>
            <a:r>
              <a:rPr lang="hr-HR" altLang="sr-Latn-RS" dirty="0" err="1"/>
              <a:t>course</a:t>
            </a:r>
            <a:endParaRPr lang="hr-HR" altLang="sr-Latn-RS" dirty="0"/>
          </a:p>
        </p:txBody>
      </p:sp>
      <p:sp>
        <p:nvSpPr>
          <p:cNvPr id="14339" name="Rezervirano mjesto sadržaja 2"/>
          <p:cNvSpPr>
            <a:spLocks noGrp="1"/>
          </p:cNvSpPr>
          <p:nvPr>
            <p:ph sz="quarter" idx="1"/>
          </p:nvPr>
        </p:nvSpPr>
        <p:spPr>
          <a:xfrm>
            <a:off x="838200" y="1642704"/>
            <a:ext cx="10125480" cy="4588551"/>
          </a:xfrm>
        </p:spPr>
        <p:txBody>
          <a:bodyPr>
            <a:normAutofit/>
          </a:bodyPr>
          <a:lstStyle/>
          <a:p>
            <a:pPr algn="just">
              <a:spcBef>
                <a:spcPts val="1200"/>
              </a:spcBef>
              <a:spcAft>
                <a:spcPts val="1200"/>
              </a:spcAft>
            </a:pPr>
            <a:r>
              <a:rPr lang="en-US" altLang="x-none" b="1" dirty="0"/>
              <a:t>In order for students to pass a course, they need to achieve at least 50% of credits of the total credit amount within each of the learning outcome</a:t>
            </a:r>
            <a:r>
              <a:rPr lang="en-US" altLang="x-none" dirty="0"/>
              <a:t>.</a:t>
            </a:r>
            <a:r>
              <a:rPr lang="en-US" altLang="x-none" b="1" dirty="0"/>
              <a:t> </a:t>
            </a:r>
            <a:endParaRPr lang="hr-HR" altLang="x-none" b="1" dirty="0"/>
          </a:p>
          <a:p>
            <a:pPr algn="just">
              <a:spcBef>
                <a:spcPts val="1200"/>
              </a:spcBef>
              <a:spcAft>
                <a:spcPts val="1200"/>
              </a:spcAft>
            </a:pPr>
            <a:r>
              <a:rPr lang="en-US" altLang="x-none" b="1" dirty="0">
                <a:solidFill>
                  <a:srgbClr val="C30E60"/>
                </a:solidFill>
              </a:rPr>
              <a:t>If students fail to achieve at least 50 % of credits of a learning outcome, they are required to take the learning outcome</a:t>
            </a:r>
            <a:r>
              <a:rPr lang="hr-HR" altLang="x-none" b="1" dirty="0">
                <a:solidFill>
                  <a:srgbClr val="C30E60"/>
                </a:solidFill>
              </a:rPr>
              <a:t> </a:t>
            </a:r>
            <a:r>
              <a:rPr lang="en-US" altLang="x-none" b="1" dirty="0">
                <a:solidFill>
                  <a:srgbClr val="C30E60"/>
                </a:solidFill>
              </a:rPr>
              <a:t>during the next exam period</a:t>
            </a:r>
            <a:r>
              <a:rPr lang="hr-HR" altLang="x-none" b="1" dirty="0">
                <a:solidFill>
                  <a:srgbClr val="C30E60"/>
                </a:solidFill>
              </a:rPr>
              <a:t>.</a:t>
            </a:r>
          </a:p>
          <a:p>
            <a:pPr algn="just">
              <a:spcBef>
                <a:spcPts val="1200"/>
              </a:spcBef>
              <a:spcAft>
                <a:spcPts val="1200"/>
              </a:spcAft>
            </a:pPr>
            <a:r>
              <a:rPr lang="en-US" altLang="sr-Latn-RS" b="1" dirty="0">
                <a:solidFill>
                  <a:srgbClr val="C30E60"/>
                </a:solidFill>
              </a:rPr>
              <a:t>The number of points cannot be compensated by an oral exam or in any other way that is not prescribed by the points structure</a:t>
            </a:r>
            <a:endParaRPr lang="hr-HR" altLang="sr-Latn-RS" b="1" dirty="0">
              <a:solidFill>
                <a:srgbClr val="C30E60"/>
              </a:solidFill>
            </a:endParaRPr>
          </a:p>
        </p:txBody>
      </p:sp>
      <p:pic>
        <p:nvPicPr>
          <p:cNvPr id="4" name="Picture 13"/>
          <p:cNvPicPr>
            <a:picLocks noChangeAspect="1"/>
          </p:cNvPicPr>
          <p:nvPr/>
        </p:nvPicPr>
        <p:blipFill>
          <a:blip r:embed="rId3"/>
          <a:stretch>
            <a:fillRect/>
          </a:stretch>
        </p:blipFill>
        <p:spPr>
          <a:xfrm>
            <a:off x="10166528" y="300949"/>
            <a:ext cx="1638300" cy="1282700"/>
          </a:xfrm>
          <a:prstGeom prst="rect">
            <a:avLst/>
          </a:prstGeom>
        </p:spPr>
      </p:pic>
    </p:spTree>
    <p:extLst>
      <p:ext uri="{BB962C8B-B14F-4D97-AF65-F5344CB8AC3E}">
        <p14:creationId xmlns:p14="http://schemas.microsoft.com/office/powerpoint/2010/main" val="158569276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2091</Words>
  <Application>Microsoft Office PowerPoint</Application>
  <PresentationFormat>Široki zaslon</PresentationFormat>
  <Paragraphs>124</Paragraphs>
  <Slides>22</Slides>
  <Notes>15</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22</vt:i4>
      </vt:variant>
    </vt:vector>
  </HeadingPairs>
  <TitlesOfParts>
    <vt:vector size="27" baseType="lpstr">
      <vt:lpstr>Calibri</vt:lpstr>
      <vt:lpstr>Stolzl Book</vt:lpstr>
      <vt:lpstr>Arial</vt:lpstr>
      <vt:lpstr>Stolzl Bold</vt:lpstr>
      <vt:lpstr>Office Theme</vt:lpstr>
      <vt:lpstr>3rd meeting with mentor</vt:lpstr>
      <vt:lpstr>Reminder:</vt:lpstr>
      <vt:lpstr>Information</vt:lpstr>
      <vt:lpstr>Digital signature</vt:lpstr>
      <vt:lpstr>PowerPoint prezentacija</vt:lpstr>
      <vt:lpstr>PowerPoint prezentacija</vt:lpstr>
      <vt:lpstr>PowerPoint prezentacija</vt:lpstr>
      <vt:lpstr>Materials for the preparation of the midterm exam</vt:lpstr>
      <vt:lpstr>Passing the course</vt:lpstr>
      <vt:lpstr>Don’t forget – what to bring to exam?</vt:lpstr>
      <vt:lpstr>Instructions for writing the exam</vt:lpstr>
      <vt:lpstr>Example</vt:lpstr>
      <vt:lpstr>Instructions for writing the exam</vt:lpstr>
      <vt:lpstr>Example</vt:lpstr>
      <vt:lpstr>Example</vt:lpstr>
      <vt:lpstr>Example</vt:lpstr>
      <vt:lpstr>Some important information about exams</vt:lpstr>
      <vt:lpstr>Some important information about exams </vt:lpstr>
      <vt:lpstr>All information about exams</vt:lpstr>
      <vt:lpstr>Aftre winter exam period….</vt:lpstr>
      <vt:lpstr>Next meeting…</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Mihaela Bašić</cp:lastModifiedBy>
  <cp:revision>86</cp:revision>
  <cp:lastPrinted>2022-09-12T10:06:13Z</cp:lastPrinted>
  <dcterms:created xsi:type="dcterms:W3CDTF">2018-01-24T13:33:55Z</dcterms:created>
  <dcterms:modified xsi:type="dcterms:W3CDTF">2024-01-22T08:22:10Z</dcterms:modified>
</cp:coreProperties>
</file>