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42"/>
  </p:notesMasterIdLst>
  <p:handoutMasterIdLst>
    <p:handoutMasterId r:id="rId43"/>
  </p:handoutMasterIdLst>
  <p:sldIdLst>
    <p:sldId id="256" r:id="rId2"/>
    <p:sldId id="348" r:id="rId3"/>
    <p:sldId id="380" r:id="rId4"/>
    <p:sldId id="381" r:id="rId5"/>
    <p:sldId id="382" r:id="rId6"/>
    <p:sldId id="383" r:id="rId7"/>
    <p:sldId id="384" r:id="rId8"/>
    <p:sldId id="385" r:id="rId9"/>
    <p:sldId id="386" r:id="rId10"/>
    <p:sldId id="387" r:id="rId11"/>
    <p:sldId id="389" r:id="rId12"/>
    <p:sldId id="390" r:id="rId13"/>
    <p:sldId id="388" r:id="rId14"/>
    <p:sldId id="391" r:id="rId15"/>
    <p:sldId id="392" r:id="rId16"/>
    <p:sldId id="393" r:id="rId17"/>
    <p:sldId id="394" r:id="rId18"/>
    <p:sldId id="395" r:id="rId19"/>
    <p:sldId id="396" r:id="rId20"/>
    <p:sldId id="397" r:id="rId21"/>
    <p:sldId id="398" r:id="rId22"/>
    <p:sldId id="399" r:id="rId23"/>
    <p:sldId id="400" r:id="rId24"/>
    <p:sldId id="401" r:id="rId25"/>
    <p:sldId id="537" r:id="rId26"/>
    <p:sldId id="538" r:id="rId27"/>
    <p:sldId id="539" r:id="rId28"/>
    <p:sldId id="540" r:id="rId29"/>
    <p:sldId id="541" r:id="rId30"/>
    <p:sldId id="361" r:id="rId31"/>
    <p:sldId id="362" r:id="rId32"/>
    <p:sldId id="542" r:id="rId33"/>
    <p:sldId id="544" r:id="rId34"/>
    <p:sldId id="545" r:id="rId35"/>
    <p:sldId id="546" r:id="rId36"/>
    <p:sldId id="547" r:id="rId37"/>
    <p:sldId id="548" r:id="rId38"/>
    <p:sldId id="549" r:id="rId39"/>
    <p:sldId id="550" r:id="rId40"/>
    <p:sldId id="374" r:id="rId41"/>
  </p:sldIdLst>
  <p:sldSz cx="12192000" cy="6858000"/>
  <p:notesSz cx="6858000" cy="9144000"/>
  <p:embeddedFontLst>
    <p:embeddedFont>
      <p:font typeface="ARS Maquette Pro" panose="02000603000000020004" charset="0"/>
      <p:regular r:id="rId44"/>
      <p:bold r:id="rId45"/>
      <p:italic r:id="rId46"/>
      <p:boldItalic r:id="rId47"/>
    </p:embeddedFont>
    <p:embeddedFont>
      <p:font typeface="Calibri" panose="020F0502020204030204" pitchFamily="34" charset="0"/>
      <p:regular r:id="rId48"/>
      <p:bold r:id="rId49"/>
      <p:italic r:id="rId50"/>
      <p:boldItalic r:id="rId51"/>
    </p:embeddedFont>
    <p:embeddedFont>
      <p:font typeface="Calibri Light" panose="020F0302020204030204" pitchFamily="34" charset="0"/>
      <p:regular r:id="rId52"/>
      <p:italic r:id="rId53"/>
    </p:embeddedFont>
    <p:embeddedFont>
      <p:font typeface="Stolzl Bold" panose="00000800000000000000" charset="0"/>
      <p:bold r:id="rId54"/>
    </p:embeddedFont>
  </p:embeddedFontLst>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lvio Papić" initials="SP" lastIdx="1" clrIdx="0">
    <p:extLst>
      <p:ext uri="{19B8F6BF-5375-455C-9EA6-DF929625EA0E}">
        <p15:presenceInfo xmlns:p15="http://schemas.microsoft.com/office/powerpoint/2012/main" userId="Silvio Papić"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66"/>
    <a:srgbClr val="F78835"/>
    <a:srgbClr val="DF7423"/>
    <a:srgbClr val="000000"/>
    <a:srgbClr val="EB1C24"/>
    <a:srgbClr val="F370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rednji stil 2 - Isticanj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100" d="100"/>
          <a:sy n="100" d="100"/>
        </p:scale>
        <p:origin x="852" y="312"/>
      </p:cViewPr>
      <p:guideLst/>
    </p:cSldViewPr>
  </p:slideViewPr>
  <p:notesTextViewPr>
    <p:cViewPr>
      <p:scale>
        <a:sx n="1" d="1"/>
        <a:sy n="1" d="1"/>
      </p:scale>
      <p:origin x="0" y="0"/>
    </p:cViewPr>
  </p:notesTextViewPr>
  <p:notesViewPr>
    <p:cSldViewPr snapToGrid="0" showGuides="1">
      <p:cViewPr varScale="1">
        <p:scale>
          <a:sx n="90" d="100"/>
          <a:sy n="90" d="100"/>
        </p:scale>
        <p:origin x="3696"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font" Target="fonts/font5.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F4BC743-9E9C-41E2-B116-BCE88757B36B}" type="datetimeFigureOut">
              <a:rPr lang="hr-HR" smtClean="0"/>
              <a:t>12.11.2023.</a:t>
            </a:fld>
            <a:endParaRPr lang="hr-H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EFE6DBF-2415-4A52-AC8D-5734A655AD2C}" type="slidenum">
              <a:rPr lang="hr-HR" smtClean="0"/>
              <a:t>‹#›</a:t>
            </a:fld>
            <a:endParaRPr lang="hr-HR"/>
          </a:p>
        </p:txBody>
      </p:sp>
    </p:spTree>
    <p:extLst>
      <p:ext uri="{BB962C8B-B14F-4D97-AF65-F5344CB8AC3E}">
        <p14:creationId xmlns:p14="http://schemas.microsoft.com/office/powerpoint/2010/main" val="22704339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4E1C21-0523-4F95-826E-9B12210F8486}" type="datetimeFigureOut">
              <a:rPr lang="hr-HR" smtClean="0"/>
              <a:t>12.11.2023.</a:t>
            </a:fld>
            <a:endParaRPr lang="hr-H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0EF887-2EE9-4511-8BEE-25CD7A2B83C0}" type="slidenum">
              <a:rPr lang="hr-HR" smtClean="0"/>
              <a:t>‹#›</a:t>
            </a:fld>
            <a:endParaRPr lang="hr-HR"/>
          </a:p>
        </p:txBody>
      </p:sp>
    </p:spTree>
    <p:extLst>
      <p:ext uri="{BB962C8B-B14F-4D97-AF65-F5344CB8AC3E}">
        <p14:creationId xmlns:p14="http://schemas.microsoft.com/office/powerpoint/2010/main" val="711626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84829771"/>
      </p:ext>
    </p:extLst>
  </p:cSld>
  <p:clrMapOvr>
    <a:masterClrMapping/>
  </p:clrMapOvr>
  <p:extLst>
    <p:ext uri="{DCECCB84-F9BA-43D5-87BE-67443E8EF086}">
      <p15:sldGuideLst xmlns:p15="http://schemas.microsoft.com/office/powerpoint/2012/main">
        <p15:guide id="1" orient="horz" pos="2341" userDrawn="1">
          <p15:clr>
            <a:srgbClr val="FBAE40"/>
          </p15:clr>
        </p15:guide>
        <p15:guide id="2" orient="horz" pos="3475" userDrawn="1">
          <p15:clr>
            <a:srgbClr val="FBAE40"/>
          </p15:clr>
        </p15:guide>
        <p15:guide id="3" pos="2328" userDrawn="1">
          <p15:clr>
            <a:srgbClr val="FBAE40"/>
          </p15:clr>
        </p15:guide>
        <p15:guide id="4" orient="horz" pos="1049" userDrawn="1">
          <p15:clr>
            <a:srgbClr val="FBAE40"/>
          </p15:clr>
        </p15:guide>
        <p15:guide id="5" pos="674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 objects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523875" y="3090333"/>
            <a:ext cx="11103681" cy="2786592"/>
          </a:xfrm>
          <a:prstGeom prst="rect">
            <a:avLst/>
          </a:prstGeom>
        </p:spPr>
        <p:txBody>
          <a:bodyPr>
            <a:normAutofit/>
          </a:bodyPr>
          <a:lstStyle>
            <a:lvl1pPr marL="288000" indent="-288000">
              <a:buFont typeface="Calibri Light" panose="020F0302020204030204" pitchFamily="34" charset="0"/>
              <a:buChar char="•"/>
              <a:defRPr sz="3200">
                <a:solidFill>
                  <a:srgbClr val="DF7423"/>
                </a:solidFill>
                <a:latin typeface="+mj-lt"/>
              </a:defRPr>
            </a:lvl1pPr>
            <a:lvl2pPr marL="468000" indent="-216000">
              <a:defRPr>
                <a:solidFill>
                  <a:srgbClr val="DF7423"/>
                </a:solidFill>
                <a:latin typeface="+mj-lt"/>
              </a:defRPr>
            </a:lvl2pPr>
            <a:lvl3pPr marL="756000" indent="-144000">
              <a:defRPr>
                <a:solidFill>
                  <a:srgbClr val="DF7423"/>
                </a:solidFill>
                <a:latin typeface="+mj-lt"/>
              </a:defRPr>
            </a:lvl3pPr>
            <a:lvl4pPr marL="1116000" indent="-144000">
              <a:defRPr>
                <a:solidFill>
                  <a:srgbClr val="DF7423"/>
                </a:solidFill>
                <a:latin typeface="+mj-lt"/>
              </a:defRPr>
            </a:lvl4pPr>
            <a:lvl5pPr marL="1476000" indent="-144000">
              <a:defRPr>
                <a:solidFill>
                  <a:srgbClr val="DF7423"/>
                </a:solidFill>
                <a:latin typeface="+mj-lt"/>
              </a:defRPr>
            </a:lvl5pPr>
          </a:lstStyle>
          <a:p>
            <a:pPr lvl="0"/>
            <a:r>
              <a:rPr lang="hr-HR" dirty="0"/>
              <a:t>First level</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533401" y="499533"/>
            <a:ext cx="11105444" cy="2495438"/>
          </a:xfrm>
          <a:prstGeom prst="rect">
            <a:avLst/>
          </a:prstGeom>
        </p:spPr>
        <p:txBody>
          <a:bodyPr lIns="0" anchor="b" anchorCtr="0">
            <a:normAutofit/>
          </a:bodyPr>
          <a:lstStyle>
            <a:lvl1pPr>
              <a:defRPr sz="4400" cap="none" baseline="0">
                <a:solidFill>
                  <a:schemeClr val="tx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3851607796"/>
      </p:ext>
    </p:extLst>
  </p:cSld>
  <p:clrMapOvr>
    <a:masterClrMapping/>
  </p:clrMapOvr>
  <p:extLst>
    <p:ext uri="{DCECCB84-F9BA-43D5-87BE-67443E8EF086}">
      <p15:sldGuideLst xmlns:p15="http://schemas.microsoft.com/office/powerpoint/2012/main">
        <p15:guide id="1" orient="horz" pos="1049" userDrawn="1">
          <p15:clr>
            <a:srgbClr val="FBAE40"/>
          </p15:clr>
        </p15:guide>
        <p15:guide id="2" orient="horz" pos="1457" userDrawn="1">
          <p15:clr>
            <a:srgbClr val="FBAE40"/>
          </p15:clr>
        </p15:guide>
        <p15:guide id="3" orient="horz" pos="3838" userDrawn="1">
          <p15:clr>
            <a:srgbClr val="FBAE40"/>
          </p15:clr>
        </p15:guide>
        <p15:guide id="4" pos="674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lumns-Title, subtitle, t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3875" y="1972733"/>
            <a:ext cx="5447949" cy="982134"/>
          </a:xfrm>
          <a:prstGeom prst="rect">
            <a:avLst/>
          </a:prstGeom>
        </p:spPr>
        <p:txBody>
          <a:bodyPr lIns="0" anchor="b">
            <a:noAutofit/>
          </a:bodyPr>
          <a:lstStyle>
            <a:lvl1pPr marL="0" indent="0">
              <a:buNone/>
              <a:defRPr sz="2800" b="1" cap="small" baseline="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dirty="0"/>
              <a:t>c</a:t>
            </a:r>
            <a:r>
              <a:rPr lang="en-US" dirty="0"/>
              <a:t>lick to edit </a:t>
            </a:r>
            <a:r>
              <a:rPr lang="hr-HR" dirty="0"/>
              <a:t>m</a:t>
            </a:r>
            <a:r>
              <a:rPr lang="en-US" dirty="0"/>
              <a:t>aster text styles</a:t>
            </a:r>
          </a:p>
        </p:txBody>
      </p:sp>
      <p:sp>
        <p:nvSpPr>
          <p:cNvPr id="4" name="Content Placeholder 3"/>
          <p:cNvSpPr>
            <a:spLocks noGrp="1"/>
          </p:cNvSpPr>
          <p:nvPr>
            <p:ph sz="half" idx="2" hasCustomPrompt="1"/>
          </p:nvPr>
        </p:nvSpPr>
        <p:spPr>
          <a:xfrm>
            <a:off x="542925" y="3078334"/>
            <a:ext cx="5417609" cy="2348800"/>
          </a:xfrm>
          <a:prstGeom prst="rect">
            <a:avLst/>
          </a:prstGeom>
        </p:spPr>
        <p:txBody>
          <a:bodyPr lIns="0"/>
          <a:lstStyle>
            <a:lvl2pPr marL="0" indent="0">
              <a:buNone/>
              <a:defRPr>
                <a:solidFill>
                  <a:schemeClr val="bg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Text</a:t>
            </a:r>
            <a:endParaRPr lang="en-US" dirty="0"/>
          </a:p>
        </p:txBody>
      </p:sp>
      <p:sp>
        <p:nvSpPr>
          <p:cNvPr id="5" name="Text Placeholder 4"/>
          <p:cNvSpPr>
            <a:spLocks noGrp="1"/>
          </p:cNvSpPr>
          <p:nvPr>
            <p:ph type="body" sz="quarter" idx="3" hasCustomPrompt="1"/>
          </p:nvPr>
        </p:nvSpPr>
        <p:spPr>
          <a:xfrm>
            <a:off x="6138333" y="1964267"/>
            <a:ext cx="5529792" cy="999066"/>
          </a:xfrm>
          <a:prstGeom prst="rect">
            <a:avLst/>
          </a:prstGeom>
        </p:spPr>
        <p:txBody>
          <a:bodyPr anchor="b">
            <a:noAutofit/>
          </a:bodyPr>
          <a:lstStyle>
            <a:lvl1pPr marL="0" indent="0">
              <a:buNone/>
              <a:defRPr sz="2800" b="1" cap="small" baseline="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dirty="0"/>
              <a:t>c</a:t>
            </a:r>
            <a:r>
              <a:rPr lang="en-US" dirty="0"/>
              <a:t>lick to edit </a:t>
            </a:r>
            <a:r>
              <a:rPr lang="hr-HR" dirty="0"/>
              <a:t>m</a:t>
            </a:r>
            <a:r>
              <a:rPr lang="en-US" dirty="0"/>
              <a:t>aster text styles</a:t>
            </a:r>
          </a:p>
        </p:txBody>
      </p:sp>
      <p:sp>
        <p:nvSpPr>
          <p:cNvPr id="6" name="Content Placeholder 5"/>
          <p:cNvSpPr>
            <a:spLocks noGrp="1"/>
          </p:cNvSpPr>
          <p:nvPr>
            <p:ph sz="quarter" idx="4" hasCustomPrompt="1"/>
          </p:nvPr>
        </p:nvSpPr>
        <p:spPr>
          <a:xfrm>
            <a:off x="6149622" y="3069866"/>
            <a:ext cx="5528027" cy="2365734"/>
          </a:xfrm>
          <a:prstGeom prst="rect">
            <a:avLst/>
          </a:prstGeom>
        </p:spPr>
        <p:txBody>
          <a:bodyPr/>
          <a:lstStyle>
            <a:lvl2pPr marL="0" indent="0">
              <a:buNone/>
              <a:defRPr>
                <a:solidFill>
                  <a:schemeClr val="bg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Text</a:t>
            </a:r>
            <a:endParaRPr lang="en-US" dirty="0"/>
          </a:p>
        </p:txBody>
      </p:sp>
      <p:sp>
        <p:nvSpPr>
          <p:cNvPr id="8" name="Title 1"/>
          <p:cNvSpPr>
            <a:spLocks noGrp="1"/>
          </p:cNvSpPr>
          <p:nvPr>
            <p:ph type="title"/>
          </p:nvPr>
        </p:nvSpPr>
        <p:spPr>
          <a:xfrm>
            <a:off x="533400" y="584201"/>
            <a:ext cx="11153775" cy="1186223"/>
          </a:xfrm>
          <a:prstGeom prst="rect">
            <a:avLst/>
          </a:prstGeom>
        </p:spPr>
        <p:txBody>
          <a:bodyPr lIns="0" anchor="b" anchorCtr="0">
            <a:normAutofit/>
          </a:bodyPr>
          <a:lstStyle>
            <a:lvl1pPr>
              <a:defRPr sz="4400" cap="none"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290040579"/>
      </p:ext>
    </p:extLst>
  </p:cSld>
  <p:clrMapOvr>
    <a:masterClrMapping/>
  </p:clrMapOvr>
  <p:extLst>
    <p:ext uri="{DCECCB84-F9BA-43D5-87BE-67443E8EF086}">
      <p15:sldGuideLst xmlns:p15="http://schemas.microsoft.com/office/powerpoint/2012/main">
        <p15:guide id="1" orient="horz" pos="822" userDrawn="1">
          <p15:clr>
            <a:srgbClr val="FBAE40"/>
          </p15:clr>
        </p15:guide>
        <p15:guide id="4" pos="6743" userDrawn="1">
          <p15:clr>
            <a:srgbClr val="FBAE40"/>
          </p15:clr>
        </p15:guide>
        <p15:guide id="5" orient="horz" pos="3838"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lumns- Title subtitle, txt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98312" y="1972733"/>
            <a:ext cx="5373512" cy="982134"/>
          </a:xfrm>
          <a:prstGeom prst="rect">
            <a:avLst/>
          </a:prstGeom>
        </p:spPr>
        <p:txBody>
          <a:bodyPr lIns="0" anchor="b">
            <a:noAutofit/>
          </a:bodyPr>
          <a:lstStyle>
            <a:lvl1pPr marL="0" indent="0">
              <a:buNone/>
              <a:defRPr sz="2800" b="1" cap="small" baseline="0">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dirty="0"/>
              <a:t>c</a:t>
            </a:r>
            <a:r>
              <a:rPr lang="en-US" dirty="0"/>
              <a:t>lick to edit </a:t>
            </a:r>
            <a:r>
              <a:rPr lang="hr-HR" dirty="0"/>
              <a:t>m</a:t>
            </a:r>
            <a:r>
              <a:rPr lang="en-US" dirty="0"/>
              <a:t>aster text styles</a:t>
            </a:r>
          </a:p>
        </p:txBody>
      </p:sp>
      <p:sp>
        <p:nvSpPr>
          <p:cNvPr id="4" name="Content Placeholder 3"/>
          <p:cNvSpPr>
            <a:spLocks noGrp="1"/>
          </p:cNvSpPr>
          <p:nvPr>
            <p:ph sz="half" idx="2" hasCustomPrompt="1"/>
          </p:nvPr>
        </p:nvSpPr>
        <p:spPr>
          <a:xfrm>
            <a:off x="609601" y="3078334"/>
            <a:ext cx="5350933" cy="2966866"/>
          </a:xfrm>
          <a:prstGeom prst="rect">
            <a:avLst/>
          </a:prstGeom>
        </p:spPr>
        <p:txBody>
          <a:bodyPr lIns="0"/>
          <a:lstStyle>
            <a:lvl2pPr marL="0" indent="0">
              <a:buNone/>
              <a:defRPr>
                <a:solidFill>
                  <a:schemeClr val="tx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Text</a:t>
            </a:r>
            <a:endParaRPr lang="en-US" dirty="0"/>
          </a:p>
        </p:txBody>
      </p:sp>
      <p:sp>
        <p:nvSpPr>
          <p:cNvPr id="5" name="Text Placeholder 4"/>
          <p:cNvSpPr>
            <a:spLocks noGrp="1"/>
          </p:cNvSpPr>
          <p:nvPr>
            <p:ph type="body" sz="quarter" idx="3" hasCustomPrompt="1"/>
          </p:nvPr>
        </p:nvSpPr>
        <p:spPr>
          <a:xfrm>
            <a:off x="6138333" y="1964267"/>
            <a:ext cx="5511801" cy="999066"/>
          </a:xfrm>
          <a:prstGeom prst="rect">
            <a:avLst/>
          </a:prstGeom>
        </p:spPr>
        <p:txBody>
          <a:bodyPr anchor="b">
            <a:noAutofit/>
          </a:bodyPr>
          <a:lstStyle>
            <a:lvl1pPr marL="0" indent="0">
              <a:buNone/>
              <a:defRPr sz="2800" b="1" cap="small" baseline="0">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dirty="0"/>
              <a:t>c</a:t>
            </a:r>
            <a:r>
              <a:rPr lang="en-US" dirty="0"/>
              <a:t>lick to edit </a:t>
            </a:r>
            <a:r>
              <a:rPr lang="hr-HR" dirty="0"/>
              <a:t>m</a:t>
            </a:r>
            <a:r>
              <a:rPr lang="en-US" dirty="0"/>
              <a:t>aster text styles</a:t>
            </a:r>
          </a:p>
        </p:txBody>
      </p:sp>
      <p:sp>
        <p:nvSpPr>
          <p:cNvPr id="6" name="Content Placeholder 5"/>
          <p:cNvSpPr>
            <a:spLocks noGrp="1"/>
          </p:cNvSpPr>
          <p:nvPr>
            <p:ph sz="quarter" idx="4" hasCustomPrompt="1"/>
          </p:nvPr>
        </p:nvSpPr>
        <p:spPr>
          <a:xfrm>
            <a:off x="6149623" y="3069866"/>
            <a:ext cx="5500512" cy="2983801"/>
          </a:xfrm>
          <a:prstGeom prst="rect">
            <a:avLst/>
          </a:prstGeom>
        </p:spPr>
        <p:txBody>
          <a:bodyPr/>
          <a:lstStyle>
            <a:lvl2pPr marL="0" indent="0">
              <a:buNone/>
              <a:defRPr>
                <a:solidFill>
                  <a:schemeClr val="tx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Text</a:t>
            </a:r>
            <a:endParaRPr lang="en-US" dirty="0"/>
          </a:p>
        </p:txBody>
      </p:sp>
      <p:sp>
        <p:nvSpPr>
          <p:cNvPr id="8" name="Title 1"/>
          <p:cNvSpPr>
            <a:spLocks noGrp="1"/>
          </p:cNvSpPr>
          <p:nvPr>
            <p:ph type="title"/>
          </p:nvPr>
        </p:nvSpPr>
        <p:spPr>
          <a:xfrm>
            <a:off x="609600" y="584201"/>
            <a:ext cx="11040533" cy="1186223"/>
          </a:xfrm>
          <a:prstGeom prst="rect">
            <a:avLst/>
          </a:prstGeom>
        </p:spPr>
        <p:txBody>
          <a:bodyPr lIns="0" anchor="b" anchorCtr="0">
            <a:normAutofit/>
          </a:bodyPr>
          <a:lstStyle>
            <a:lvl1pPr>
              <a:defRPr sz="4400" cap="none" baseline="0">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579252651"/>
      </p:ext>
    </p:extLst>
  </p:cSld>
  <p:clrMapOvr>
    <a:masterClrMapping/>
  </p:clrMapOvr>
  <p:extLst>
    <p:ext uri="{DCECCB84-F9BA-43D5-87BE-67443E8EF086}">
      <p15:sldGuideLst xmlns:p15="http://schemas.microsoft.com/office/powerpoint/2012/main">
        <p15:guide id="1" orient="horz" pos="822" userDrawn="1">
          <p15:clr>
            <a:srgbClr val="FBAE40"/>
          </p15:clr>
        </p15:guide>
        <p15:guide id="2" pos="6743" userDrawn="1">
          <p15:clr>
            <a:srgbClr val="FBAE40"/>
          </p15:clr>
        </p15:guide>
        <p15:guide id="3" orient="horz" pos="38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lumns- Subtitle, t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98312" y="905933"/>
            <a:ext cx="5283200" cy="2064656"/>
          </a:xfrm>
          <a:prstGeom prst="rect">
            <a:avLst/>
          </a:prstGeom>
        </p:spPr>
        <p:txBody>
          <a:bodyPr lIns="0" anchor="b">
            <a:noAutofit/>
          </a:bodyPr>
          <a:lstStyle>
            <a:lvl1pPr marL="0" indent="0">
              <a:buNone/>
              <a:defRPr sz="3200" b="1" cap="small" baseline="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dirty="0"/>
              <a:t>c</a:t>
            </a:r>
            <a:r>
              <a:rPr lang="en-US" dirty="0"/>
              <a:t>lick to edit </a:t>
            </a:r>
            <a:r>
              <a:rPr lang="hr-HR" dirty="0"/>
              <a:t>m</a:t>
            </a:r>
            <a:r>
              <a:rPr lang="en-US" dirty="0"/>
              <a:t>aster text styles</a:t>
            </a:r>
          </a:p>
        </p:txBody>
      </p:sp>
      <p:sp>
        <p:nvSpPr>
          <p:cNvPr id="4" name="Content Placeholder 3"/>
          <p:cNvSpPr>
            <a:spLocks noGrp="1"/>
          </p:cNvSpPr>
          <p:nvPr>
            <p:ph sz="half" idx="2" hasCustomPrompt="1"/>
          </p:nvPr>
        </p:nvSpPr>
        <p:spPr>
          <a:xfrm>
            <a:off x="598312" y="3225801"/>
            <a:ext cx="5294489" cy="2192867"/>
          </a:xfrm>
          <a:prstGeom prst="rect">
            <a:avLst/>
          </a:prstGeom>
        </p:spPr>
        <p:txBody>
          <a:bodyPr lIns="0"/>
          <a:lstStyle>
            <a:lvl2pPr marL="0" indent="0">
              <a:buNone/>
              <a:defRPr>
                <a:solidFill>
                  <a:schemeClr val="bg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Text</a:t>
            </a:r>
            <a:endParaRPr lang="en-US" dirty="0"/>
          </a:p>
        </p:txBody>
      </p:sp>
      <p:sp>
        <p:nvSpPr>
          <p:cNvPr id="5" name="Text Placeholder 4"/>
          <p:cNvSpPr>
            <a:spLocks noGrp="1"/>
          </p:cNvSpPr>
          <p:nvPr>
            <p:ph type="body" sz="quarter" idx="3" hasCustomPrompt="1"/>
          </p:nvPr>
        </p:nvSpPr>
        <p:spPr>
          <a:xfrm>
            <a:off x="6232545" y="914401"/>
            <a:ext cx="5395011" cy="2039255"/>
          </a:xfrm>
          <a:prstGeom prst="rect">
            <a:avLst/>
          </a:prstGeom>
        </p:spPr>
        <p:txBody>
          <a:bodyPr anchor="b">
            <a:noAutofit/>
          </a:bodyPr>
          <a:lstStyle>
            <a:lvl1pPr marL="0" indent="0">
              <a:buNone/>
              <a:defRPr sz="3200" b="1" cap="small" baseline="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dirty="0"/>
              <a:t>c</a:t>
            </a:r>
            <a:r>
              <a:rPr lang="en-US" dirty="0"/>
              <a:t>lick to edit </a:t>
            </a:r>
            <a:r>
              <a:rPr lang="hr-HR" dirty="0"/>
              <a:t>m</a:t>
            </a:r>
            <a:r>
              <a:rPr lang="en-US" dirty="0"/>
              <a:t>aster text styles</a:t>
            </a:r>
          </a:p>
        </p:txBody>
      </p:sp>
      <p:sp>
        <p:nvSpPr>
          <p:cNvPr id="6" name="Content Placeholder 5"/>
          <p:cNvSpPr>
            <a:spLocks noGrp="1"/>
          </p:cNvSpPr>
          <p:nvPr>
            <p:ph sz="quarter" idx="4" hasCustomPrompt="1"/>
          </p:nvPr>
        </p:nvSpPr>
        <p:spPr>
          <a:xfrm>
            <a:off x="6239935" y="3242733"/>
            <a:ext cx="5398909" cy="2175935"/>
          </a:xfrm>
          <a:prstGeom prst="rect">
            <a:avLst/>
          </a:prstGeom>
        </p:spPr>
        <p:txBody>
          <a:bodyPr/>
          <a:lstStyle>
            <a:lvl2pPr marL="0" indent="0">
              <a:buNone/>
              <a:defRPr>
                <a:solidFill>
                  <a:schemeClr val="bg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Text</a:t>
            </a:r>
            <a:endParaRPr lang="en-US" dirty="0"/>
          </a:p>
        </p:txBody>
      </p:sp>
    </p:spTree>
    <p:extLst>
      <p:ext uri="{BB962C8B-B14F-4D97-AF65-F5344CB8AC3E}">
        <p14:creationId xmlns:p14="http://schemas.microsoft.com/office/powerpoint/2010/main" val="176307640"/>
      </p:ext>
    </p:extLst>
  </p:cSld>
  <p:clrMapOvr>
    <a:masterClrMapping/>
  </p:clrMapOvr>
  <p:extLst>
    <p:ext uri="{DCECCB84-F9BA-43D5-87BE-67443E8EF086}">
      <p15:sldGuideLst xmlns:p15="http://schemas.microsoft.com/office/powerpoint/2012/main">
        <p15:guide id="1" orient="horz" pos="822" userDrawn="1">
          <p15:clr>
            <a:srgbClr val="FBAE40"/>
          </p15:clr>
        </p15:guide>
        <p15:guide id="2" pos="937" userDrawn="1">
          <p15:clr>
            <a:srgbClr val="FBAE40"/>
          </p15:clr>
        </p15:guide>
        <p15:guide id="4" pos="6743" userDrawn="1">
          <p15:clr>
            <a:srgbClr val="FBAE40"/>
          </p15:clr>
        </p15:guide>
        <p15:guide id="5" orient="horz" pos="38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lumns- Subtitle, txt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98312" y="905933"/>
            <a:ext cx="5283200" cy="2064656"/>
          </a:xfrm>
          <a:prstGeom prst="rect">
            <a:avLst/>
          </a:prstGeom>
        </p:spPr>
        <p:txBody>
          <a:bodyPr lIns="0" anchor="b">
            <a:noAutofit/>
          </a:bodyPr>
          <a:lstStyle>
            <a:lvl1pPr marL="0" indent="0">
              <a:buNone/>
              <a:defRPr sz="3200" b="1" cap="small" baseline="0">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dirty="0"/>
              <a:t>c</a:t>
            </a:r>
            <a:r>
              <a:rPr lang="en-US" dirty="0"/>
              <a:t>lick to edit </a:t>
            </a:r>
            <a:r>
              <a:rPr lang="hr-HR" dirty="0"/>
              <a:t>m</a:t>
            </a:r>
            <a:r>
              <a:rPr lang="en-US" dirty="0"/>
              <a:t>aster text styles</a:t>
            </a:r>
          </a:p>
        </p:txBody>
      </p:sp>
      <p:sp>
        <p:nvSpPr>
          <p:cNvPr id="4" name="Content Placeholder 3"/>
          <p:cNvSpPr>
            <a:spLocks noGrp="1"/>
          </p:cNvSpPr>
          <p:nvPr>
            <p:ph sz="half" idx="2" hasCustomPrompt="1"/>
          </p:nvPr>
        </p:nvSpPr>
        <p:spPr>
          <a:xfrm>
            <a:off x="598312" y="3225801"/>
            <a:ext cx="5294489" cy="2192867"/>
          </a:xfrm>
          <a:prstGeom prst="rect">
            <a:avLst/>
          </a:prstGeom>
        </p:spPr>
        <p:txBody>
          <a:bodyPr lIns="0"/>
          <a:lstStyle>
            <a:lvl2pPr marL="0" indent="0">
              <a:buNone/>
              <a:defRPr>
                <a:solidFill>
                  <a:schemeClr val="tx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Text</a:t>
            </a:r>
            <a:endParaRPr lang="en-US" dirty="0"/>
          </a:p>
        </p:txBody>
      </p:sp>
      <p:sp>
        <p:nvSpPr>
          <p:cNvPr id="5" name="Text Placeholder 4"/>
          <p:cNvSpPr>
            <a:spLocks noGrp="1"/>
          </p:cNvSpPr>
          <p:nvPr>
            <p:ph type="body" sz="quarter" idx="3" hasCustomPrompt="1"/>
          </p:nvPr>
        </p:nvSpPr>
        <p:spPr>
          <a:xfrm>
            <a:off x="6232545" y="914401"/>
            <a:ext cx="5395011" cy="2039255"/>
          </a:xfrm>
          <a:prstGeom prst="rect">
            <a:avLst/>
          </a:prstGeom>
        </p:spPr>
        <p:txBody>
          <a:bodyPr anchor="b">
            <a:noAutofit/>
          </a:bodyPr>
          <a:lstStyle>
            <a:lvl1pPr marL="0" indent="0">
              <a:buNone/>
              <a:defRPr sz="3200" b="1" cap="small" baseline="0">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dirty="0"/>
              <a:t>c</a:t>
            </a:r>
            <a:r>
              <a:rPr lang="en-US" dirty="0"/>
              <a:t>lick to edit </a:t>
            </a:r>
            <a:r>
              <a:rPr lang="hr-HR" dirty="0"/>
              <a:t>m</a:t>
            </a:r>
            <a:r>
              <a:rPr lang="en-US" dirty="0"/>
              <a:t>aster text styles</a:t>
            </a:r>
          </a:p>
        </p:txBody>
      </p:sp>
      <p:sp>
        <p:nvSpPr>
          <p:cNvPr id="6" name="Content Placeholder 5"/>
          <p:cNvSpPr>
            <a:spLocks noGrp="1"/>
          </p:cNvSpPr>
          <p:nvPr>
            <p:ph sz="quarter" idx="4" hasCustomPrompt="1"/>
          </p:nvPr>
        </p:nvSpPr>
        <p:spPr>
          <a:xfrm>
            <a:off x="6239935" y="3242733"/>
            <a:ext cx="5398909" cy="2175935"/>
          </a:xfrm>
          <a:prstGeom prst="rect">
            <a:avLst/>
          </a:prstGeom>
        </p:spPr>
        <p:txBody>
          <a:bodyPr/>
          <a:lstStyle>
            <a:lvl2pPr marL="0" indent="0">
              <a:buNone/>
              <a:defRPr>
                <a:solidFill>
                  <a:schemeClr val="tx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Text</a:t>
            </a:r>
            <a:endParaRPr lang="en-US" dirty="0"/>
          </a:p>
        </p:txBody>
      </p:sp>
    </p:spTree>
    <p:extLst>
      <p:ext uri="{BB962C8B-B14F-4D97-AF65-F5344CB8AC3E}">
        <p14:creationId xmlns:p14="http://schemas.microsoft.com/office/powerpoint/2010/main" val="2272888642"/>
      </p:ext>
    </p:extLst>
  </p:cSld>
  <p:clrMapOvr>
    <a:masterClrMapping/>
  </p:clrMapOvr>
  <p:extLst>
    <p:ext uri="{DCECCB84-F9BA-43D5-87BE-67443E8EF086}">
      <p15:sldGuideLst xmlns:p15="http://schemas.microsoft.com/office/powerpoint/2012/main">
        <p15:guide id="1" orient="horz" pos="822" userDrawn="1">
          <p15:clr>
            <a:srgbClr val="FBAE40"/>
          </p15:clr>
        </p15:guide>
        <p15:guide id="2" pos="937" userDrawn="1">
          <p15:clr>
            <a:srgbClr val="FBAE40"/>
          </p15:clr>
        </p15:guide>
        <p15:guide id="3" pos="6743" userDrawn="1">
          <p15:clr>
            <a:srgbClr val="FBAE40"/>
          </p15:clr>
        </p15:guide>
        <p15:guide id="4" orient="horz" pos="38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hoto">
    <p:bg>
      <p:bgPr>
        <a:solidFill>
          <a:schemeClr val="tx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prstGeom prst="rect">
            <a:avLst/>
          </a:prstGeom>
        </p:spPr>
        <p:txBody>
          <a:bodyPr/>
          <a:lstStyle>
            <a:lvl1pPr>
              <a:defRPr>
                <a:solidFill>
                  <a:schemeClr val="bg1"/>
                </a:solidFill>
                <a:latin typeface="ARS Maquette Pro" panose="02000603000000020004" pitchFamily="50" charset="-18"/>
              </a:defRPr>
            </a:lvl1pPr>
          </a:lstStyle>
          <a:p>
            <a:r>
              <a:rPr lang="en-US"/>
              <a:t>Click icon to add picture</a:t>
            </a:r>
            <a:endParaRPr lang="hr-HR" dirty="0"/>
          </a:p>
        </p:txBody>
      </p:sp>
    </p:spTree>
    <p:extLst>
      <p:ext uri="{BB962C8B-B14F-4D97-AF65-F5344CB8AC3E}">
        <p14:creationId xmlns:p14="http://schemas.microsoft.com/office/powerpoint/2010/main" val="1720728940"/>
      </p:ext>
    </p:extLst>
  </p:cSld>
  <p:clrMapOvr>
    <a:masterClrMapping/>
  </p:clrMapOvr>
  <p:extLst>
    <p:ext uri="{DCECCB84-F9BA-43D5-87BE-67443E8EF086}">
      <p15:sldGuideLst xmlns:p15="http://schemas.microsoft.com/office/powerpoint/2012/main">
        <p15:guide id="1" orient="horz" pos="1457" userDrawn="1">
          <p15:clr>
            <a:srgbClr val="FBAE40"/>
          </p15:clr>
        </p15:guide>
        <p15:guide id="2" orient="horz" pos="1049"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lumns- Title, object, t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Content Placeholder 3"/>
          <p:cNvSpPr>
            <a:spLocks noGrp="1"/>
          </p:cNvSpPr>
          <p:nvPr>
            <p:ph sz="half" idx="2" hasCustomPrompt="1"/>
          </p:nvPr>
        </p:nvSpPr>
        <p:spPr>
          <a:xfrm>
            <a:off x="598312" y="3793068"/>
            <a:ext cx="5452533" cy="1625600"/>
          </a:xfrm>
          <a:prstGeom prst="rect">
            <a:avLst/>
          </a:prstGeom>
        </p:spPr>
        <p:txBody>
          <a:bodyPr lIns="0"/>
          <a:lstStyle>
            <a:lvl2pPr marL="0" indent="0">
              <a:buNone/>
              <a:defRPr>
                <a:solidFill>
                  <a:schemeClr val="bg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Text</a:t>
            </a:r>
            <a:endParaRPr lang="en-US" dirty="0"/>
          </a:p>
        </p:txBody>
      </p:sp>
      <p:sp>
        <p:nvSpPr>
          <p:cNvPr id="12" name="Content Placeholder 5"/>
          <p:cNvSpPr>
            <a:spLocks noGrp="1"/>
          </p:cNvSpPr>
          <p:nvPr>
            <p:ph sz="quarter" idx="4" hasCustomPrompt="1"/>
          </p:nvPr>
        </p:nvSpPr>
        <p:spPr>
          <a:xfrm>
            <a:off x="6301975" y="3793068"/>
            <a:ext cx="5328050" cy="1617133"/>
          </a:xfrm>
          <a:prstGeom prst="rect">
            <a:avLst/>
          </a:prstGeom>
        </p:spPr>
        <p:txBody>
          <a:bodyPr/>
          <a:lstStyle>
            <a:lvl2pPr marL="0" indent="0">
              <a:buNone/>
              <a:defRPr>
                <a:solidFill>
                  <a:schemeClr val="bg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Text</a:t>
            </a:r>
            <a:endParaRPr lang="en-US" dirty="0"/>
          </a:p>
        </p:txBody>
      </p:sp>
      <p:sp>
        <p:nvSpPr>
          <p:cNvPr id="13" name="Content Placeholder 3"/>
          <p:cNvSpPr>
            <a:spLocks noGrp="1"/>
          </p:cNvSpPr>
          <p:nvPr>
            <p:ph sz="half" idx="10" hasCustomPrompt="1"/>
          </p:nvPr>
        </p:nvSpPr>
        <p:spPr>
          <a:xfrm>
            <a:off x="6279396" y="2087255"/>
            <a:ext cx="5359448" cy="1536478"/>
          </a:xfrm>
          <a:prstGeom prst="rect">
            <a:avLst/>
          </a:prstGeom>
        </p:spPr>
        <p:txBody>
          <a:bodyPr/>
          <a:lstStyle>
            <a:lvl2pPr marL="0" indent="0">
              <a:buNone/>
              <a:defRPr>
                <a:solidFill>
                  <a:schemeClr val="bg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Object</a:t>
            </a:r>
            <a:endParaRPr lang="en-US" dirty="0"/>
          </a:p>
        </p:txBody>
      </p:sp>
      <p:sp>
        <p:nvSpPr>
          <p:cNvPr id="14" name="Content Placeholder 5"/>
          <p:cNvSpPr>
            <a:spLocks noGrp="1"/>
          </p:cNvSpPr>
          <p:nvPr>
            <p:ph sz="quarter" idx="11" hasCustomPrompt="1"/>
          </p:nvPr>
        </p:nvSpPr>
        <p:spPr>
          <a:xfrm>
            <a:off x="598312" y="2087255"/>
            <a:ext cx="5475112" cy="1528012"/>
          </a:xfrm>
          <a:prstGeom prst="rect">
            <a:avLst/>
          </a:prstGeom>
        </p:spPr>
        <p:txBody>
          <a:bodyPr/>
          <a:lstStyle>
            <a:lvl2pPr marL="0" indent="0">
              <a:buNone/>
              <a:defRPr>
                <a:solidFill>
                  <a:schemeClr val="bg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Object</a:t>
            </a:r>
            <a:endParaRPr lang="en-US" dirty="0"/>
          </a:p>
        </p:txBody>
      </p:sp>
      <p:sp>
        <p:nvSpPr>
          <p:cNvPr id="8" name="Title 1"/>
          <p:cNvSpPr>
            <a:spLocks noGrp="1"/>
          </p:cNvSpPr>
          <p:nvPr>
            <p:ph type="title"/>
          </p:nvPr>
        </p:nvSpPr>
        <p:spPr>
          <a:xfrm>
            <a:off x="598311" y="584201"/>
            <a:ext cx="11029245" cy="1279356"/>
          </a:xfrm>
          <a:prstGeom prst="rect">
            <a:avLst/>
          </a:prstGeom>
        </p:spPr>
        <p:txBody>
          <a:bodyPr lIns="0" anchor="b" anchorCtr="0">
            <a:normAutofit/>
          </a:bodyPr>
          <a:lstStyle>
            <a:lvl1pPr>
              <a:defRPr sz="4400" cap="none"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665727501"/>
      </p:ext>
    </p:extLst>
  </p:cSld>
  <p:clrMapOvr>
    <a:masterClrMapping/>
  </p:clrMapOvr>
  <p:extLst>
    <p:ext uri="{DCECCB84-F9BA-43D5-87BE-67443E8EF086}">
      <p15:sldGuideLst xmlns:p15="http://schemas.microsoft.com/office/powerpoint/2012/main">
        <p15:guide id="0" orient="horz" pos="2341" userDrawn="1">
          <p15:clr>
            <a:srgbClr val="FBAE40"/>
          </p15:clr>
        </p15:guide>
        <p15:guide id="1" orient="horz" pos="822" userDrawn="1">
          <p15:clr>
            <a:srgbClr val="FBAE40"/>
          </p15:clr>
        </p15:guide>
        <p15:guide id="4" pos="6743" userDrawn="1">
          <p15:clr>
            <a:srgbClr val="FBAE40"/>
          </p15:clr>
        </p15:guide>
        <p15:guide id="5" orient="horz" pos="3838"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lumns- Title, object, txt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Content Placeholder 3"/>
          <p:cNvSpPr>
            <a:spLocks noGrp="1"/>
          </p:cNvSpPr>
          <p:nvPr>
            <p:ph sz="half" idx="2" hasCustomPrompt="1"/>
          </p:nvPr>
        </p:nvSpPr>
        <p:spPr>
          <a:xfrm>
            <a:off x="598312" y="3793068"/>
            <a:ext cx="5452533" cy="2252132"/>
          </a:xfrm>
          <a:prstGeom prst="rect">
            <a:avLst/>
          </a:prstGeom>
        </p:spPr>
        <p:txBody>
          <a:bodyPr lIns="0"/>
          <a:lstStyle>
            <a:lvl2pPr marL="0" indent="0">
              <a:buNone/>
              <a:defRPr>
                <a:solidFill>
                  <a:schemeClr val="tx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Text</a:t>
            </a:r>
            <a:endParaRPr lang="en-US" dirty="0"/>
          </a:p>
        </p:txBody>
      </p:sp>
      <p:sp>
        <p:nvSpPr>
          <p:cNvPr id="12" name="Content Placeholder 5"/>
          <p:cNvSpPr>
            <a:spLocks noGrp="1"/>
          </p:cNvSpPr>
          <p:nvPr>
            <p:ph sz="quarter" idx="4" hasCustomPrompt="1"/>
          </p:nvPr>
        </p:nvSpPr>
        <p:spPr>
          <a:xfrm>
            <a:off x="6301975" y="3793068"/>
            <a:ext cx="5269136" cy="2252133"/>
          </a:xfrm>
          <a:prstGeom prst="rect">
            <a:avLst/>
          </a:prstGeom>
        </p:spPr>
        <p:txBody>
          <a:bodyPr/>
          <a:lstStyle>
            <a:lvl2pPr marL="0" indent="0">
              <a:buNone/>
              <a:defRPr>
                <a:solidFill>
                  <a:schemeClr val="tx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Text</a:t>
            </a:r>
            <a:endParaRPr lang="en-US" dirty="0"/>
          </a:p>
        </p:txBody>
      </p:sp>
      <p:sp>
        <p:nvSpPr>
          <p:cNvPr id="13" name="Content Placeholder 3"/>
          <p:cNvSpPr>
            <a:spLocks noGrp="1"/>
          </p:cNvSpPr>
          <p:nvPr>
            <p:ph sz="half" idx="10" hasCustomPrompt="1"/>
          </p:nvPr>
        </p:nvSpPr>
        <p:spPr>
          <a:xfrm>
            <a:off x="6279396" y="2087255"/>
            <a:ext cx="5359448" cy="1536478"/>
          </a:xfrm>
          <a:prstGeom prst="rect">
            <a:avLst/>
          </a:prstGeom>
        </p:spPr>
        <p:txBody>
          <a:bodyPr/>
          <a:lstStyle>
            <a:lvl2pPr marL="0" indent="0">
              <a:buNone/>
              <a:defRPr>
                <a:solidFill>
                  <a:schemeClr val="tx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Object</a:t>
            </a:r>
            <a:endParaRPr lang="en-US" dirty="0"/>
          </a:p>
        </p:txBody>
      </p:sp>
      <p:sp>
        <p:nvSpPr>
          <p:cNvPr id="14" name="Content Placeholder 5"/>
          <p:cNvSpPr>
            <a:spLocks noGrp="1"/>
          </p:cNvSpPr>
          <p:nvPr>
            <p:ph sz="quarter" idx="11" hasCustomPrompt="1"/>
          </p:nvPr>
        </p:nvSpPr>
        <p:spPr>
          <a:xfrm>
            <a:off x="598312" y="2087255"/>
            <a:ext cx="5475112" cy="1528012"/>
          </a:xfrm>
          <a:prstGeom prst="rect">
            <a:avLst/>
          </a:prstGeom>
        </p:spPr>
        <p:txBody>
          <a:bodyPr/>
          <a:lstStyle>
            <a:lvl2pPr marL="0" indent="0">
              <a:buNone/>
              <a:defRPr>
                <a:solidFill>
                  <a:schemeClr val="tx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Object</a:t>
            </a:r>
            <a:endParaRPr lang="en-US" dirty="0"/>
          </a:p>
        </p:txBody>
      </p:sp>
      <p:sp>
        <p:nvSpPr>
          <p:cNvPr id="8" name="Title 1"/>
          <p:cNvSpPr>
            <a:spLocks noGrp="1"/>
          </p:cNvSpPr>
          <p:nvPr>
            <p:ph type="title"/>
          </p:nvPr>
        </p:nvSpPr>
        <p:spPr>
          <a:xfrm>
            <a:off x="598311" y="584201"/>
            <a:ext cx="11029245" cy="1279356"/>
          </a:xfrm>
          <a:prstGeom prst="rect">
            <a:avLst/>
          </a:prstGeom>
        </p:spPr>
        <p:txBody>
          <a:bodyPr lIns="0" anchor="b" anchorCtr="0">
            <a:normAutofit/>
          </a:bodyPr>
          <a:lstStyle>
            <a:lvl1pPr>
              <a:defRPr sz="4400" cap="none" baseline="0">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667028539"/>
      </p:ext>
    </p:extLst>
  </p:cSld>
  <p:clrMapOvr>
    <a:masterClrMapping/>
  </p:clrMapOvr>
  <p:extLst>
    <p:ext uri="{DCECCB84-F9BA-43D5-87BE-67443E8EF086}">
      <p15:sldGuideLst xmlns:p15="http://schemas.microsoft.com/office/powerpoint/2012/main">
        <p15:guide id="1" orient="horz" pos="822" userDrawn="1">
          <p15:clr>
            <a:srgbClr val="FBAE40"/>
          </p15:clr>
        </p15:guide>
        <p15:guide id="2" pos="6743" userDrawn="1">
          <p15:clr>
            <a:srgbClr val="FBAE40"/>
          </p15:clr>
        </p15:guide>
        <p15:guide id="3" orient="horz" pos="2341" userDrawn="1">
          <p15:clr>
            <a:srgbClr val="FBAE40"/>
          </p15:clr>
        </p15:guide>
        <p15:guide id="4" orient="horz" pos="383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ig Single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09926" y="443832"/>
            <a:ext cx="8485364" cy="3690017"/>
          </a:xfrm>
          <a:prstGeom prst="rect">
            <a:avLst/>
          </a:prstGeom>
        </p:spPr>
        <p:txBody>
          <a:bodyPr lIns="0" anchor="t" anchorCtr="0"/>
          <a:lstStyle>
            <a:lvl1pPr>
              <a:defRPr sz="6000" b="1">
                <a:solidFill>
                  <a:schemeClr val="bg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146689202"/>
      </p:ext>
    </p:extLst>
  </p:cSld>
  <p:clrMapOvr>
    <a:masterClrMapping/>
  </p:clrMapOvr>
  <p:extLst>
    <p:ext uri="{DCECCB84-F9BA-43D5-87BE-67443E8EF086}">
      <p15:sldGuideLst xmlns:p15="http://schemas.microsoft.com/office/powerpoint/2012/main">
        <p15:guide id="1" pos="1784" userDrawn="1">
          <p15:clr>
            <a:srgbClr val="FBAE40"/>
          </p15:clr>
        </p15:guide>
        <p15:guide id="2" pos="6743" userDrawn="1">
          <p15:clr>
            <a:srgbClr val="FBAE40"/>
          </p15:clr>
        </p15:guide>
        <p15:guide id="3" orient="horz" pos="3475"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 Sub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32177" y="685800"/>
            <a:ext cx="10969273" cy="2777066"/>
          </a:xfrm>
          <a:prstGeom prst="rect">
            <a:avLst/>
          </a:prstGeom>
        </p:spPr>
        <p:txBody>
          <a:bodyPr lIns="0" anchor="b">
            <a:noAutofit/>
          </a:bodyPr>
          <a:lstStyle>
            <a:lvl1pPr marL="0" indent="0" algn="l">
              <a:defRPr sz="6000" b="1">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41352" y="3728898"/>
            <a:ext cx="10941047" cy="1638968"/>
          </a:xfrm>
          <a:prstGeom prst="rect">
            <a:avLst/>
          </a:prstGeom>
        </p:spPr>
        <p:txBody>
          <a:bodyPr lIns="108000">
            <a:normAutofit/>
          </a:bodyPr>
          <a:lstStyle>
            <a:lvl1pPr marL="0" indent="0" algn="l">
              <a:buNone/>
              <a:defRPr sz="36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797763577"/>
      </p:ext>
    </p:extLst>
  </p:cSld>
  <p:clrMapOvr>
    <a:masterClrMapping/>
  </p:clrMapOvr>
  <p:extLst>
    <p:ext uri="{DCECCB84-F9BA-43D5-87BE-67443E8EF086}">
      <p15:sldGuideLst xmlns:p15="http://schemas.microsoft.com/office/powerpoint/2012/main">
        <p15:guide id="1" orient="horz" pos="2341" userDrawn="1">
          <p15:clr>
            <a:srgbClr val="FBAE40"/>
          </p15:clr>
        </p15:guide>
        <p15:guide id="2" orient="horz" pos="3475" userDrawn="1">
          <p15:clr>
            <a:srgbClr val="FBAE40"/>
          </p15:clr>
        </p15:guide>
        <p15:guide id="3" pos="2328" userDrawn="1">
          <p15:clr>
            <a:srgbClr val="FBAE40"/>
          </p15:clr>
        </p15:guide>
        <p15:guide id="4" orient="horz" pos="1049" userDrawn="1">
          <p15:clr>
            <a:srgbClr val="FBAE40"/>
          </p15:clr>
        </p15:guide>
        <p15:guide id="5" pos="6743"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 body txt BLAC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23875" y="685800"/>
            <a:ext cx="11163300" cy="676275"/>
          </a:xfrm>
          <a:prstGeom prst="rect">
            <a:avLst/>
          </a:prstGeom>
        </p:spPr>
        <p:txBody>
          <a:bodyPr lIns="0" anchor="b">
            <a:noAutofit/>
          </a:bodyPr>
          <a:lstStyle>
            <a:lvl1pPr marL="0" indent="0" algn="l">
              <a:defRPr sz="3600" b="1">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533400" y="1581150"/>
            <a:ext cx="11153775" cy="4867274"/>
          </a:xfrm>
          <a:prstGeom prst="rect">
            <a:avLst/>
          </a:prstGeom>
        </p:spPr>
        <p:txBody>
          <a:bodyPr lIns="108000">
            <a:normAutofit/>
          </a:bodyPr>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r>
              <a:rPr lang="hr-HR" dirty="0"/>
              <a:t>body text</a:t>
            </a:r>
            <a:r>
              <a:rPr lang="en-US" dirty="0"/>
              <a:t> style</a:t>
            </a:r>
          </a:p>
        </p:txBody>
      </p:sp>
    </p:spTree>
    <p:extLst>
      <p:ext uri="{BB962C8B-B14F-4D97-AF65-F5344CB8AC3E}">
        <p14:creationId xmlns:p14="http://schemas.microsoft.com/office/powerpoint/2010/main" val="115108746"/>
      </p:ext>
    </p:extLst>
  </p:cSld>
  <p:clrMapOvr>
    <a:masterClrMapping/>
  </p:clrMapOvr>
  <p:extLst>
    <p:ext uri="{DCECCB84-F9BA-43D5-87BE-67443E8EF086}">
      <p15:sldGuideLst xmlns:p15="http://schemas.microsoft.com/office/powerpoint/2012/main">
        <p15:guide id="1" orient="horz" pos="2341">
          <p15:clr>
            <a:srgbClr val="FBAE40"/>
          </p15:clr>
        </p15:guide>
        <p15:guide id="2" orient="horz" pos="3475">
          <p15:clr>
            <a:srgbClr val="FBAE40"/>
          </p15:clr>
        </p15:guide>
        <p15:guide id="3" pos="2328">
          <p15:clr>
            <a:srgbClr val="FBAE40"/>
          </p15:clr>
        </p15:guide>
        <p15:guide id="4" orient="horz" pos="1049">
          <p15:clr>
            <a:srgbClr val="FBAE40"/>
          </p15:clr>
        </p15:guide>
        <p15:guide id="5" pos="6743">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 Body txt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23875" y="685800"/>
            <a:ext cx="11163300" cy="676275"/>
          </a:xfrm>
          <a:prstGeom prst="rect">
            <a:avLst/>
          </a:prstGeom>
        </p:spPr>
        <p:txBody>
          <a:bodyPr lIns="0" anchor="b">
            <a:noAutofit/>
          </a:bodyPr>
          <a:lstStyle>
            <a:lvl1pPr marL="0" indent="0" algn="l">
              <a:defRPr sz="3600" b="1">
                <a:solidFill>
                  <a:schemeClr val="tx1"/>
                </a:solidFill>
                <a:latin typeface="+mj-lt"/>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533400" y="1581150"/>
            <a:ext cx="11153775" cy="4867274"/>
          </a:xfrm>
          <a:prstGeom prst="rect">
            <a:avLst/>
          </a:prstGeom>
        </p:spPr>
        <p:txBody>
          <a:bodyPr lIns="108000">
            <a:normAutofit/>
          </a:bodyPr>
          <a:lstStyle>
            <a:lvl1pPr marL="0" indent="0" algn="l">
              <a:buNone/>
              <a:defRPr sz="20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r>
              <a:rPr lang="hr-HR" dirty="0"/>
              <a:t>body text</a:t>
            </a:r>
            <a:r>
              <a:rPr lang="en-US" dirty="0"/>
              <a:t> style</a:t>
            </a:r>
          </a:p>
        </p:txBody>
      </p:sp>
    </p:spTree>
    <p:extLst>
      <p:ext uri="{BB962C8B-B14F-4D97-AF65-F5344CB8AC3E}">
        <p14:creationId xmlns:p14="http://schemas.microsoft.com/office/powerpoint/2010/main" val="245186813"/>
      </p:ext>
    </p:extLst>
  </p:cSld>
  <p:clrMapOvr>
    <a:masterClrMapping/>
  </p:clrMapOvr>
  <p:extLst>
    <p:ext uri="{DCECCB84-F9BA-43D5-87BE-67443E8EF086}">
      <p15:sldGuideLst xmlns:p15="http://schemas.microsoft.com/office/powerpoint/2012/main">
        <p15:guide id="1" orient="horz" pos="2341">
          <p15:clr>
            <a:srgbClr val="FBAE40"/>
          </p15:clr>
        </p15:guide>
        <p15:guide id="2" orient="horz" pos="3475">
          <p15:clr>
            <a:srgbClr val="FBAE40"/>
          </p15:clr>
        </p15:guide>
        <p15:guide id="3" pos="2328">
          <p15:clr>
            <a:srgbClr val="FBAE40"/>
          </p15:clr>
        </p15:guide>
        <p15:guide id="4" orient="horz" pos="1049">
          <p15:clr>
            <a:srgbClr val="FBAE40"/>
          </p15:clr>
        </p15:guide>
        <p15:guide id="5" pos="674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vider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1685926"/>
            <a:ext cx="11048293" cy="3152774"/>
          </a:xfrm>
          <a:prstGeom prst="rect">
            <a:avLst/>
          </a:prstGeom>
        </p:spPr>
        <p:txBody>
          <a:bodyPr lIns="0" anchor="t" anchorCtr="0"/>
          <a:lstStyle>
            <a:lvl1pPr>
              <a:defRPr sz="52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432877705"/>
      </p:ext>
    </p:extLst>
  </p:cSld>
  <p:clrMapOvr>
    <a:masterClrMapping/>
  </p:clrMapOvr>
  <p:extLst>
    <p:ext uri="{DCECCB84-F9BA-43D5-87BE-67443E8EF086}">
      <p15:sldGuideLst xmlns:p15="http://schemas.microsoft.com/office/powerpoint/2012/main">
        <p15:guide id="1" pos="1784" userDrawn="1">
          <p15:clr>
            <a:srgbClr val="FBAE40"/>
          </p15:clr>
        </p15:guide>
        <p15:guide id="2" pos="6743" userDrawn="1">
          <p15:clr>
            <a:srgbClr val="FBAE40"/>
          </p15:clr>
        </p15:guide>
        <p15:guide id="3" orient="horz" pos="347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italic + sub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3875" y="1651001"/>
            <a:ext cx="11103681" cy="1363133"/>
          </a:xfrm>
          <a:prstGeom prst="rect">
            <a:avLst/>
          </a:prstGeom>
        </p:spPr>
        <p:txBody>
          <a:bodyPr lIns="0" anchor="t" anchorCtr="0"/>
          <a:lstStyle>
            <a:lvl1pPr>
              <a:defRPr sz="5200" b="1" i="1">
                <a:solidFill>
                  <a:schemeClr val="bg1"/>
                </a:solidFill>
                <a:latin typeface="Arial" panose="020B0604020202020204" pitchFamily="34" charset="0"/>
                <a:cs typeface="Arial" panose="020B0604020202020204" pitchFamily="34" charset="0"/>
              </a:defRPr>
            </a:lvl1pPr>
          </a:lstStyle>
          <a:p>
            <a:r>
              <a:rPr lang="hr-HR" dirty="0"/>
              <a:t>„</a:t>
            </a:r>
            <a:r>
              <a:rPr lang="en-US" dirty="0"/>
              <a:t>Click to edit Master title style</a:t>
            </a:r>
            <a:r>
              <a:rPr lang="hr-HR" dirty="0"/>
              <a:t>”</a:t>
            </a:r>
            <a:endParaRPr lang="en-US" dirty="0"/>
          </a:p>
        </p:txBody>
      </p:sp>
      <p:sp>
        <p:nvSpPr>
          <p:cNvPr id="4" name="Subtitle 2"/>
          <p:cNvSpPr>
            <a:spLocks noGrp="1"/>
          </p:cNvSpPr>
          <p:nvPr>
            <p:ph type="subTitle" idx="1" hasCustomPrompt="1"/>
          </p:nvPr>
        </p:nvSpPr>
        <p:spPr>
          <a:xfrm>
            <a:off x="514350" y="3276599"/>
            <a:ext cx="11124493" cy="1371601"/>
          </a:xfrm>
          <a:prstGeom prst="rect">
            <a:avLst/>
          </a:prstGeom>
        </p:spPr>
        <p:txBody>
          <a:bodyPr lIns="0" anchor="b" anchorCtr="0">
            <a:normAutofit/>
          </a:bodyPr>
          <a:lstStyle>
            <a:lvl1pPr marL="0" indent="0" algn="ctr">
              <a:buNone/>
              <a:defRPr sz="3600" cap="small" baseline="0">
                <a:solidFill>
                  <a:srgbClr val="DF7423"/>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dirty="0"/>
              <a:t>c</a:t>
            </a:r>
            <a:r>
              <a:rPr lang="en-US" dirty="0"/>
              <a:t>lick to edit </a:t>
            </a:r>
            <a:r>
              <a:rPr lang="hr-HR" dirty="0"/>
              <a:t>m</a:t>
            </a:r>
            <a:r>
              <a:rPr lang="en-US" dirty="0"/>
              <a:t>aster subtitle style</a:t>
            </a:r>
          </a:p>
        </p:txBody>
      </p:sp>
    </p:spTree>
    <p:extLst>
      <p:ext uri="{BB962C8B-B14F-4D97-AF65-F5344CB8AC3E}">
        <p14:creationId xmlns:p14="http://schemas.microsoft.com/office/powerpoint/2010/main" val="1866334633"/>
      </p:ext>
    </p:extLst>
  </p:cSld>
  <p:clrMapOvr>
    <a:masterClrMapping/>
  </p:clrMapOvr>
  <p:extLst>
    <p:ext uri="{DCECCB84-F9BA-43D5-87BE-67443E8EF086}">
      <p15:sldGuideLst xmlns:p15="http://schemas.microsoft.com/office/powerpoint/2012/main">
        <p15:guide id="0" orient="horz" pos="2160">
          <p15:clr>
            <a:srgbClr val="FBAE40"/>
          </p15:clr>
        </p15:guide>
        <p15:guide id="1" pos="1784">
          <p15:clr>
            <a:srgbClr val="FBAE40"/>
          </p15:clr>
        </p15:guide>
        <p15:guide id="2" pos="6743">
          <p15:clr>
            <a:srgbClr val="FBAE40"/>
          </p15:clr>
        </p15:guide>
        <p15:guide id="3" orient="horz" pos="3475">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italic + subtitle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3875" y="1651001"/>
            <a:ext cx="11103681" cy="1363133"/>
          </a:xfrm>
          <a:prstGeom prst="rect">
            <a:avLst/>
          </a:prstGeom>
        </p:spPr>
        <p:txBody>
          <a:bodyPr lIns="0" anchor="t" anchorCtr="0"/>
          <a:lstStyle>
            <a:lvl1pPr>
              <a:defRPr sz="5200" b="1" i="1">
                <a:solidFill>
                  <a:schemeClr val="tx1"/>
                </a:solidFill>
                <a:latin typeface="Arial" panose="020B0604020202020204" pitchFamily="34" charset="0"/>
                <a:cs typeface="Arial" panose="020B0604020202020204" pitchFamily="34" charset="0"/>
              </a:defRPr>
            </a:lvl1pPr>
          </a:lstStyle>
          <a:p>
            <a:r>
              <a:rPr lang="hr-HR" dirty="0"/>
              <a:t>„</a:t>
            </a:r>
            <a:r>
              <a:rPr lang="en-US" dirty="0"/>
              <a:t>Click to edit Master title style</a:t>
            </a:r>
            <a:r>
              <a:rPr lang="hr-HR" dirty="0"/>
              <a:t>”</a:t>
            </a:r>
            <a:endParaRPr lang="en-US" dirty="0"/>
          </a:p>
        </p:txBody>
      </p:sp>
      <p:sp>
        <p:nvSpPr>
          <p:cNvPr id="4" name="Subtitle 2"/>
          <p:cNvSpPr>
            <a:spLocks noGrp="1"/>
          </p:cNvSpPr>
          <p:nvPr>
            <p:ph type="subTitle" idx="1" hasCustomPrompt="1"/>
          </p:nvPr>
        </p:nvSpPr>
        <p:spPr>
          <a:xfrm>
            <a:off x="533400" y="3276599"/>
            <a:ext cx="11105443" cy="1371601"/>
          </a:xfrm>
          <a:prstGeom prst="rect">
            <a:avLst/>
          </a:prstGeom>
        </p:spPr>
        <p:txBody>
          <a:bodyPr lIns="0" anchor="b" anchorCtr="0">
            <a:normAutofit/>
          </a:bodyPr>
          <a:lstStyle>
            <a:lvl1pPr marL="0" indent="0" algn="l">
              <a:buNone/>
              <a:defRPr sz="3600" cap="small" baseline="0">
                <a:solidFill>
                  <a:srgbClr val="DF7423"/>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dirty="0"/>
              <a:t>c</a:t>
            </a:r>
            <a:r>
              <a:rPr lang="en-US" dirty="0"/>
              <a:t>lick to edit </a:t>
            </a:r>
            <a:r>
              <a:rPr lang="hr-HR" dirty="0"/>
              <a:t>m</a:t>
            </a:r>
            <a:r>
              <a:rPr lang="en-US" dirty="0"/>
              <a:t>aster subtitle style</a:t>
            </a:r>
          </a:p>
        </p:txBody>
      </p:sp>
    </p:spTree>
    <p:extLst>
      <p:ext uri="{BB962C8B-B14F-4D97-AF65-F5344CB8AC3E}">
        <p14:creationId xmlns:p14="http://schemas.microsoft.com/office/powerpoint/2010/main" val="1861152546"/>
      </p:ext>
    </p:extLst>
  </p:cSld>
  <p:clrMapOvr>
    <a:masterClrMapping/>
  </p:clrMapOvr>
  <p:extLst>
    <p:ext uri="{DCECCB84-F9BA-43D5-87BE-67443E8EF086}">
      <p15:sldGuideLst xmlns:p15="http://schemas.microsoft.com/office/powerpoint/2012/main">
        <p15:guide id="1" pos="1784" userDrawn="1">
          <p15:clr>
            <a:srgbClr val="FBAE40"/>
          </p15:clr>
        </p15:guide>
        <p15:guide id="2" pos="6743" userDrawn="1">
          <p15:clr>
            <a:srgbClr val="FBAE40"/>
          </p15:clr>
        </p15:guide>
        <p15:guide id="3" orient="horz" pos="3475" userDrawn="1">
          <p15:clr>
            <a:srgbClr val="FBAE40"/>
          </p15:clr>
        </p15:guide>
        <p15:guide id="4" orient="horz" pos="216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 objec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533401" y="3090333"/>
            <a:ext cx="11172824" cy="2328334"/>
          </a:xfrm>
          <a:prstGeom prst="rect">
            <a:avLst/>
          </a:prstGeom>
        </p:spPr>
        <p:txBody>
          <a:bodyPr>
            <a:normAutofit/>
          </a:bodyPr>
          <a:lstStyle>
            <a:lvl1pPr marL="288000" indent="-288000">
              <a:buFont typeface="Calibri Light" panose="020F0302020204030204" pitchFamily="34" charset="0"/>
              <a:buChar char="•"/>
              <a:defRPr sz="3200">
                <a:solidFill>
                  <a:srgbClr val="DF7423"/>
                </a:solidFill>
                <a:latin typeface="+mj-lt"/>
              </a:defRPr>
            </a:lvl1pPr>
            <a:lvl2pPr marL="468000" indent="-216000">
              <a:defRPr>
                <a:solidFill>
                  <a:srgbClr val="DF7423"/>
                </a:solidFill>
                <a:latin typeface="+mj-lt"/>
              </a:defRPr>
            </a:lvl2pPr>
            <a:lvl3pPr marL="756000" indent="-144000">
              <a:defRPr>
                <a:solidFill>
                  <a:srgbClr val="DF7423"/>
                </a:solidFill>
                <a:latin typeface="+mj-lt"/>
              </a:defRPr>
            </a:lvl3pPr>
            <a:lvl4pPr marL="1116000" indent="-144000">
              <a:defRPr>
                <a:solidFill>
                  <a:srgbClr val="DF7423"/>
                </a:solidFill>
                <a:latin typeface="+mj-lt"/>
              </a:defRPr>
            </a:lvl4pPr>
            <a:lvl5pPr marL="1476000" indent="-144000">
              <a:defRPr>
                <a:solidFill>
                  <a:srgbClr val="DF7423"/>
                </a:solidFill>
                <a:latin typeface="+mj-lt"/>
              </a:defRPr>
            </a:lvl5pPr>
          </a:lstStyle>
          <a:p>
            <a:pPr lvl="0"/>
            <a:r>
              <a:rPr lang="hr-HR" dirty="0"/>
              <a:t>First level</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533400" y="499533"/>
            <a:ext cx="11163299" cy="2495438"/>
          </a:xfrm>
          <a:prstGeom prst="rect">
            <a:avLst/>
          </a:prstGeom>
        </p:spPr>
        <p:txBody>
          <a:bodyPr lIns="0" anchor="b" anchorCtr="0">
            <a:normAutofit/>
          </a:bodyPr>
          <a:lstStyle>
            <a:lvl1pPr>
              <a:defRPr sz="4400" cap="none" baseline="0">
                <a:solidFill>
                  <a:schemeClr val="bg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349695910"/>
      </p:ext>
    </p:extLst>
  </p:cSld>
  <p:clrMapOvr>
    <a:masterClrMapping/>
  </p:clrMapOvr>
  <p:extLst>
    <p:ext uri="{DCECCB84-F9BA-43D5-87BE-67443E8EF086}">
      <p15:sldGuideLst xmlns:p15="http://schemas.microsoft.com/office/powerpoint/2012/main">
        <p15:guide id="1" orient="horz" pos="1049" userDrawn="1">
          <p15:clr>
            <a:srgbClr val="FBAE40"/>
          </p15:clr>
        </p15:guide>
        <p15:guide id="3" orient="horz" pos="1457" userDrawn="1">
          <p15:clr>
            <a:srgbClr val="FBAE40"/>
          </p15:clr>
        </p15:guide>
        <p15:guide id="4" orient="horz" pos="3838" userDrawn="1">
          <p15:clr>
            <a:srgbClr val="FBAE40"/>
          </p15:clr>
        </p15:guide>
        <p15:guide id="5" pos="674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8333112"/>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79" r:id="rId3"/>
    <p:sldLayoutId id="2147483685" r:id="rId4"/>
    <p:sldLayoutId id="2147483686" r:id="rId5"/>
    <p:sldLayoutId id="2147483676" r:id="rId6"/>
    <p:sldLayoutId id="2147483677" r:id="rId7"/>
    <p:sldLayoutId id="2147483684" r:id="rId8"/>
    <p:sldLayoutId id="2147483673" r:id="rId9"/>
    <p:sldLayoutId id="2147483683" r:id="rId10"/>
    <p:sldLayoutId id="2147483665" r:id="rId11"/>
    <p:sldLayoutId id="2147483682" r:id="rId12"/>
    <p:sldLayoutId id="2147483671" r:id="rId13"/>
    <p:sldLayoutId id="2147483681" r:id="rId14"/>
    <p:sldLayoutId id="2147483667" r:id="rId15"/>
    <p:sldLayoutId id="2147483674" r:id="rId16"/>
    <p:sldLayoutId id="2147483680" r:id="rId17"/>
  </p:sldLayoutIdLst>
  <p:txStyles>
    <p:titleStyle>
      <a:lvl1pPr algn="l" defTabSz="914400" rtl="0" eaLnBrk="1" latinLnBrk="0" hangingPunct="1">
        <a:lnSpc>
          <a:spcPct val="90000"/>
        </a:lnSpc>
        <a:spcBef>
          <a:spcPct val="0"/>
        </a:spcBef>
        <a:buNone/>
        <a:defRPr sz="4400" b="1" kern="1200">
          <a:solidFill>
            <a:schemeClr val="tx1"/>
          </a:solidFill>
          <a:latin typeface="Calibri" panose="020F050202020403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9" userDrawn="1">
          <p15:clr>
            <a:srgbClr val="F26B43"/>
          </p15:clr>
        </p15:guide>
        <p15:guide id="2" pos="93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4215" y="1257938"/>
            <a:ext cx="7234275" cy="1425863"/>
          </a:xfrm>
        </p:spPr>
        <p:txBody>
          <a:bodyPr/>
          <a:lstStyle/>
          <a:p>
            <a:r>
              <a:rPr lang="hr-HR" sz="4800" dirty="0"/>
              <a:t>Role </a:t>
            </a:r>
            <a:r>
              <a:rPr lang="hr-HR" sz="4800" dirty="0" err="1"/>
              <a:t>of</a:t>
            </a:r>
            <a:r>
              <a:rPr lang="hr-HR" sz="4800" dirty="0"/>
              <a:t> Transport </a:t>
            </a:r>
            <a:r>
              <a:rPr lang="hr-HR" sz="4800" dirty="0" err="1"/>
              <a:t>Layer</a:t>
            </a:r>
            <a:endParaRPr lang="hr-HR" sz="4800" dirty="0">
              <a:latin typeface="Stolzl Bold" panose="00000800000000000000" pitchFamily="50" charset="-18"/>
            </a:endParaRPr>
          </a:p>
        </p:txBody>
      </p:sp>
      <p:sp>
        <p:nvSpPr>
          <p:cNvPr id="3" name="Pravokutnik 2">
            <a:extLst>
              <a:ext uri="{FF2B5EF4-FFF2-40B4-BE49-F238E27FC236}">
                <a16:creationId xmlns:a16="http://schemas.microsoft.com/office/drawing/2014/main" id="{7B1627AC-1093-4881-9CDC-7F9A48A98AE2}"/>
              </a:ext>
            </a:extLst>
          </p:cNvPr>
          <p:cNvSpPr/>
          <p:nvPr/>
        </p:nvSpPr>
        <p:spPr>
          <a:xfrm>
            <a:off x="5554867" y="2228671"/>
            <a:ext cx="2905604" cy="1200329"/>
          </a:xfrm>
          <a:prstGeom prst="rect">
            <a:avLst/>
          </a:prstGeom>
        </p:spPr>
        <p:txBody>
          <a:bodyPr wrap="none">
            <a:spAutoFit/>
          </a:bodyPr>
          <a:lstStyle/>
          <a:p>
            <a:pPr marL="285750" indent="-285750">
              <a:buFont typeface="Arial" panose="020B0604020202020204" pitchFamily="34" charset="0"/>
              <a:buChar char="•"/>
            </a:pPr>
            <a:r>
              <a:rPr lang="hr-HR" dirty="0">
                <a:solidFill>
                  <a:schemeClr val="bg1"/>
                </a:solidFill>
              </a:rPr>
              <a:t>Transport </a:t>
            </a:r>
            <a:r>
              <a:rPr lang="hr-HR" dirty="0" err="1">
                <a:solidFill>
                  <a:schemeClr val="bg1"/>
                </a:solidFill>
              </a:rPr>
              <a:t>layer</a:t>
            </a:r>
            <a:endParaRPr lang="hr-HR" dirty="0">
              <a:solidFill>
                <a:schemeClr val="bg1"/>
              </a:solidFill>
            </a:endParaRPr>
          </a:p>
          <a:p>
            <a:pPr marL="285750" indent="-285750">
              <a:buFont typeface="Arial" panose="020B0604020202020204" pitchFamily="34" charset="0"/>
              <a:buChar char="•"/>
            </a:pPr>
            <a:r>
              <a:rPr lang="hr-HR" dirty="0">
                <a:solidFill>
                  <a:schemeClr val="bg1"/>
                </a:solidFill>
              </a:rPr>
              <a:t>TCP</a:t>
            </a:r>
          </a:p>
          <a:p>
            <a:pPr marL="285750" indent="-285750">
              <a:buFont typeface="Arial" panose="020B0604020202020204" pitchFamily="34" charset="0"/>
              <a:buChar char="•"/>
            </a:pPr>
            <a:r>
              <a:rPr lang="hr-HR" dirty="0">
                <a:solidFill>
                  <a:schemeClr val="bg1"/>
                </a:solidFill>
              </a:rPr>
              <a:t>UDP</a:t>
            </a:r>
          </a:p>
          <a:p>
            <a:pPr marL="285750" indent="-285750">
              <a:buFont typeface="Arial" panose="020B0604020202020204" pitchFamily="34" charset="0"/>
              <a:buChar char="•"/>
            </a:pPr>
            <a:r>
              <a:rPr lang="hr-HR" dirty="0">
                <a:solidFill>
                  <a:schemeClr val="bg1"/>
                </a:solidFill>
              </a:rPr>
              <a:t>TCP/UDP port </a:t>
            </a:r>
            <a:r>
              <a:rPr lang="hr-HR" dirty="0" err="1">
                <a:solidFill>
                  <a:schemeClr val="bg1"/>
                </a:solidFill>
              </a:rPr>
              <a:t>numbers</a:t>
            </a:r>
            <a:endParaRPr lang="hr-HR" dirty="0">
              <a:solidFill>
                <a:schemeClr val="bg1"/>
              </a:solidFill>
            </a:endParaRPr>
          </a:p>
        </p:txBody>
      </p:sp>
      <p:pic>
        <p:nvPicPr>
          <p:cNvPr id="5" name="Picture 4">
            <a:extLst>
              <a:ext uri="{FF2B5EF4-FFF2-40B4-BE49-F238E27FC236}">
                <a16:creationId xmlns:a16="http://schemas.microsoft.com/office/drawing/2014/main" id="{28DDA657-8DA7-E637-7A24-CEC85826ECF6}"/>
              </a:ext>
            </a:extLst>
          </p:cNvPr>
          <p:cNvPicPr>
            <a:picLocks noChangeAspect="1"/>
          </p:cNvPicPr>
          <p:nvPr/>
        </p:nvPicPr>
        <p:blipFill>
          <a:blip r:embed="rId2"/>
          <a:stretch>
            <a:fillRect/>
          </a:stretch>
        </p:blipFill>
        <p:spPr>
          <a:xfrm>
            <a:off x="5554867" y="4894489"/>
            <a:ext cx="4519366" cy="870586"/>
          </a:xfrm>
          <a:prstGeom prst="rect">
            <a:avLst/>
          </a:prstGeom>
        </p:spPr>
      </p:pic>
      <p:sp>
        <p:nvSpPr>
          <p:cNvPr id="6" name="TextBox 5">
            <a:extLst>
              <a:ext uri="{FF2B5EF4-FFF2-40B4-BE49-F238E27FC236}">
                <a16:creationId xmlns:a16="http://schemas.microsoft.com/office/drawing/2014/main" id="{847ED4EA-E0F3-D920-4D1F-034996067D5A}"/>
              </a:ext>
            </a:extLst>
          </p:cNvPr>
          <p:cNvSpPr txBox="1"/>
          <p:nvPr/>
        </p:nvSpPr>
        <p:spPr>
          <a:xfrm>
            <a:off x="5554867" y="4525157"/>
            <a:ext cx="2723823" cy="369332"/>
          </a:xfrm>
          <a:prstGeom prst="rect">
            <a:avLst/>
          </a:prstGeom>
          <a:noFill/>
        </p:spPr>
        <p:txBody>
          <a:bodyPr wrap="none" rtlCol="0">
            <a:spAutoFit/>
          </a:bodyPr>
          <a:lstStyle/>
          <a:p>
            <a:r>
              <a:rPr lang="hr-HR" dirty="0" err="1">
                <a:solidFill>
                  <a:schemeClr val="bg1"/>
                </a:solidFill>
              </a:rPr>
              <a:t>NetAcademy</a:t>
            </a:r>
            <a:r>
              <a:rPr lang="hr-HR" dirty="0">
                <a:solidFill>
                  <a:schemeClr val="bg1"/>
                </a:solidFill>
              </a:rPr>
              <a:t> </a:t>
            </a:r>
            <a:r>
              <a:rPr lang="hr-HR" dirty="0" err="1">
                <a:solidFill>
                  <a:schemeClr val="bg1"/>
                </a:solidFill>
              </a:rPr>
              <a:t>chapter</a:t>
            </a:r>
            <a:r>
              <a:rPr lang="hr-HR" dirty="0">
                <a:solidFill>
                  <a:schemeClr val="bg1"/>
                </a:solidFill>
              </a:rPr>
              <a:t> 14.</a:t>
            </a:r>
          </a:p>
        </p:txBody>
      </p:sp>
    </p:spTree>
    <p:extLst>
      <p:ext uri="{BB962C8B-B14F-4D97-AF65-F5344CB8AC3E}">
        <p14:creationId xmlns:p14="http://schemas.microsoft.com/office/powerpoint/2010/main" val="289001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0808577" cy="1068888"/>
          </a:xfrm>
          <a:prstGeom prst="rect">
            <a:avLst/>
          </a:prstGeom>
        </p:spPr>
        <p:txBody>
          <a:bodyPr/>
          <a:lstStyle/>
          <a:p>
            <a:r>
              <a:rPr lang="en-US" sz="3200" b="0" i="0" dirty="0"/>
              <a:t>User Datagram Protocol (UDP)</a:t>
            </a:r>
            <a:endParaRPr lang="hr-HR" sz="3200" b="0" i="0" dirty="0"/>
          </a:p>
        </p:txBody>
      </p:sp>
      <p:sp>
        <p:nvSpPr>
          <p:cNvPr id="8" name="TextBox 7">
            <a:extLst>
              <a:ext uri="{FF2B5EF4-FFF2-40B4-BE49-F238E27FC236}">
                <a16:creationId xmlns:a16="http://schemas.microsoft.com/office/drawing/2014/main" id="{522157EC-9B6B-084E-DA94-6646282301AD}"/>
              </a:ext>
            </a:extLst>
          </p:cNvPr>
          <p:cNvSpPr txBox="1"/>
          <p:nvPr/>
        </p:nvSpPr>
        <p:spPr>
          <a:xfrm>
            <a:off x="306910" y="789980"/>
            <a:ext cx="11578180" cy="5324535"/>
          </a:xfrm>
          <a:prstGeom prst="rect">
            <a:avLst/>
          </a:prstGeom>
          <a:noFill/>
        </p:spPr>
        <p:txBody>
          <a:bodyPr wrap="square">
            <a:spAutoFit/>
          </a:bodyPr>
          <a:lstStyle/>
          <a:p>
            <a:pPr marL="285750" indent="-285750">
              <a:buFont typeface="Arial" panose="020B0604020202020204" pitchFamily="34" charset="0"/>
              <a:buChar char="•"/>
            </a:pPr>
            <a:r>
              <a:rPr lang="en-US" sz="2000" i="0" dirty="0">
                <a:effectLst/>
                <a:latin typeface="Calibri" panose="020F0502020204030204" pitchFamily="34" charset="0"/>
                <a:cs typeface="Calibri" panose="020F0502020204030204" pitchFamily="34" charset="0"/>
              </a:rPr>
              <a:t>UDP is a simpler transport layer protocol than TCP. </a:t>
            </a:r>
            <a:r>
              <a:rPr lang="en-US" sz="2000" i="0" dirty="0">
                <a:solidFill>
                  <a:srgbClr val="FF0000"/>
                </a:solidFill>
                <a:effectLst/>
                <a:latin typeface="Calibri" panose="020F0502020204030204" pitchFamily="34" charset="0"/>
                <a:cs typeface="Calibri" panose="020F0502020204030204" pitchFamily="34" charset="0"/>
              </a:rPr>
              <a:t>It </a:t>
            </a:r>
            <a:r>
              <a:rPr lang="en-US" sz="2000" b="1" i="0" u="sng" dirty="0">
                <a:solidFill>
                  <a:srgbClr val="FF0000"/>
                </a:solidFill>
                <a:effectLst/>
                <a:latin typeface="Calibri" panose="020F0502020204030204" pitchFamily="34" charset="0"/>
                <a:cs typeface="Calibri" panose="020F0502020204030204" pitchFamily="34" charset="0"/>
              </a:rPr>
              <a:t>does not </a:t>
            </a:r>
            <a:r>
              <a:rPr lang="en-US" sz="2000" i="0" dirty="0">
                <a:solidFill>
                  <a:srgbClr val="FF0000"/>
                </a:solidFill>
                <a:effectLst/>
                <a:latin typeface="Calibri" panose="020F0502020204030204" pitchFamily="34" charset="0"/>
                <a:cs typeface="Calibri" panose="020F0502020204030204" pitchFamily="34" charset="0"/>
              </a:rPr>
              <a:t>provide reliability and flow control</a:t>
            </a:r>
            <a:r>
              <a:rPr lang="en-US" sz="2000" i="0" dirty="0">
                <a:effectLst/>
                <a:latin typeface="Calibri" panose="020F0502020204030204" pitchFamily="34" charset="0"/>
                <a:cs typeface="Calibri" panose="020F0502020204030204" pitchFamily="34" charset="0"/>
              </a:rPr>
              <a:t>, which means it requires fewer header fields. Because the sender and the receiver UDP processes do not have to manage reliability and flow control, this means </a:t>
            </a:r>
            <a:r>
              <a:rPr lang="en-US" sz="2000" i="0" dirty="0">
                <a:solidFill>
                  <a:srgbClr val="FF0000"/>
                </a:solidFill>
                <a:effectLst/>
                <a:latin typeface="Calibri" panose="020F0502020204030204" pitchFamily="34" charset="0"/>
                <a:cs typeface="Calibri" panose="020F0502020204030204" pitchFamily="34" charset="0"/>
              </a:rPr>
              <a:t>UDP datagrams can be processed faster than TCP segments</a:t>
            </a:r>
            <a:r>
              <a:rPr lang="en-US" sz="2000" i="0" dirty="0">
                <a:effectLst/>
                <a:latin typeface="Calibri" panose="020F0502020204030204" pitchFamily="34" charset="0"/>
                <a:cs typeface="Calibri" panose="020F0502020204030204" pitchFamily="34" charset="0"/>
              </a:rPr>
              <a:t>. UDP provides the basic functions for delivering datagrams between the appropriate applications, with very </a:t>
            </a:r>
            <a:r>
              <a:rPr lang="en-US" sz="2000" i="0" dirty="0">
                <a:solidFill>
                  <a:srgbClr val="FF0000"/>
                </a:solidFill>
                <a:effectLst/>
                <a:latin typeface="Calibri" panose="020F0502020204030204" pitchFamily="34" charset="0"/>
                <a:cs typeface="Calibri" panose="020F0502020204030204" pitchFamily="34" charset="0"/>
              </a:rPr>
              <a:t>little overhead</a:t>
            </a:r>
            <a:r>
              <a:rPr lang="en-US" sz="2000" i="0" dirty="0">
                <a:effectLst/>
                <a:latin typeface="Calibri" panose="020F0502020204030204" pitchFamily="34" charset="0"/>
                <a:cs typeface="Calibri" panose="020F0502020204030204" pitchFamily="34" charset="0"/>
              </a:rPr>
              <a:t> and data checking.</a:t>
            </a:r>
          </a:p>
          <a:p>
            <a:pPr marL="285750" indent="-285750">
              <a:buFont typeface="Arial" panose="020B0604020202020204" pitchFamily="34" charset="0"/>
              <a:buChar char="•"/>
            </a:pPr>
            <a:r>
              <a:rPr lang="en-US" sz="2000" i="0" dirty="0">
                <a:effectLst/>
                <a:latin typeface="Calibri" panose="020F0502020204030204" pitchFamily="34" charset="0"/>
                <a:cs typeface="Calibri" panose="020F0502020204030204" pitchFamily="34" charset="0"/>
              </a:rPr>
              <a:t>UDP divides data into </a:t>
            </a:r>
            <a:r>
              <a:rPr lang="en-US" sz="2000" i="0" dirty="0">
                <a:solidFill>
                  <a:srgbClr val="FF0000"/>
                </a:solidFill>
                <a:effectLst/>
                <a:latin typeface="Calibri" panose="020F0502020204030204" pitchFamily="34" charset="0"/>
                <a:cs typeface="Calibri" panose="020F0502020204030204" pitchFamily="34" charset="0"/>
              </a:rPr>
              <a:t>datagrams</a:t>
            </a:r>
            <a:r>
              <a:rPr lang="en-US" sz="2000" i="0" dirty="0">
                <a:effectLst/>
                <a:latin typeface="Calibri" panose="020F0502020204030204" pitchFamily="34" charset="0"/>
                <a:cs typeface="Calibri" panose="020F0502020204030204" pitchFamily="34" charset="0"/>
              </a:rPr>
              <a:t> </a:t>
            </a:r>
            <a:r>
              <a:rPr lang="en-US" sz="2000" i="1" dirty="0">
                <a:effectLst/>
                <a:latin typeface="Calibri" panose="020F0502020204030204" pitchFamily="34" charset="0"/>
                <a:cs typeface="Calibri" panose="020F0502020204030204" pitchFamily="34" charset="0"/>
              </a:rPr>
              <a:t>that are also referred to as segments</a:t>
            </a:r>
            <a:r>
              <a:rPr lang="en-US" sz="2000" i="0" dirty="0">
                <a:effectLst/>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r>
              <a:rPr lang="en-US" sz="2000" i="0" dirty="0">
                <a:solidFill>
                  <a:srgbClr val="FF0000"/>
                </a:solidFill>
                <a:effectLst/>
                <a:latin typeface="Calibri" panose="020F0502020204030204" pitchFamily="34" charset="0"/>
                <a:cs typeface="Calibri" panose="020F0502020204030204" pitchFamily="34" charset="0"/>
              </a:rPr>
              <a:t>UDP is a connectionless protocol</a:t>
            </a:r>
            <a:r>
              <a:rPr lang="en-US" sz="2000" i="0" dirty="0">
                <a:effectLst/>
                <a:latin typeface="Calibri" panose="020F0502020204030204" pitchFamily="34" charset="0"/>
                <a:cs typeface="Calibri" panose="020F0502020204030204" pitchFamily="34" charset="0"/>
              </a:rPr>
              <a:t>. Because </a:t>
            </a:r>
            <a:r>
              <a:rPr lang="en-US" sz="2000" i="0" dirty="0">
                <a:solidFill>
                  <a:srgbClr val="FF0000"/>
                </a:solidFill>
                <a:effectLst/>
                <a:latin typeface="Calibri" panose="020F0502020204030204" pitchFamily="34" charset="0"/>
                <a:cs typeface="Calibri" panose="020F0502020204030204" pitchFamily="34" charset="0"/>
              </a:rPr>
              <a:t>UDP does not provide reliability or flow control</a:t>
            </a:r>
            <a:r>
              <a:rPr lang="en-US" sz="2000" i="0" dirty="0">
                <a:effectLst/>
                <a:latin typeface="Calibri" panose="020F0502020204030204" pitchFamily="34" charset="0"/>
                <a:cs typeface="Calibri" panose="020F0502020204030204" pitchFamily="34" charset="0"/>
              </a:rPr>
              <a:t>, </a:t>
            </a:r>
            <a:r>
              <a:rPr lang="en-US" sz="2000" i="0" dirty="0">
                <a:solidFill>
                  <a:srgbClr val="FF0000"/>
                </a:solidFill>
                <a:effectLst/>
                <a:latin typeface="Calibri" panose="020F0502020204030204" pitchFamily="34" charset="0"/>
                <a:cs typeface="Calibri" panose="020F0502020204030204" pitchFamily="34" charset="0"/>
              </a:rPr>
              <a:t>it does not require an established connection</a:t>
            </a:r>
            <a:r>
              <a:rPr lang="en-US" sz="2000" i="0" dirty="0">
                <a:effectLst/>
                <a:latin typeface="Calibri" panose="020F0502020204030204" pitchFamily="34" charset="0"/>
                <a:cs typeface="Calibri" panose="020F0502020204030204" pitchFamily="34" charset="0"/>
              </a:rPr>
              <a:t>. Because </a:t>
            </a:r>
            <a:r>
              <a:rPr lang="en-US" sz="2000" i="0" dirty="0">
                <a:solidFill>
                  <a:srgbClr val="FF0000"/>
                </a:solidFill>
                <a:effectLst/>
                <a:latin typeface="Calibri" panose="020F0502020204030204" pitchFamily="34" charset="0"/>
                <a:cs typeface="Calibri" panose="020F0502020204030204" pitchFamily="34" charset="0"/>
              </a:rPr>
              <a:t>UDP does not track information sent or received </a:t>
            </a:r>
            <a:r>
              <a:rPr lang="en-US" sz="2000" i="0" dirty="0">
                <a:effectLst/>
                <a:latin typeface="Calibri" panose="020F0502020204030204" pitchFamily="34" charset="0"/>
                <a:cs typeface="Calibri" panose="020F0502020204030204" pitchFamily="34" charset="0"/>
              </a:rPr>
              <a:t>between the client and server, </a:t>
            </a:r>
            <a:r>
              <a:rPr lang="en-US" sz="2000" i="0" dirty="0">
                <a:solidFill>
                  <a:srgbClr val="FF0000"/>
                </a:solidFill>
                <a:effectLst/>
                <a:latin typeface="Calibri" panose="020F0502020204030204" pitchFamily="34" charset="0"/>
                <a:cs typeface="Calibri" panose="020F0502020204030204" pitchFamily="34" charset="0"/>
              </a:rPr>
              <a:t>UDP is also known as a stateless protocol</a:t>
            </a:r>
            <a:r>
              <a:rPr lang="en-US" sz="2000" i="0" dirty="0">
                <a:effectLst/>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endParaRPr lang="en-US" sz="2000" i="0" dirty="0">
              <a:effectLst/>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000" i="0" dirty="0">
                <a:solidFill>
                  <a:srgbClr val="FF0000"/>
                </a:solidFill>
                <a:effectLst/>
                <a:latin typeface="Calibri" panose="020F0502020204030204" pitchFamily="34" charset="0"/>
                <a:cs typeface="Calibri" panose="020F0502020204030204" pitchFamily="34" charset="0"/>
              </a:rPr>
              <a:t>UDP is also known as a best-effort delivery </a:t>
            </a:r>
            <a:r>
              <a:rPr lang="en-US" sz="2000" i="0" dirty="0">
                <a:effectLst/>
                <a:latin typeface="Calibri" panose="020F0502020204030204" pitchFamily="34" charset="0"/>
                <a:cs typeface="Calibri" panose="020F0502020204030204" pitchFamily="34" charset="0"/>
              </a:rPr>
              <a:t>protocol because </a:t>
            </a:r>
            <a:r>
              <a:rPr lang="en-US" sz="2000" i="0" dirty="0">
                <a:solidFill>
                  <a:srgbClr val="FF0000"/>
                </a:solidFill>
                <a:effectLst/>
                <a:latin typeface="Calibri" panose="020F0502020204030204" pitchFamily="34" charset="0"/>
                <a:cs typeface="Calibri" panose="020F0502020204030204" pitchFamily="34" charset="0"/>
              </a:rPr>
              <a:t>there is no acknowledgment </a:t>
            </a:r>
            <a:r>
              <a:rPr lang="en-US" sz="2000" i="0" dirty="0">
                <a:effectLst/>
                <a:latin typeface="Calibri" panose="020F0502020204030204" pitchFamily="34" charset="0"/>
                <a:cs typeface="Calibri" panose="020F0502020204030204" pitchFamily="34" charset="0"/>
              </a:rPr>
              <a:t>that the data is received at the destination. With UDP, </a:t>
            </a:r>
            <a:r>
              <a:rPr lang="en-US" sz="2000" i="0" dirty="0">
                <a:solidFill>
                  <a:srgbClr val="FF0000"/>
                </a:solidFill>
                <a:effectLst/>
                <a:latin typeface="Calibri" panose="020F0502020204030204" pitchFamily="34" charset="0"/>
                <a:cs typeface="Calibri" panose="020F0502020204030204" pitchFamily="34" charset="0"/>
              </a:rPr>
              <a:t>there are no transport layer processes that inform the sender of a successful delivery.</a:t>
            </a:r>
          </a:p>
          <a:p>
            <a:pPr marL="285750" indent="-285750">
              <a:buFont typeface="Arial" panose="020B0604020202020204" pitchFamily="34" charset="0"/>
              <a:buChar char="•"/>
            </a:pPr>
            <a:endParaRPr lang="en-US" sz="2000" i="0" dirty="0">
              <a:effectLst/>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000" i="0" u="sng" dirty="0">
                <a:effectLst/>
                <a:latin typeface="Calibri" panose="020F0502020204030204" pitchFamily="34" charset="0"/>
                <a:cs typeface="Calibri" panose="020F0502020204030204" pitchFamily="34" charset="0"/>
              </a:rPr>
              <a:t>UDP is like placing a regular, nonregistered, letter in the mail</a:t>
            </a:r>
            <a:r>
              <a:rPr lang="en-US" sz="2000" i="0" dirty="0">
                <a:effectLst/>
                <a:latin typeface="Calibri" panose="020F0502020204030204" pitchFamily="34" charset="0"/>
                <a:cs typeface="Calibri" panose="020F0502020204030204" pitchFamily="34" charset="0"/>
              </a:rPr>
              <a:t>. The sender of the letter is not aware of the availability of the receiver to receive the letter. Nor is the post office responsible for tracking the letter or informing the sender if the letter does not arrive at the final destination.</a:t>
            </a:r>
            <a:endParaRPr lang="en-US" sz="2000" i="0" dirty="0">
              <a:solidFill>
                <a:srgbClr val="0000FF"/>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14876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0808577" cy="1068888"/>
          </a:xfrm>
          <a:prstGeom prst="rect">
            <a:avLst/>
          </a:prstGeom>
        </p:spPr>
        <p:txBody>
          <a:bodyPr/>
          <a:lstStyle/>
          <a:p>
            <a:r>
              <a:rPr lang="hr-HR" sz="3200" b="0" i="0" dirty="0"/>
              <a:t>UDP vs TCP</a:t>
            </a:r>
          </a:p>
        </p:txBody>
      </p:sp>
      <p:sp>
        <p:nvSpPr>
          <p:cNvPr id="8" name="TextBox 7">
            <a:extLst>
              <a:ext uri="{FF2B5EF4-FFF2-40B4-BE49-F238E27FC236}">
                <a16:creationId xmlns:a16="http://schemas.microsoft.com/office/drawing/2014/main" id="{522157EC-9B6B-084E-DA94-6646282301AD}"/>
              </a:ext>
            </a:extLst>
          </p:cNvPr>
          <p:cNvSpPr txBox="1"/>
          <p:nvPr/>
        </p:nvSpPr>
        <p:spPr>
          <a:xfrm>
            <a:off x="306910" y="789980"/>
            <a:ext cx="11578180" cy="4985980"/>
          </a:xfrm>
          <a:prstGeom prst="rect">
            <a:avLst/>
          </a:prstGeom>
          <a:noFill/>
        </p:spPr>
        <p:txBody>
          <a:bodyPr wrap="square">
            <a:spAutoFit/>
          </a:bodyPr>
          <a:lstStyle/>
          <a:p>
            <a:pPr marL="285750" indent="-285750">
              <a:buFont typeface="Arial" panose="020B0604020202020204" pitchFamily="34" charset="0"/>
              <a:buChar char="•"/>
            </a:pPr>
            <a:r>
              <a:rPr lang="en-US" sz="2000" i="0" dirty="0">
                <a:solidFill>
                  <a:srgbClr val="0000FF"/>
                </a:solidFill>
                <a:effectLst/>
                <a:latin typeface="Calibri" panose="020F0502020204030204" pitchFamily="34" charset="0"/>
                <a:cs typeface="Calibri" panose="020F0502020204030204" pitchFamily="34" charset="0"/>
              </a:rPr>
              <a:t>Some applications can </a:t>
            </a:r>
            <a:r>
              <a:rPr lang="en-US" sz="2000" b="1" i="0" u="sng" dirty="0">
                <a:solidFill>
                  <a:srgbClr val="0000FF"/>
                </a:solidFill>
                <a:effectLst/>
                <a:latin typeface="Calibri" panose="020F0502020204030204" pitchFamily="34" charset="0"/>
                <a:cs typeface="Calibri" panose="020F0502020204030204" pitchFamily="34" charset="0"/>
              </a:rPr>
              <a:t>tolerate some data loss </a:t>
            </a:r>
            <a:r>
              <a:rPr lang="en-US" sz="2000" i="0" dirty="0">
                <a:solidFill>
                  <a:srgbClr val="0000FF"/>
                </a:solidFill>
                <a:effectLst/>
                <a:latin typeface="Calibri" panose="020F0502020204030204" pitchFamily="34" charset="0"/>
                <a:cs typeface="Calibri" panose="020F0502020204030204" pitchFamily="34" charset="0"/>
              </a:rPr>
              <a:t>during transmission over the network, </a:t>
            </a:r>
            <a:r>
              <a:rPr lang="en-US" sz="2000" b="1" i="0" u="sng" dirty="0">
                <a:solidFill>
                  <a:srgbClr val="0000FF"/>
                </a:solidFill>
                <a:effectLst/>
                <a:latin typeface="Calibri" panose="020F0502020204030204" pitchFamily="34" charset="0"/>
                <a:cs typeface="Calibri" panose="020F0502020204030204" pitchFamily="34" charset="0"/>
              </a:rPr>
              <a:t>but delays in transmission are unacceptable</a:t>
            </a:r>
            <a:r>
              <a:rPr lang="en-US" sz="2000" i="0" dirty="0">
                <a:solidFill>
                  <a:srgbClr val="0000FF"/>
                </a:solidFill>
                <a:effectLst/>
                <a:latin typeface="Calibri" panose="020F0502020204030204" pitchFamily="34" charset="0"/>
                <a:cs typeface="Calibri" panose="020F0502020204030204" pitchFamily="34" charset="0"/>
              </a:rPr>
              <a:t>. </a:t>
            </a:r>
            <a:r>
              <a:rPr lang="en-US" sz="2000" i="0" dirty="0">
                <a:effectLst/>
                <a:latin typeface="Calibri" panose="020F0502020204030204" pitchFamily="34" charset="0"/>
                <a:cs typeface="Calibri" panose="020F0502020204030204" pitchFamily="34" charset="0"/>
              </a:rPr>
              <a:t>For these applications, </a:t>
            </a:r>
            <a:r>
              <a:rPr lang="en-US" sz="2000" b="1" i="0" u="sng" dirty="0">
                <a:effectLst/>
                <a:latin typeface="Calibri" panose="020F0502020204030204" pitchFamily="34" charset="0"/>
                <a:cs typeface="Calibri" panose="020F0502020204030204" pitchFamily="34" charset="0"/>
              </a:rPr>
              <a:t>UDP is the better choice because it requires less network overhead</a:t>
            </a:r>
            <a:r>
              <a:rPr lang="en-US" sz="2000" i="0" dirty="0">
                <a:effectLst/>
                <a:latin typeface="Calibri" panose="020F0502020204030204" pitchFamily="34" charset="0"/>
                <a:cs typeface="Calibri" panose="020F0502020204030204" pitchFamily="34" charset="0"/>
              </a:rPr>
              <a:t>. UDP is preferable for applications such as </a:t>
            </a:r>
            <a:r>
              <a:rPr lang="en-US" sz="2000" b="1" i="0" u="sng" dirty="0">
                <a:effectLst/>
                <a:latin typeface="Calibri" panose="020F0502020204030204" pitchFamily="34" charset="0"/>
                <a:cs typeface="Calibri" panose="020F0502020204030204" pitchFamily="34" charset="0"/>
              </a:rPr>
              <a:t>Voice over IP (VoIP</a:t>
            </a:r>
            <a:r>
              <a:rPr lang="en-US" sz="2000" b="1" i="0" dirty="0">
                <a:effectLst/>
                <a:latin typeface="Calibri" panose="020F0502020204030204" pitchFamily="34" charset="0"/>
                <a:cs typeface="Calibri" panose="020F0502020204030204" pitchFamily="34" charset="0"/>
              </a:rPr>
              <a:t>)</a:t>
            </a:r>
            <a:r>
              <a:rPr lang="en-US" sz="2000" i="0" dirty="0">
                <a:effectLst/>
                <a:latin typeface="Calibri" panose="020F0502020204030204" pitchFamily="34" charset="0"/>
                <a:cs typeface="Calibri" panose="020F0502020204030204" pitchFamily="34" charset="0"/>
              </a:rPr>
              <a:t>. </a:t>
            </a:r>
            <a:r>
              <a:rPr lang="en-US" sz="2000" i="0" u="sng" dirty="0">
                <a:effectLst/>
                <a:latin typeface="Calibri" panose="020F0502020204030204" pitchFamily="34" charset="0"/>
                <a:cs typeface="Calibri" panose="020F0502020204030204" pitchFamily="34" charset="0"/>
              </a:rPr>
              <a:t>Acknowledgments and retransmission would slow down delivery and make the voice conversation unacceptable.</a:t>
            </a:r>
          </a:p>
          <a:p>
            <a:pPr marL="285750" indent="-285750">
              <a:buFont typeface="Arial" panose="020B0604020202020204" pitchFamily="34" charset="0"/>
              <a:buChar char="•"/>
            </a:pPr>
            <a:endParaRPr lang="en-US" sz="2000" i="0" dirty="0">
              <a:effectLst/>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000" i="0" dirty="0">
                <a:effectLst/>
                <a:latin typeface="Calibri" panose="020F0502020204030204" pitchFamily="34" charset="0"/>
                <a:cs typeface="Calibri" panose="020F0502020204030204" pitchFamily="34" charset="0"/>
              </a:rPr>
              <a:t>UDP is also used by </a:t>
            </a:r>
            <a:r>
              <a:rPr lang="en-US" sz="2000" b="1" i="0" u="sng" dirty="0">
                <a:effectLst/>
                <a:latin typeface="Calibri" panose="020F0502020204030204" pitchFamily="34" charset="0"/>
                <a:cs typeface="Calibri" panose="020F0502020204030204" pitchFamily="34" charset="0"/>
              </a:rPr>
              <a:t>request-and-reply applications </a:t>
            </a:r>
            <a:r>
              <a:rPr lang="en-US" sz="2000" i="0" dirty="0">
                <a:effectLst/>
                <a:latin typeface="Calibri" panose="020F0502020204030204" pitchFamily="34" charset="0"/>
                <a:cs typeface="Calibri" panose="020F0502020204030204" pitchFamily="34" charset="0"/>
              </a:rPr>
              <a:t>where the data is minimal, and retransmission can be done quickly. For example, </a:t>
            </a:r>
            <a:r>
              <a:rPr lang="en-US" sz="2000" b="1" i="0" u="sng" dirty="0">
                <a:effectLst/>
                <a:latin typeface="Calibri" panose="020F0502020204030204" pitchFamily="34" charset="0"/>
                <a:cs typeface="Calibri" panose="020F0502020204030204" pitchFamily="34" charset="0"/>
              </a:rPr>
              <a:t>Domain Name System (DNS)</a:t>
            </a:r>
            <a:r>
              <a:rPr lang="en-US" sz="2000" i="0" dirty="0">
                <a:effectLst/>
                <a:latin typeface="Calibri" panose="020F0502020204030204" pitchFamily="34" charset="0"/>
                <a:cs typeface="Calibri" panose="020F0502020204030204" pitchFamily="34" charset="0"/>
              </a:rPr>
              <a:t> uses UDP for this type of transaction. The client requests IPv4 and IPv6 addresses for a known domain name from a DNS server. </a:t>
            </a:r>
            <a:r>
              <a:rPr lang="en-US" sz="2000" i="0" u="sng" dirty="0">
                <a:effectLst/>
                <a:latin typeface="Calibri" panose="020F0502020204030204" pitchFamily="34" charset="0"/>
                <a:cs typeface="Calibri" panose="020F0502020204030204" pitchFamily="34" charset="0"/>
              </a:rPr>
              <a:t>If the client does not receive a response in a predetermined amount of time, it simply sends the request again.</a:t>
            </a:r>
          </a:p>
          <a:p>
            <a:pPr marL="285750" indent="-285750">
              <a:buFont typeface="Arial" panose="020B0604020202020204" pitchFamily="34" charset="0"/>
              <a:buChar char="•"/>
            </a:pPr>
            <a:endParaRPr lang="en-US" sz="2000" i="0" dirty="0">
              <a:effectLst/>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000" i="0" dirty="0">
                <a:effectLst/>
                <a:latin typeface="Calibri" panose="020F0502020204030204" pitchFamily="34" charset="0"/>
                <a:cs typeface="Calibri" panose="020F0502020204030204" pitchFamily="34" charset="0"/>
              </a:rPr>
              <a:t>For example, if one or two segments of a live video stream fail to arrive, it creates a momentary disruption in the stream. </a:t>
            </a:r>
            <a:r>
              <a:rPr lang="en-US" sz="2000" i="0" u="sng" dirty="0">
                <a:effectLst/>
                <a:latin typeface="Calibri" panose="020F0502020204030204" pitchFamily="34" charset="0"/>
                <a:cs typeface="Calibri" panose="020F0502020204030204" pitchFamily="34" charset="0"/>
              </a:rPr>
              <a:t>This may appear as distortion in the image or sound, but may not be noticeable to the user. </a:t>
            </a:r>
            <a:r>
              <a:rPr lang="en-US" sz="2000" b="1" i="0" u="sng" dirty="0">
                <a:effectLst/>
                <a:latin typeface="Calibri" panose="020F0502020204030204" pitchFamily="34" charset="0"/>
                <a:cs typeface="Calibri" panose="020F0502020204030204" pitchFamily="34" charset="0"/>
              </a:rPr>
              <a:t>If the destination device had to account for lost data, the stream could be delayed while waiting for retransmissions, therefore causing the image or sound to be greatly degraded</a:t>
            </a:r>
            <a:r>
              <a:rPr lang="en-US" sz="2000" i="0" dirty="0">
                <a:effectLst/>
                <a:latin typeface="Calibri" panose="020F0502020204030204" pitchFamily="34" charset="0"/>
                <a:cs typeface="Calibri" panose="020F0502020204030204" pitchFamily="34" charset="0"/>
              </a:rPr>
              <a:t>. In this case, it is better to render the best media possible with the segments received, and forego reliability.</a:t>
            </a:r>
          </a:p>
          <a:p>
            <a:pPr marL="285750" indent="-285750">
              <a:buFont typeface="Arial" panose="020B0604020202020204" pitchFamily="34" charset="0"/>
              <a:buChar char="•"/>
            </a:pPr>
            <a:endParaRPr lang="en-US" sz="2000" i="0" dirty="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49736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0808577" cy="1068888"/>
          </a:xfrm>
          <a:prstGeom prst="rect">
            <a:avLst/>
          </a:prstGeom>
        </p:spPr>
        <p:txBody>
          <a:bodyPr/>
          <a:lstStyle/>
          <a:p>
            <a:r>
              <a:rPr lang="hr-HR" sz="3200" b="0" i="0" dirty="0"/>
              <a:t>UDP vs TCP</a:t>
            </a:r>
          </a:p>
        </p:txBody>
      </p:sp>
      <p:sp>
        <p:nvSpPr>
          <p:cNvPr id="8" name="TextBox 7">
            <a:extLst>
              <a:ext uri="{FF2B5EF4-FFF2-40B4-BE49-F238E27FC236}">
                <a16:creationId xmlns:a16="http://schemas.microsoft.com/office/drawing/2014/main" id="{522157EC-9B6B-084E-DA94-6646282301AD}"/>
              </a:ext>
            </a:extLst>
          </p:cNvPr>
          <p:cNvSpPr txBox="1"/>
          <p:nvPr/>
        </p:nvSpPr>
        <p:spPr>
          <a:xfrm>
            <a:off x="306910" y="789980"/>
            <a:ext cx="11578180" cy="5078313"/>
          </a:xfrm>
          <a:prstGeom prst="rect">
            <a:avLst/>
          </a:prstGeom>
          <a:noFill/>
        </p:spPr>
        <p:txBody>
          <a:bodyPr wrap="square">
            <a:spAutoFit/>
          </a:bodyPr>
          <a:lstStyle/>
          <a:p>
            <a:pPr marL="285750" indent="-285750">
              <a:buFont typeface="Arial" panose="020B0604020202020204" pitchFamily="34" charset="0"/>
              <a:buChar char="•"/>
            </a:pPr>
            <a:r>
              <a:rPr lang="en-US" i="0" dirty="0">
                <a:solidFill>
                  <a:srgbClr val="0000FF"/>
                </a:solidFill>
                <a:effectLst/>
                <a:latin typeface="Calibri" panose="020F0502020204030204" pitchFamily="34" charset="0"/>
                <a:cs typeface="Calibri" panose="020F0502020204030204" pitchFamily="34" charset="0"/>
              </a:rPr>
              <a:t>For other applications it is important that </a:t>
            </a:r>
            <a:r>
              <a:rPr lang="en-US" b="1" i="0" u="sng" dirty="0">
                <a:solidFill>
                  <a:srgbClr val="0000FF"/>
                </a:solidFill>
                <a:effectLst/>
                <a:latin typeface="Calibri" panose="020F0502020204030204" pitchFamily="34" charset="0"/>
                <a:cs typeface="Calibri" panose="020F0502020204030204" pitchFamily="34" charset="0"/>
              </a:rPr>
              <a:t>all the data arrives </a:t>
            </a:r>
            <a:r>
              <a:rPr lang="en-US" i="0" dirty="0">
                <a:solidFill>
                  <a:srgbClr val="0000FF"/>
                </a:solidFill>
                <a:effectLst/>
                <a:latin typeface="Calibri" panose="020F0502020204030204" pitchFamily="34" charset="0"/>
                <a:cs typeface="Calibri" panose="020F0502020204030204" pitchFamily="34" charset="0"/>
              </a:rPr>
              <a:t>and that it can be processed in its </a:t>
            </a:r>
            <a:r>
              <a:rPr lang="en-US" b="1" i="0" u="sng" dirty="0">
                <a:solidFill>
                  <a:srgbClr val="0000FF"/>
                </a:solidFill>
                <a:effectLst/>
                <a:latin typeface="Calibri" panose="020F0502020204030204" pitchFamily="34" charset="0"/>
                <a:cs typeface="Calibri" panose="020F0502020204030204" pitchFamily="34" charset="0"/>
              </a:rPr>
              <a:t>proper sequence</a:t>
            </a:r>
            <a:r>
              <a:rPr lang="en-US" i="0" dirty="0">
                <a:effectLst/>
                <a:latin typeface="Calibri" panose="020F0502020204030204" pitchFamily="34" charset="0"/>
                <a:cs typeface="Calibri" panose="020F0502020204030204" pitchFamily="34" charset="0"/>
              </a:rPr>
              <a:t>. For these types of applications, </a:t>
            </a:r>
            <a:r>
              <a:rPr lang="en-US" i="0" u="sng" dirty="0">
                <a:effectLst/>
                <a:latin typeface="Calibri" panose="020F0502020204030204" pitchFamily="34" charset="0"/>
                <a:cs typeface="Calibri" panose="020F0502020204030204" pitchFamily="34" charset="0"/>
              </a:rPr>
              <a:t>TCP is used as the transport protocol</a:t>
            </a:r>
            <a:r>
              <a:rPr lang="en-US" i="0" dirty="0">
                <a:effectLst/>
                <a:latin typeface="Calibri" panose="020F0502020204030204" pitchFamily="34" charset="0"/>
                <a:cs typeface="Calibri" panose="020F0502020204030204" pitchFamily="34" charset="0"/>
              </a:rPr>
              <a:t>. For example, applications such as </a:t>
            </a:r>
            <a:r>
              <a:rPr lang="en-US" i="0" u="sng" dirty="0">
                <a:effectLst/>
                <a:latin typeface="Calibri" panose="020F0502020204030204" pitchFamily="34" charset="0"/>
                <a:cs typeface="Calibri" panose="020F0502020204030204" pitchFamily="34" charset="0"/>
              </a:rPr>
              <a:t>databases, web browsers, and email clients, require that all data that is sent arrives at the destination in its original condition</a:t>
            </a:r>
            <a:r>
              <a:rPr lang="en-US" i="0" dirty="0">
                <a:effectLst/>
                <a:latin typeface="Calibri" panose="020F0502020204030204" pitchFamily="34" charset="0"/>
                <a:cs typeface="Calibri" panose="020F0502020204030204" pitchFamily="34" charset="0"/>
              </a:rPr>
              <a:t>. Any missing data could corrupt a communication, making it either </a:t>
            </a:r>
            <a:r>
              <a:rPr lang="en-US" b="1" i="0" u="sng" dirty="0">
                <a:effectLst/>
                <a:latin typeface="Calibri" panose="020F0502020204030204" pitchFamily="34" charset="0"/>
                <a:cs typeface="Calibri" panose="020F0502020204030204" pitchFamily="34" charset="0"/>
              </a:rPr>
              <a:t>incomplete</a:t>
            </a:r>
            <a:r>
              <a:rPr lang="en-US" i="0" dirty="0">
                <a:effectLst/>
                <a:latin typeface="Calibri" panose="020F0502020204030204" pitchFamily="34" charset="0"/>
                <a:cs typeface="Calibri" panose="020F0502020204030204" pitchFamily="34" charset="0"/>
              </a:rPr>
              <a:t> or </a:t>
            </a:r>
            <a:r>
              <a:rPr lang="en-US" b="1" i="0" u="sng" dirty="0">
                <a:effectLst/>
                <a:latin typeface="Calibri" panose="020F0502020204030204" pitchFamily="34" charset="0"/>
                <a:cs typeface="Calibri" panose="020F0502020204030204" pitchFamily="34" charset="0"/>
              </a:rPr>
              <a:t>unreadable</a:t>
            </a:r>
            <a:r>
              <a:rPr lang="en-US" i="0" dirty="0">
                <a:effectLst/>
                <a:latin typeface="Calibri" panose="020F0502020204030204" pitchFamily="34" charset="0"/>
                <a:cs typeface="Calibri" panose="020F0502020204030204" pitchFamily="34" charset="0"/>
              </a:rPr>
              <a:t>. For example, </a:t>
            </a:r>
            <a:r>
              <a:rPr lang="en-US" i="0" dirty="0">
                <a:solidFill>
                  <a:srgbClr val="0000FF"/>
                </a:solidFill>
                <a:effectLst/>
                <a:latin typeface="Calibri" panose="020F0502020204030204" pitchFamily="34" charset="0"/>
                <a:cs typeface="Calibri" panose="020F0502020204030204" pitchFamily="34" charset="0"/>
              </a:rPr>
              <a:t>it is important </a:t>
            </a:r>
            <a:r>
              <a:rPr lang="en-US" i="0" dirty="0">
                <a:effectLst/>
                <a:latin typeface="Calibri" panose="020F0502020204030204" pitchFamily="34" charset="0"/>
                <a:cs typeface="Calibri" panose="020F0502020204030204" pitchFamily="34" charset="0"/>
              </a:rPr>
              <a:t>when accessing banking information over the web to make sure all the information is </a:t>
            </a:r>
            <a:r>
              <a:rPr lang="en-US" i="0" dirty="0">
                <a:solidFill>
                  <a:srgbClr val="0000FF"/>
                </a:solidFill>
                <a:effectLst/>
                <a:latin typeface="Calibri" panose="020F0502020204030204" pitchFamily="34" charset="0"/>
                <a:cs typeface="Calibri" panose="020F0502020204030204" pitchFamily="34" charset="0"/>
              </a:rPr>
              <a:t>sent and received correctly</a:t>
            </a:r>
            <a:r>
              <a:rPr lang="en-US" i="0" dirty="0">
                <a:effectLst/>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endParaRPr lang="en-US" i="0" dirty="0">
              <a:effectLst/>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i="0" dirty="0">
                <a:effectLst/>
                <a:latin typeface="Calibri" panose="020F0502020204030204" pitchFamily="34" charset="0"/>
                <a:cs typeface="Calibri" panose="020F0502020204030204" pitchFamily="34" charset="0"/>
              </a:rPr>
              <a:t>Application developers must choose which transport protocol type is appropriate based on the requirements of the applications. </a:t>
            </a:r>
            <a:r>
              <a:rPr lang="en-US" i="0" u="sng" dirty="0">
                <a:effectLst/>
                <a:latin typeface="Calibri" panose="020F0502020204030204" pitchFamily="34" charset="0"/>
                <a:cs typeface="Calibri" panose="020F0502020204030204" pitchFamily="34" charset="0"/>
              </a:rPr>
              <a:t>Video may be sent over TCP or UDP</a:t>
            </a:r>
            <a:r>
              <a:rPr lang="en-US" i="0" dirty="0">
                <a:effectLst/>
                <a:latin typeface="Calibri" panose="020F0502020204030204" pitchFamily="34" charset="0"/>
                <a:cs typeface="Calibri" panose="020F0502020204030204" pitchFamily="34" charset="0"/>
              </a:rPr>
              <a:t>. </a:t>
            </a:r>
            <a:r>
              <a:rPr lang="en-US" i="0" dirty="0">
                <a:solidFill>
                  <a:srgbClr val="0000FF"/>
                </a:solidFill>
                <a:effectLst/>
                <a:latin typeface="Calibri" panose="020F0502020204030204" pitchFamily="34" charset="0"/>
                <a:cs typeface="Calibri" panose="020F0502020204030204" pitchFamily="34" charset="0"/>
              </a:rPr>
              <a:t>Applications that stream stored audio and video typically use TCP</a:t>
            </a:r>
            <a:r>
              <a:rPr lang="en-US" i="0" dirty="0">
                <a:effectLst/>
                <a:latin typeface="Calibri" panose="020F0502020204030204" pitchFamily="34" charset="0"/>
                <a:cs typeface="Calibri" panose="020F0502020204030204" pitchFamily="34" charset="0"/>
              </a:rPr>
              <a:t>. </a:t>
            </a:r>
            <a:r>
              <a:rPr lang="en-US" i="0" dirty="0">
                <a:solidFill>
                  <a:srgbClr val="0000FF"/>
                </a:solidFill>
                <a:effectLst/>
                <a:latin typeface="Calibri" panose="020F0502020204030204" pitchFamily="34" charset="0"/>
                <a:cs typeface="Calibri" panose="020F0502020204030204" pitchFamily="34" charset="0"/>
              </a:rPr>
              <a:t>The application uses TCP to perform </a:t>
            </a:r>
            <a:r>
              <a:rPr lang="en-US" b="1" i="0" u="sng" dirty="0">
                <a:solidFill>
                  <a:srgbClr val="0000FF"/>
                </a:solidFill>
                <a:effectLst/>
                <a:latin typeface="Calibri" panose="020F0502020204030204" pitchFamily="34" charset="0"/>
                <a:cs typeface="Calibri" panose="020F0502020204030204" pitchFamily="34" charset="0"/>
              </a:rPr>
              <a:t>buffering, bandwidth probing</a:t>
            </a:r>
            <a:r>
              <a:rPr lang="en-US" i="0" dirty="0">
                <a:solidFill>
                  <a:srgbClr val="0000FF"/>
                </a:solidFill>
                <a:effectLst/>
                <a:latin typeface="Calibri" panose="020F0502020204030204" pitchFamily="34" charset="0"/>
                <a:cs typeface="Calibri" panose="020F0502020204030204" pitchFamily="34" charset="0"/>
              </a:rPr>
              <a:t>, and congestion control, in order to better control the user experience.</a:t>
            </a:r>
          </a:p>
          <a:p>
            <a:pPr marL="285750" indent="-285750">
              <a:buFont typeface="Arial" panose="020B0604020202020204" pitchFamily="34" charset="0"/>
              <a:buChar char="•"/>
            </a:pPr>
            <a:endParaRPr lang="en-US" i="0" dirty="0">
              <a:effectLst/>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i="0" u="sng" dirty="0">
                <a:solidFill>
                  <a:srgbClr val="0000FF"/>
                </a:solidFill>
                <a:effectLst/>
                <a:latin typeface="Calibri" panose="020F0502020204030204" pitchFamily="34" charset="0"/>
                <a:cs typeface="Calibri" panose="020F0502020204030204" pitchFamily="34" charset="0"/>
              </a:rPr>
              <a:t>Real-time</a:t>
            </a:r>
            <a:r>
              <a:rPr lang="en-US" i="0" u="sng" dirty="0">
                <a:effectLst/>
                <a:latin typeface="Calibri" panose="020F0502020204030204" pitchFamily="34" charset="0"/>
                <a:cs typeface="Calibri" panose="020F0502020204030204" pitchFamily="34" charset="0"/>
              </a:rPr>
              <a:t> video and voice usually use UDP</a:t>
            </a:r>
            <a:r>
              <a:rPr lang="en-US" i="0" dirty="0">
                <a:effectLst/>
                <a:latin typeface="Calibri" panose="020F0502020204030204" pitchFamily="34" charset="0"/>
                <a:cs typeface="Calibri" panose="020F0502020204030204" pitchFamily="34" charset="0"/>
              </a:rPr>
              <a:t>, </a:t>
            </a:r>
            <a:r>
              <a:rPr lang="en-US" i="0" u="sng" dirty="0">
                <a:effectLst/>
                <a:latin typeface="Calibri" panose="020F0502020204030204" pitchFamily="34" charset="0"/>
                <a:cs typeface="Calibri" panose="020F0502020204030204" pitchFamily="34" charset="0"/>
              </a:rPr>
              <a:t>but may also use TCP, or both UDP and TCP</a:t>
            </a:r>
            <a:r>
              <a:rPr lang="en-US" i="0" dirty="0">
                <a:effectLst/>
                <a:latin typeface="Calibri" panose="020F0502020204030204" pitchFamily="34" charset="0"/>
                <a:cs typeface="Calibri" panose="020F0502020204030204" pitchFamily="34" charset="0"/>
              </a:rPr>
              <a:t>. </a:t>
            </a:r>
            <a:r>
              <a:rPr lang="en-US" i="0" u="sng" dirty="0">
                <a:effectLst/>
                <a:latin typeface="Calibri" panose="020F0502020204030204" pitchFamily="34" charset="0"/>
                <a:cs typeface="Calibri" panose="020F0502020204030204" pitchFamily="34" charset="0"/>
              </a:rPr>
              <a:t>A video conferencing application may use UDP by default, but because many firewalls block UDP, the application can also be sent over TCP.</a:t>
            </a:r>
          </a:p>
          <a:p>
            <a:pPr marL="285750" indent="-285750">
              <a:buFont typeface="Arial" panose="020B0604020202020204" pitchFamily="34" charset="0"/>
              <a:buChar char="•"/>
            </a:pPr>
            <a:endParaRPr lang="en-US" i="0" dirty="0">
              <a:effectLst/>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i="0" u="sng" dirty="0">
                <a:effectLst/>
                <a:latin typeface="Calibri" panose="020F0502020204030204" pitchFamily="34" charset="0"/>
                <a:cs typeface="Calibri" panose="020F0502020204030204" pitchFamily="34" charset="0"/>
              </a:rPr>
              <a:t>Applications that stream stored audio and video use TCP</a:t>
            </a:r>
            <a:r>
              <a:rPr lang="en-US" i="0" dirty="0">
                <a:effectLst/>
                <a:latin typeface="Calibri" panose="020F0502020204030204" pitchFamily="34" charset="0"/>
                <a:cs typeface="Calibri" panose="020F0502020204030204" pitchFamily="34" charset="0"/>
              </a:rPr>
              <a:t>. For example, if your network suddenly cannot support the bandwidth needed to watch an </a:t>
            </a:r>
            <a:r>
              <a:rPr lang="en-US" i="0" u="sng" dirty="0">
                <a:effectLst/>
                <a:latin typeface="Calibri" panose="020F0502020204030204" pitchFamily="34" charset="0"/>
                <a:cs typeface="Calibri" panose="020F0502020204030204" pitchFamily="34" charset="0"/>
              </a:rPr>
              <a:t>on-demand movie</a:t>
            </a:r>
            <a:r>
              <a:rPr lang="en-US" i="0" dirty="0">
                <a:effectLst/>
                <a:latin typeface="Calibri" panose="020F0502020204030204" pitchFamily="34" charset="0"/>
                <a:cs typeface="Calibri" panose="020F0502020204030204" pitchFamily="34" charset="0"/>
              </a:rPr>
              <a:t>, the application </a:t>
            </a:r>
            <a:r>
              <a:rPr lang="en-US" i="0" u="sng" dirty="0">
                <a:effectLst/>
                <a:latin typeface="Calibri" panose="020F0502020204030204" pitchFamily="34" charset="0"/>
                <a:cs typeface="Calibri" panose="020F0502020204030204" pitchFamily="34" charset="0"/>
              </a:rPr>
              <a:t>pauses the playback</a:t>
            </a:r>
            <a:r>
              <a:rPr lang="en-US" i="0" dirty="0">
                <a:effectLst/>
                <a:latin typeface="Calibri" panose="020F0502020204030204" pitchFamily="34" charset="0"/>
                <a:cs typeface="Calibri" panose="020F0502020204030204" pitchFamily="34" charset="0"/>
              </a:rPr>
              <a:t>. During the pause, you might see a “</a:t>
            </a:r>
            <a:r>
              <a:rPr lang="en-US" b="1" i="0" u="sng" dirty="0">
                <a:effectLst/>
                <a:latin typeface="Calibri" panose="020F0502020204030204" pitchFamily="34" charset="0"/>
                <a:cs typeface="Calibri" panose="020F0502020204030204" pitchFamily="34" charset="0"/>
              </a:rPr>
              <a:t>buffering</a:t>
            </a:r>
            <a:r>
              <a:rPr lang="en-US" i="0" dirty="0">
                <a:effectLst/>
                <a:latin typeface="Calibri" panose="020F0502020204030204" pitchFamily="34" charset="0"/>
                <a:cs typeface="Calibri" panose="020F0502020204030204" pitchFamily="34" charset="0"/>
              </a:rPr>
              <a:t>...” message </a:t>
            </a:r>
            <a:r>
              <a:rPr lang="en-US" i="0" dirty="0">
                <a:solidFill>
                  <a:srgbClr val="0000FF"/>
                </a:solidFill>
                <a:effectLst/>
                <a:latin typeface="Calibri" panose="020F0502020204030204" pitchFamily="34" charset="0"/>
                <a:cs typeface="Calibri" panose="020F0502020204030204" pitchFamily="34" charset="0"/>
              </a:rPr>
              <a:t>while TCP works to re-establish the stream</a:t>
            </a:r>
            <a:r>
              <a:rPr lang="en-US" i="0" dirty="0">
                <a:effectLst/>
                <a:latin typeface="Calibri" panose="020F0502020204030204" pitchFamily="34" charset="0"/>
                <a:cs typeface="Calibri" panose="020F0502020204030204" pitchFamily="34" charset="0"/>
              </a:rPr>
              <a:t>. </a:t>
            </a:r>
            <a:r>
              <a:rPr lang="en-US" i="0" u="sng" dirty="0">
                <a:effectLst/>
                <a:latin typeface="Calibri" panose="020F0502020204030204" pitchFamily="34" charset="0"/>
                <a:cs typeface="Calibri" panose="020F0502020204030204" pitchFamily="34" charset="0"/>
              </a:rPr>
              <a:t>When all the segments are in order and a minimum level of bandwidth is restored, your TCP session resumes, and the movie resumes playing</a:t>
            </a:r>
            <a:r>
              <a:rPr lang="en-US" i="0" dirty="0">
                <a:effectLst/>
                <a:latin typeface="Calibri" panose="020F0502020204030204" pitchFamily="34" charset="0"/>
                <a:cs typeface="Calibri" panose="020F0502020204030204" pitchFamily="34" charset="0"/>
              </a:rPr>
              <a:t>.</a:t>
            </a:r>
            <a:endParaRPr lang="en-US" i="0" dirty="0">
              <a:solidFill>
                <a:srgbClr val="0000FF"/>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49564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0808577" cy="1068888"/>
          </a:xfrm>
          <a:prstGeom prst="rect">
            <a:avLst/>
          </a:prstGeom>
        </p:spPr>
        <p:txBody>
          <a:bodyPr/>
          <a:lstStyle/>
          <a:p>
            <a:r>
              <a:rPr lang="hr-HR" sz="3200" b="0" i="0" dirty="0"/>
              <a:t>UDP vs TCP</a:t>
            </a:r>
          </a:p>
        </p:txBody>
      </p:sp>
      <p:pic>
        <p:nvPicPr>
          <p:cNvPr id="4" name="Picture 3">
            <a:extLst>
              <a:ext uri="{FF2B5EF4-FFF2-40B4-BE49-F238E27FC236}">
                <a16:creationId xmlns:a16="http://schemas.microsoft.com/office/drawing/2014/main" id="{28F58586-2513-0213-C100-2CC7A9700E98}"/>
              </a:ext>
            </a:extLst>
          </p:cNvPr>
          <p:cNvPicPr>
            <a:picLocks noChangeAspect="1"/>
          </p:cNvPicPr>
          <p:nvPr/>
        </p:nvPicPr>
        <p:blipFill>
          <a:blip r:embed="rId2"/>
          <a:stretch>
            <a:fillRect/>
          </a:stretch>
        </p:blipFill>
        <p:spPr>
          <a:xfrm>
            <a:off x="846228" y="1011828"/>
            <a:ext cx="3724275" cy="4381500"/>
          </a:xfrm>
          <a:prstGeom prst="rect">
            <a:avLst/>
          </a:prstGeom>
        </p:spPr>
      </p:pic>
      <p:pic>
        <p:nvPicPr>
          <p:cNvPr id="6" name="Picture 5">
            <a:extLst>
              <a:ext uri="{FF2B5EF4-FFF2-40B4-BE49-F238E27FC236}">
                <a16:creationId xmlns:a16="http://schemas.microsoft.com/office/drawing/2014/main" id="{067E7562-FB6F-9FB6-E38D-B9D3AFEF8B10}"/>
              </a:ext>
            </a:extLst>
          </p:cNvPr>
          <p:cNvPicPr>
            <a:picLocks noChangeAspect="1"/>
          </p:cNvPicPr>
          <p:nvPr/>
        </p:nvPicPr>
        <p:blipFill>
          <a:blip r:embed="rId3"/>
          <a:stretch>
            <a:fillRect/>
          </a:stretch>
        </p:blipFill>
        <p:spPr>
          <a:xfrm>
            <a:off x="6632665" y="1011828"/>
            <a:ext cx="3956957" cy="4491954"/>
          </a:xfrm>
          <a:prstGeom prst="rect">
            <a:avLst/>
          </a:prstGeom>
        </p:spPr>
      </p:pic>
    </p:spTree>
    <p:extLst>
      <p:ext uri="{BB962C8B-B14F-4D97-AF65-F5344CB8AC3E}">
        <p14:creationId xmlns:p14="http://schemas.microsoft.com/office/powerpoint/2010/main" val="2459812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0808577" cy="507722"/>
          </a:xfrm>
          <a:prstGeom prst="rect">
            <a:avLst/>
          </a:prstGeom>
        </p:spPr>
        <p:txBody>
          <a:bodyPr/>
          <a:lstStyle/>
          <a:p>
            <a:r>
              <a:rPr lang="hr-HR" sz="3200" b="0" i="0" dirty="0"/>
              <a:t>TCP </a:t>
            </a:r>
            <a:r>
              <a:rPr lang="hr-HR" sz="3200" b="0" i="0" dirty="0" err="1"/>
              <a:t>Features</a:t>
            </a:r>
            <a:endParaRPr lang="hr-HR" sz="3200" b="0" i="0" dirty="0"/>
          </a:p>
        </p:txBody>
      </p:sp>
      <p:sp>
        <p:nvSpPr>
          <p:cNvPr id="5" name="TextBox 4">
            <a:extLst>
              <a:ext uri="{FF2B5EF4-FFF2-40B4-BE49-F238E27FC236}">
                <a16:creationId xmlns:a16="http://schemas.microsoft.com/office/drawing/2014/main" id="{624D5BA7-1A2F-1D38-F9EA-7384EF303B9A}"/>
              </a:ext>
            </a:extLst>
          </p:cNvPr>
          <p:cNvSpPr txBox="1"/>
          <p:nvPr/>
        </p:nvSpPr>
        <p:spPr>
          <a:xfrm>
            <a:off x="143691" y="823365"/>
            <a:ext cx="11904617" cy="4801314"/>
          </a:xfrm>
          <a:prstGeom prst="rect">
            <a:avLst/>
          </a:prstGeom>
          <a:noFill/>
        </p:spPr>
        <p:txBody>
          <a:bodyPr wrap="square">
            <a:spAutoFit/>
          </a:bodyPr>
          <a:lstStyle/>
          <a:p>
            <a:r>
              <a:rPr lang="en-US" dirty="0"/>
              <a:t>In addition to supporting the basic functions of data segmentation and reassembly, TCP also provides the following services:</a:t>
            </a:r>
          </a:p>
          <a:p>
            <a:endParaRPr lang="en-US" dirty="0"/>
          </a:p>
          <a:p>
            <a:r>
              <a:rPr lang="en-US" dirty="0">
                <a:solidFill>
                  <a:srgbClr val="FF0000"/>
                </a:solidFill>
              </a:rPr>
              <a:t>Establishes a Session </a:t>
            </a:r>
            <a:r>
              <a:rPr lang="en-US" dirty="0"/>
              <a:t>- TCP is a connection-oriented protocol that </a:t>
            </a:r>
            <a:r>
              <a:rPr lang="en-US" u="sng" dirty="0"/>
              <a:t>negotiates and establishes a permanent connection (or session) between source and destination devices prior to forwarding any traffic</a:t>
            </a:r>
            <a:r>
              <a:rPr lang="en-US" dirty="0"/>
              <a:t>. </a:t>
            </a:r>
            <a:r>
              <a:rPr lang="en-US" u="sng" dirty="0"/>
              <a:t>Through session establishment, the devices negotiate the amount of traffic that can be forwarded at a given time, and the communication data between the two can be closely managed.</a:t>
            </a:r>
          </a:p>
          <a:p>
            <a:r>
              <a:rPr lang="en-US" dirty="0">
                <a:solidFill>
                  <a:srgbClr val="FF0000"/>
                </a:solidFill>
              </a:rPr>
              <a:t>Ensures Reliable Delivery </a:t>
            </a:r>
            <a:r>
              <a:rPr lang="en-US" dirty="0"/>
              <a:t>- For many reasons, it is possible for a segment to become corrupted or lost completely, as it is transmitted over the network. </a:t>
            </a:r>
            <a:r>
              <a:rPr lang="en-US" u="sng" dirty="0"/>
              <a:t>TCP ensures that each segment that is sent by the source arrives at the destination.</a:t>
            </a:r>
          </a:p>
          <a:p>
            <a:r>
              <a:rPr lang="en-US" dirty="0">
                <a:solidFill>
                  <a:srgbClr val="FF0000"/>
                </a:solidFill>
              </a:rPr>
              <a:t>Provides Same-Order Delivery </a:t>
            </a:r>
            <a:r>
              <a:rPr lang="en-US" dirty="0"/>
              <a:t>- Because networks may provide </a:t>
            </a:r>
            <a:r>
              <a:rPr lang="en-US" u="sng" dirty="0"/>
              <a:t>multiple routes </a:t>
            </a:r>
            <a:r>
              <a:rPr lang="en-US" dirty="0"/>
              <a:t>that can have different transmission rates, </a:t>
            </a:r>
            <a:r>
              <a:rPr lang="en-US" u="sng" dirty="0"/>
              <a:t>data can arrive in the wrong order</a:t>
            </a:r>
            <a:r>
              <a:rPr lang="en-US" dirty="0"/>
              <a:t>. </a:t>
            </a:r>
            <a:r>
              <a:rPr lang="en-US" u="sng" dirty="0"/>
              <a:t>By numbering and sequencing the segments, TCP ensures segments are reassembled into the proper order.</a:t>
            </a:r>
          </a:p>
          <a:p>
            <a:r>
              <a:rPr lang="en-US" dirty="0">
                <a:solidFill>
                  <a:srgbClr val="FF0000"/>
                </a:solidFill>
              </a:rPr>
              <a:t>Supports Flow Control </a:t>
            </a:r>
            <a:r>
              <a:rPr lang="en-US" dirty="0"/>
              <a:t>- </a:t>
            </a:r>
            <a:r>
              <a:rPr lang="en-US" u="sng" dirty="0"/>
              <a:t>Network hosts have limited resources </a:t>
            </a:r>
            <a:r>
              <a:rPr lang="en-US" dirty="0"/>
              <a:t>(i.e., memory and processing power). When TCP is aware that these resources are overtaxed</a:t>
            </a:r>
            <a:r>
              <a:rPr lang="en-US" u="sng" dirty="0"/>
              <a:t>, it can request that the sending application reduce the rate of data flow</a:t>
            </a:r>
            <a:r>
              <a:rPr lang="en-US" dirty="0"/>
              <a:t>. This is done by TCP regulating the amount of data the source transmits</a:t>
            </a:r>
            <a:r>
              <a:rPr lang="en-US" u="sng" dirty="0"/>
              <a:t>. Flow control can prevent the need for retransmission of the data when the resources of the receiving host are overwhelmed</a:t>
            </a:r>
            <a:r>
              <a:rPr lang="en-US" dirty="0"/>
              <a:t>.</a:t>
            </a:r>
            <a:endParaRPr lang="hr-HR" dirty="0"/>
          </a:p>
        </p:txBody>
      </p:sp>
    </p:spTree>
    <p:extLst>
      <p:ext uri="{BB962C8B-B14F-4D97-AF65-F5344CB8AC3E}">
        <p14:creationId xmlns:p14="http://schemas.microsoft.com/office/powerpoint/2010/main" val="2969018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0808577" cy="507722"/>
          </a:xfrm>
          <a:prstGeom prst="rect">
            <a:avLst/>
          </a:prstGeom>
        </p:spPr>
        <p:txBody>
          <a:bodyPr/>
          <a:lstStyle/>
          <a:p>
            <a:r>
              <a:rPr lang="hr-HR" sz="3200" b="0" i="0" dirty="0"/>
              <a:t>TCP </a:t>
            </a:r>
            <a:r>
              <a:rPr lang="hr-HR" sz="3200" b="0" i="0" dirty="0" err="1"/>
              <a:t>Header</a:t>
            </a:r>
            <a:endParaRPr lang="hr-HR" sz="3200" b="0" i="0" dirty="0"/>
          </a:p>
        </p:txBody>
      </p:sp>
      <p:sp>
        <p:nvSpPr>
          <p:cNvPr id="5" name="TextBox 4">
            <a:extLst>
              <a:ext uri="{FF2B5EF4-FFF2-40B4-BE49-F238E27FC236}">
                <a16:creationId xmlns:a16="http://schemas.microsoft.com/office/drawing/2014/main" id="{624D5BA7-1A2F-1D38-F9EA-7384EF303B9A}"/>
              </a:ext>
            </a:extLst>
          </p:cNvPr>
          <p:cNvSpPr txBox="1"/>
          <p:nvPr/>
        </p:nvSpPr>
        <p:spPr>
          <a:xfrm>
            <a:off x="143691" y="823365"/>
            <a:ext cx="11904617" cy="1477328"/>
          </a:xfrm>
          <a:prstGeom prst="rect">
            <a:avLst/>
          </a:prstGeom>
          <a:noFill/>
        </p:spPr>
        <p:txBody>
          <a:bodyPr wrap="square">
            <a:spAutoFit/>
          </a:bodyPr>
          <a:lstStyle/>
          <a:p>
            <a:r>
              <a:rPr lang="en-US" dirty="0">
                <a:solidFill>
                  <a:srgbClr val="FF0000"/>
                </a:solidFill>
              </a:rPr>
              <a:t>TCP is a stateful protocol </a:t>
            </a:r>
            <a:r>
              <a:rPr lang="en-US" dirty="0"/>
              <a:t>which means </a:t>
            </a:r>
            <a:r>
              <a:rPr lang="en-US" u="sng" dirty="0"/>
              <a:t>it keeps track of the state of the communication session</a:t>
            </a:r>
            <a:r>
              <a:rPr lang="en-US" dirty="0"/>
              <a:t>. To track the state of a session, TCP records </a:t>
            </a:r>
            <a:r>
              <a:rPr lang="en-US" u="sng" dirty="0"/>
              <a:t>which information it has sent and which information has been acknowledged</a:t>
            </a:r>
            <a:r>
              <a:rPr lang="en-US" dirty="0"/>
              <a:t>. </a:t>
            </a:r>
            <a:r>
              <a:rPr lang="en-US" dirty="0">
                <a:solidFill>
                  <a:srgbClr val="0000FF"/>
                </a:solidFill>
              </a:rPr>
              <a:t>The stateful session begins with the session establishment and ends with the session termination.</a:t>
            </a:r>
          </a:p>
          <a:p>
            <a:endParaRPr lang="en-US" dirty="0"/>
          </a:p>
          <a:p>
            <a:r>
              <a:rPr lang="en-US" dirty="0"/>
              <a:t>A TCP segment adds 20 bytes (i.e., 160 bits) of overhead when encapsulating the application layer data. </a:t>
            </a:r>
            <a:endParaRPr lang="hr-HR" dirty="0"/>
          </a:p>
        </p:txBody>
      </p:sp>
      <p:pic>
        <p:nvPicPr>
          <p:cNvPr id="4" name="Picture 3">
            <a:extLst>
              <a:ext uri="{FF2B5EF4-FFF2-40B4-BE49-F238E27FC236}">
                <a16:creationId xmlns:a16="http://schemas.microsoft.com/office/drawing/2014/main" id="{FE264F9F-12F7-5763-BAAB-69641BB84E78}"/>
              </a:ext>
            </a:extLst>
          </p:cNvPr>
          <p:cNvPicPr>
            <a:picLocks noChangeAspect="1"/>
          </p:cNvPicPr>
          <p:nvPr/>
        </p:nvPicPr>
        <p:blipFill>
          <a:blip r:embed="rId2"/>
          <a:stretch>
            <a:fillRect/>
          </a:stretch>
        </p:blipFill>
        <p:spPr>
          <a:xfrm>
            <a:off x="2760617" y="2470915"/>
            <a:ext cx="7715794" cy="3633023"/>
          </a:xfrm>
          <a:prstGeom prst="rect">
            <a:avLst/>
          </a:prstGeom>
        </p:spPr>
      </p:pic>
    </p:spTree>
    <p:extLst>
      <p:ext uri="{BB962C8B-B14F-4D97-AF65-F5344CB8AC3E}">
        <p14:creationId xmlns:p14="http://schemas.microsoft.com/office/powerpoint/2010/main" val="32055572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0808577" cy="507722"/>
          </a:xfrm>
          <a:prstGeom prst="rect">
            <a:avLst/>
          </a:prstGeom>
        </p:spPr>
        <p:txBody>
          <a:bodyPr/>
          <a:lstStyle/>
          <a:p>
            <a:r>
              <a:rPr lang="hr-HR" sz="3200" b="0" i="0" dirty="0"/>
              <a:t>TCP </a:t>
            </a:r>
            <a:r>
              <a:rPr lang="hr-HR" sz="3200" b="0" i="0" dirty="0" err="1"/>
              <a:t>Header</a:t>
            </a:r>
            <a:r>
              <a:rPr lang="hr-HR" sz="3200" b="0" i="0" dirty="0"/>
              <a:t> </a:t>
            </a:r>
            <a:r>
              <a:rPr lang="hr-HR" sz="3200" b="0" i="0" dirty="0" err="1"/>
              <a:t>Fields</a:t>
            </a:r>
            <a:endParaRPr lang="hr-HR" sz="3200" b="0" i="0" dirty="0"/>
          </a:p>
        </p:txBody>
      </p:sp>
      <p:graphicFrame>
        <p:nvGraphicFramePr>
          <p:cNvPr id="2" name="Table 1">
            <a:extLst>
              <a:ext uri="{FF2B5EF4-FFF2-40B4-BE49-F238E27FC236}">
                <a16:creationId xmlns:a16="http://schemas.microsoft.com/office/drawing/2014/main" id="{5A77BF51-C9F0-942D-1EEC-11375B92030E}"/>
              </a:ext>
            </a:extLst>
          </p:cNvPr>
          <p:cNvGraphicFramePr>
            <a:graphicFrameLocks noGrp="1"/>
          </p:cNvGraphicFramePr>
          <p:nvPr>
            <p:extLst>
              <p:ext uri="{D42A27DB-BD31-4B8C-83A1-F6EECF244321}">
                <p14:modId xmlns:p14="http://schemas.microsoft.com/office/powerpoint/2010/main" val="2786922222"/>
              </p:ext>
            </p:extLst>
          </p:nvPr>
        </p:nvGraphicFramePr>
        <p:xfrm>
          <a:off x="243840" y="653142"/>
          <a:ext cx="11503660" cy="5605756"/>
        </p:xfrm>
        <a:graphic>
          <a:graphicData uri="http://schemas.openxmlformats.org/drawingml/2006/table">
            <a:tbl>
              <a:tblPr/>
              <a:tblGrid>
                <a:gridCol w="3286759">
                  <a:extLst>
                    <a:ext uri="{9D8B030D-6E8A-4147-A177-3AD203B41FA5}">
                      <a16:colId xmlns:a16="http://schemas.microsoft.com/office/drawing/2014/main" val="387813136"/>
                    </a:ext>
                  </a:extLst>
                </a:gridCol>
                <a:gridCol w="8216901">
                  <a:extLst>
                    <a:ext uri="{9D8B030D-6E8A-4147-A177-3AD203B41FA5}">
                      <a16:colId xmlns:a16="http://schemas.microsoft.com/office/drawing/2014/main" val="2651127785"/>
                    </a:ext>
                  </a:extLst>
                </a:gridCol>
              </a:tblGrid>
              <a:tr h="458063">
                <a:tc>
                  <a:txBody>
                    <a:bodyPr/>
                    <a:lstStyle/>
                    <a:p>
                      <a:pPr algn="l" fontAlgn="ctr"/>
                      <a:r>
                        <a:rPr lang="en-US" sz="1800" b="1">
                          <a:effectLst/>
                        </a:rPr>
                        <a:t>TCP Header Field</a:t>
                      </a:r>
                      <a:endParaRPr lang="en-US" sz="1800">
                        <a:effectLst/>
                      </a:endParaRPr>
                    </a:p>
                  </a:txBody>
                  <a:tcPr marL="17110" marR="17110" marT="17110" marB="17110" anchor="ctr">
                    <a:lnL w="9525" cap="flat" cmpd="sng" algn="ctr">
                      <a:solidFill>
                        <a:srgbClr val="00A268"/>
                      </a:solidFill>
                      <a:prstDash val="solid"/>
                      <a:round/>
                      <a:headEnd type="none" w="med" len="med"/>
                      <a:tailEnd type="none" w="med" len="med"/>
                    </a:lnL>
                    <a:lnR w="9525" cap="flat" cmpd="sng" algn="ctr">
                      <a:solidFill>
                        <a:srgbClr val="DFDFDF"/>
                      </a:solidFill>
                      <a:prstDash val="solid"/>
                      <a:round/>
                      <a:headEnd type="none" w="med" len="med"/>
                      <a:tailEnd type="none" w="med" len="med"/>
                    </a:lnR>
                    <a:lnB w="9525" cap="flat" cmpd="sng" algn="ctr">
                      <a:solidFill>
                        <a:srgbClr val="E0BC68"/>
                      </a:solidFill>
                      <a:prstDash val="solid"/>
                      <a:round/>
                      <a:headEnd type="none" w="med" len="med"/>
                      <a:tailEnd type="none" w="med" len="med"/>
                    </a:lnB>
                    <a:solidFill>
                      <a:srgbClr val="F2F2F2"/>
                    </a:solidFill>
                  </a:tcPr>
                </a:tc>
                <a:tc>
                  <a:txBody>
                    <a:bodyPr/>
                    <a:lstStyle/>
                    <a:p>
                      <a:pPr algn="l" fontAlgn="ctr"/>
                      <a:r>
                        <a:rPr lang="en-US" sz="1800" b="1" dirty="0">
                          <a:effectLst/>
                        </a:rPr>
                        <a:t>Description</a:t>
                      </a:r>
                      <a:endParaRPr lang="en-US" sz="1800" dirty="0">
                        <a:effectLst/>
                      </a:endParaRPr>
                    </a:p>
                  </a:txBody>
                  <a:tcPr marL="17110" marR="17110" marT="17110" marB="17110" anchor="ctr">
                    <a:lnL w="9525" cap="flat" cmpd="sng" algn="ctr">
                      <a:solidFill>
                        <a:srgbClr val="DFDFDF"/>
                      </a:solidFill>
                      <a:prstDash val="solid"/>
                      <a:round/>
                      <a:headEnd type="none" w="med" len="med"/>
                      <a:tailEnd type="none" w="med" len="med"/>
                    </a:lnL>
                    <a:lnR w="9525" cap="flat" cmpd="sng" algn="ctr">
                      <a:solidFill>
                        <a:srgbClr val="DFDFDF"/>
                      </a:solidFill>
                      <a:prstDash val="solid"/>
                      <a:round/>
                      <a:headEnd type="none" w="med" len="med"/>
                      <a:tailEnd type="none" w="med" len="med"/>
                    </a:lnR>
                    <a:lnT w="9525" cap="flat" cmpd="sng" algn="ctr">
                      <a:solidFill>
                        <a:srgbClr val="DFDFDF"/>
                      </a:solidFill>
                      <a:prstDash val="solid"/>
                      <a:round/>
                      <a:headEnd type="none" w="med" len="med"/>
                      <a:tailEnd type="none" w="med" len="med"/>
                    </a:lnT>
                    <a:lnB w="9525" cap="flat" cmpd="sng" algn="ctr">
                      <a:solidFill>
                        <a:srgbClr val="00BD68"/>
                      </a:solidFill>
                      <a:prstDash val="solid"/>
                      <a:round/>
                      <a:headEnd type="none" w="med" len="med"/>
                      <a:tailEnd type="none" w="med" len="med"/>
                    </a:lnB>
                    <a:solidFill>
                      <a:srgbClr val="F2F2F2"/>
                    </a:solidFill>
                  </a:tcPr>
                </a:tc>
                <a:extLst>
                  <a:ext uri="{0D108BD9-81ED-4DB2-BD59-A6C34878D82A}">
                    <a16:rowId xmlns:a16="http://schemas.microsoft.com/office/drawing/2014/main" val="2130162476"/>
                  </a:ext>
                </a:extLst>
              </a:tr>
              <a:tr h="458063">
                <a:tc>
                  <a:txBody>
                    <a:bodyPr/>
                    <a:lstStyle/>
                    <a:p>
                      <a:pPr fontAlgn="ctr"/>
                      <a:r>
                        <a:rPr lang="en-US" sz="1800" b="1">
                          <a:solidFill>
                            <a:srgbClr val="FF0000"/>
                          </a:solidFill>
                          <a:effectLst/>
                        </a:rPr>
                        <a:t>Source Port</a:t>
                      </a:r>
                      <a:endParaRPr lang="en-US" sz="1800" b="0">
                        <a:solidFill>
                          <a:srgbClr val="FF0000"/>
                        </a:solidFill>
                        <a:effectLst/>
                      </a:endParaRPr>
                    </a:p>
                  </a:txBody>
                  <a:tcPr marL="17110" marR="17110" marT="17110" marB="17110" anchor="ctr">
                    <a:lnL w="9525" cap="flat" cmpd="sng" algn="ctr">
                      <a:solidFill>
                        <a:srgbClr val="E0BC68"/>
                      </a:solidFill>
                      <a:prstDash val="solid"/>
                      <a:round/>
                      <a:headEnd type="none" w="med" len="med"/>
                      <a:tailEnd type="none" w="med" len="med"/>
                    </a:lnL>
                    <a:lnR w="9525" cap="flat" cmpd="sng" algn="ctr">
                      <a:solidFill>
                        <a:srgbClr val="00BD68"/>
                      </a:solidFill>
                      <a:prstDash val="solid"/>
                      <a:round/>
                      <a:headEnd type="none" w="med" len="med"/>
                      <a:tailEnd type="none" w="med" len="med"/>
                    </a:lnR>
                    <a:lnT w="9525" cap="flat" cmpd="sng" algn="ctr">
                      <a:solidFill>
                        <a:srgbClr val="E0BC68"/>
                      </a:solidFill>
                      <a:prstDash val="solid"/>
                      <a:round/>
                      <a:headEnd type="none" w="med" len="med"/>
                      <a:tailEnd type="none" w="med" len="med"/>
                    </a:lnT>
                    <a:lnB w="9525" cap="flat" cmpd="sng" algn="ctr">
                      <a:solidFill>
                        <a:srgbClr val="E0BD68"/>
                      </a:solidFill>
                      <a:prstDash val="solid"/>
                      <a:round/>
                      <a:headEnd type="none" w="med" len="med"/>
                      <a:tailEnd type="none" w="med" len="med"/>
                    </a:lnB>
                    <a:solidFill>
                      <a:srgbClr val="FFFFFF"/>
                    </a:solidFill>
                  </a:tcPr>
                </a:tc>
                <a:tc>
                  <a:txBody>
                    <a:bodyPr/>
                    <a:lstStyle/>
                    <a:p>
                      <a:pPr fontAlgn="ctr"/>
                      <a:r>
                        <a:rPr lang="en-US" sz="1800" b="0" dirty="0">
                          <a:effectLst/>
                        </a:rPr>
                        <a:t>A 16-bit field used to identify the source application by port number.</a:t>
                      </a:r>
                    </a:p>
                  </a:txBody>
                  <a:tcPr marL="17110" marR="17110" marT="17110" marB="17110" anchor="ctr">
                    <a:lnL w="9525" cap="flat" cmpd="sng" algn="ctr">
                      <a:solidFill>
                        <a:srgbClr val="00BD68"/>
                      </a:solidFill>
                      <a:prstDash val="solid"/>
                      <a:round/>
                      <a:headEnd type="none" w="med" len="med"/>
                      <a:tailEnd type="none" w="med" len="med"/>
                    </a:lnL>
                    <a:lnR w="9525" cap="flat" cmpd="sng" algn="ctr">
                      <a:solidFill>
                        <a:srgbClr val="00BD68"/>
                      </a:solidFill>
                      <a:prstDash val="solid"/>
                      <a:round/>
                      <a:headEnd type="none" w="med" len="med"/>
                      <a:tailEnd type="none" w="med" len="med"/>
                    </a:lnR>
                    <a:lnT w="9525" cap="flat" cmpd="sng" algn="ctr">
                      <a:solidFill>
                        <a:srgbClr val="00BD68"/>
                      </a:solidFill>
                      <a:prstDash val="solid"/>
                      <a:round/>
                      <a:headEnd type="none" w="med" len="med"/>
                      <a:tailEnd type="none" w="med" len="med"/>
                    </a:lnT>
                    <a:lnB w="9525" cap="flat" cmpd="sng" algn="ctr">
                      <a:solidFill>
                        <a:srgbClr val="60C468"/>
                      </a:solidFill>
                      <a:prstDash val="solid"/>
                      <a:round/>
                      <a:headEnd type="none" w="med" len="med"/>
                      <a:tailEnd type="none" w="med" len="med"/>
                    </a:lnB>
                    <a:solidFill>
                      <a:srgbClr val="FFFFFF"/>
                    </a:solidFill>
                  </a:tcPr>
                </a:tc>
                <a:extLst>
                  <a:ext uri="{0D108BD9-81ED-4DB2-BD59-A6C34878D82A}">
                    <a16:rowId xmlns:a16="http://schemas.microsoft.com/office/drawing/2014/main" val="1390956005"/>
                  </a:ext>
                </a:extLst>
              </a:tr>
              <a:tr h="458063">
                <a:tc>
                  <a:txBody>
                    <a:bodyPr/>
                    <a:lstStyle/>
                    <a:p>
                      <a:pPr fontAlgn="ctr"/>
                      <a:r>
                        <a:rPr lang="en-US" sz="1800" b="1" dirty="0">
                          <a:solidFill>
                            <a:srgbClr val="FF0000"/>
                          </a:solidFill>
                          <a:effectLst/>
                        </a:rPr>
                        <a:t>Destination Port</a:t>
                      </a:r>
                      <a:endParaRPr lang="en-US" sz="1800" b="0" dirty="0">
                        <a:solidFill>
                          <a:srgbClr val="FF0000"/>
                        </a:solidFill>
                        <a:effectLst/>
                      </a:endParaRPr>
                    </a:p>
                  </a:txBody>
                  <a:tcPr marL="17110" marR="17110" marT="17110" marB="17110" anchor="ctr">
                    <a:lnL w="9525" cap="flat" cmpd="sng" algn="ctr">
                      <a:solidFill>
                        <a:srgbClr val="E0BD68"/>
                      </a:solidFill>
                      <a:prstDash val="solid"/>
                      <a:round/>
                      <a:headEnd type="none" w="med" len="med"/>
                      <a:tailEnd type="none" w="med" len="med"/>
                    </a:lnL>
                    <a:lnR w="9525" cap="flat" cmpd="sng" algn="ctr">
                      <a:solidFill>
                        <a:srgbClr val="60C468"/>
                      </a:solidFill>
                      <a:prstDash val="solid"/>
                      <a:round/>
                      <a:headEnd type="none" w="med" len="med"/>
                      <a:tailEnd type="none" w="med" len="med"/>
                    </a:lnR>
                    <a:lnT w="9525" cap="flat" cmpd="sng" algn="ctr">
                      <a:solidFill>
                        <a:srgbClr val="E0BD68"/>
                      </a:solidFill>
                      <a:prstDash val="solid"/>
                      <a:round/>
                      <a:headEnd type="none" w="med" len="med"/>
                      <a:tailEnd type="none" w="med" len="med"/>
                    </a:lnT>
                    <a:lnB w="9525" cap="flat" cmpd="sng" algn="ctr">
                      <a:solidFill>
                        <a:srgbClr val="20CB68"/>
                      </a:solidFill>
                      <a:prstDash val="solid"/>
                      <a:round/>
                      <a:headEnd type="none" w="med" len="med"/>
                      <a:tailEnd type="none" w="med" len="med"/>
                    </a:lnB>
                    <a:solidFill>
                      <a:srgbClr val="F2F2F2"/>
                    </a:solidFill>
                  </a:tcPr>
                </a:tc>
                <a:tc>
                  <a:txBody>
                    <a:bodyPr/>
                    <a:lstStyle/>
                    <a:p>
                      <a:pPr fontAlgn="ctr"/>
                      <a:r>
                        <a:rPr lang="en-US" sz="1800" b="0">
                          <a:effectLst/>
                        </a:rPr>
                        <a:t>A 16-bit field used to identify the destination application by port number.</a:t>
                      </a:r>
                    </a:p>
                  </a:txBody>
                  <a:tcPr marL="17110" marR="17110" marT="17110" marB="17110" anchor="ctr">
                    <a:lnL w="9525" cap="flat" cmpd="sng" algn="ctr">
                      <a:solidFill>
                        <a:srgbClr val="60C468"/>
                      </a:solidFill>
                      <a:prstDash val="solid"/>
                      <a:round/>
                      <a:headEnd type="none" w="med" len="med"/>
                      <a:tailEnd type="none" w="med" len="med"/>
                    </a:lnL>
                    <a:lnR w="9525" cap="flat" cmpd="sng" algn="ctr">
                      <a:solidFill>
                        <a:srgbClr val="60C468"/>
                      </a:solidFill>
                      <a:prstDash val="solid"/>
                      <a:round/>
                      <a:headEnd type="none" w="med" len="med"/>
                      <a:tailEnd type="none" w="med" len="med"/>
                    </a:lnR>
                    <a:lnT w="9525" cap="flat" cmpd="sng" algn="ctr">
                      <a:solidFill>
                        <a:srgbClr val="60C468"/>
                      </a:solidFill>
                      <a:prstDash val="solid"/>
                      <a:round/>
                      <a:headEnd type="none" w="med" len="med"/>
                      <a:tailEnd type="none" w="med" len="med"/>
                    </a:lnT>
                    <a:lnB w="9525" cap="flat" cmpd="sng" algn="ctr">
                      <a:solidFill>
                        <a:srgbClr val="40C868"/>
                      </a:solidFill>
                      <a:prstDash val="solid"/>
                      <a:round/>
                      <a:headEnd type="none" w="med" len="med"/>
                      <a:tailEnd type="none" w="med" len="med"/>
                    </a:lnB>
                    <a:solidFill>
                      <a:srgbClr val="F2F2F2"/>
                    </a:solidFill>
                  </a:tcPr>
                </a:tc>
                <a:extLst>
                  <a:ext uri="{0D108BD9-81ED-4DB2-BD59-A6C34878D82A}">
                    <a16:rowId xmlns:a16="http://schemas.microsoft.com/office/drawing/2014/main" val="3615076805"/>
                  </a:ext>
                </a:extLst>
              </a:tr>
              <a:tr h="458063">
                <a:tc>
                  <a:txBody>
                    <a:bodyPr/>
                    <a:lstStyle/>
                    <a:p>
                      <a:pPr fontAlgn="ctr"/>
                      <a:r>
                        <a:rPr lang="en-US" sz="1800" b="1">
                          <a:solidFill>
                            <a:srgbClr val="FF0000"/>
                          </a:solidFill>
                          <a:effectLst/>
                        </a:rPr>
                        <a:t>Sequence Number</a:t>
                      </a:r>
                      <a:endParaRPr lang="en-US" sz="1800" b="0">
                        <a:solidFill>
                          <a:srgbClr val="FF0000"/>
                        </a:solidFill>
                        <a:effectLst/>
                      </a:endParaRPr>
                    </a:p>
                  </a:txBody>
                  <a:tcPr marL="17110" marR="17110" marT="17110" marB="17110" anchor="ctr">
                    <a:lnL w="9525" cap="flat" cmpd="sng" algn="ctr">
                      <a:solidFill>
                        <a:srgbClr val="20CB68"/>
                      </a:solidFill>
                      <a:prstDash val="solid"/>
                      <a:round/>
                      <a:headEnd type="none" w="med" len="med"/>
                      <a:tailEnd type="none" w="med" len="med"/>
                    </a:lnL>
                    <a:lnR w="9525" cap="flat" cmpd="sng" algn="ctr">
                      <a:solidFill>
                        <a:srgbClr val="40C868"/>
                      </a:solidFill>
                      <a:prstDash val="solid"/>
                      <a:round/>
                      <a:headEnd type="none" w="med" len="med"/>
                      <a:tailEnd type="none" w="med" len="med"/>
                    </a:lnR>
                    <a:lnT w="9525" cap="flat" cmpd="sng" algn="ctr">
                      <a:solidFill>
                        <a:srgbClr val="20CB68"/>
                      </a:solidFill>
                      <a:prstDash val="solid"/>
                      <a:round/>
                      <a:headEnd type="none" w="med" len="med"/>
                      <a:tailEnd type="none" w="med" len="med"/>
                    </a:lnT>
                    <a:lnB w="9525" cap="flat" cmpd="sng" algn="ctr">
                      <a:solidFill>
                        <a:srgbClr val="C0CF68"/>
                      </a:solidFill>
                      <a:prstDash val="solid"/>
                      <a:round/>
                      <a:headEnd type="none" w="med" len="med"/>
                      <a:tailEnd type="none" w="med" len="med"/>
                    </a:lnB>
                    <a:solidFill>
                      <a:srgbClr val="FFFFFF"/>
                    </a:solidFill>
                  </a:tcPr>
                </a:tc>
                <a:tc>
                  <a:txBody>
                    <a:bodyPr/>
                    <a:lstStyle/>
                    <a:p>
                      <a:pPr fontAlgn="ctr"/>
                      <a:r>
                        <a:rPr lang="en-US" sz="1800" b="0">
                          <a:effectLst/>
                        </a:rPr>
                        <a:t>A 32-bit field used for data reassembly purposes.</a:t>
                      </a:r>
                    </a:p>
                  </a:txBody>
                  <a:tcPr marL="17110" marR="17110" marT="17110" marB="17110" anchor="ctr">
                    <a:lnL w="9525" cap="flat" cmpd="sng" algn="ctr">
                      <a:solidFill>
                        <a:srgbClr val="40C868"/>
                      </a:solidFill>
                      <a:prstDash val="solid"/>
                      <a:round/>
                      <a:headEnd type="none" w="med" len="med"/>
                      <a:tailEnd type="none" w="med" len="med"/>
                    </a:lnL>
                    <a:lnR w="9525" cap="flat" cmpd="sng" algn="ctr">
                      <a:solidFill>
                        <a:srgbClr val="40C868"/>
                      </a:solidFill>
                      <a:prstDash val="solid"/>
                      <a:round/>
                      <a:headEnd type="none" w="med" len="med"/>
                      <a:tailEnd type="none" w="med" len="med"/>
                    </a:lnR>
                    <a:lnT w="9525" cap="flat" cmpd="sng" algn="ctr">
                      <a:solidFill>
                        <a:srgbClr val="40C868"/>
                      </a:solidFill>
                      <a:prstDash val="solid"/>
                      <a:round/>
                      <a:headEnd type="none" w="med" len="med"/>
                      <a:tailEnd type="none" w="med" len="med"/>
                    </a:lnT>
                    <a:lnB w="9525" cap="flat" cmpd="sng" algn="ctr">
                      <a:solidFill>
                        <a:srgbClr val="A0D368"/>
                      </a:solidFill>
                      <a:prstDash val="solid"/>
                      <a:round/>
                      <a:headEnd type="none" w="med" len="med"/>
                      <a:tailEnd type="none" w="med" len="med"/>
                    </a:lnB>
                    <a:solidFill>
                      <a:srgbClr val="FFFFFF"/>
                    </a:solidFill>
                  </a:tcPr>
                </a:tc>
                <a:extLst>
                  <a:ext uri="{0D108BD9-81ED-4DB2-BD59-A6C34878D82A}">
                    <a16:rowId xmlns:a16="http://schemas.microsoft.com/office/drawing/2014/main" val="2592946912"/>
                  </a:ext>
                </a:extLst>
              </a:tr>
              <a:tr h="653214">
                <a:tc>
                  <a:txBody>
                    <a:bodyPr/>
                    <a:lstStyle/>
                    <a:p>
                      <a:pPr fontAlgn="ctr"/>
                      <a:r>
                        <a:rPr lang="en-US" sz="1800" b="1" dirty="0">
                          <a:solidFill>
                            <a:srgbClr val="FF0000"/>
                          </a:solidFill>
                          <a:effectLst/>
                        </a:rPr>
                        <a:t>Acknowledgment Number</a:t>
                      </a:r>
                      <a:endParaRPr lang="en-US" sz="1800" b="0" dirty="0">
                        <a:solidFill>
                          <a:srgbClr val="FF0000"/>
                        </a:solidFill>
                        <a:effectLst/>
                      </a:endParaRPr>
                    </a:p>
                  </a:txBody>
                  <a:tcPr marL="17110" marR="17110" marT="17110" marB="17110" anchor="ctr">
                    <a:lnL w="9525" cap="flat" cmpd="sng" algn="ctr">
                      <a:solidFill>
                        <a:srgbClr val="C0CF68"/>
                      </a:solidFill>
                      <a:prstDash val="solid"/>
                      <a:round/>
                      <a:headEnd type="none" w="med" len="med"/>
                      <a:tailEnd type="none" w="med" len="med"/>
                    </a:lnL>
                    <a:lnR w="9525" cap="flat" cmpd="sng" algn="ctr">
                      <a:solidFill>
                        <a:srgbClr val="A0D368"/>
                      </a:solidFill>
                      <a:prstDash val="solid"/>
                      <a:round/>
                      <a:headEnd type="none" w="med" len="med"/>
                      <a:tailEnd type="none" w="med" len="med"/>
                    </a:lnR>
                    <a:lnT w="9525" cap="flat" cmpd="sng" algn="ctr">
                      <a:solidFill>
                        <a:srgbClr val="C0CF68"/>
                      </a:solidFill>
                      <a:prstDash val="solid"/>
                      <a:round/>
                      <a:headEnd type="none" w="med" len="med"/>
                      <a:tailEnd type="none" w="med" len="med"/>
                    </a:lnT>
                    <a:lnB w="9525" cap="flat" cmpd="sng" algn="ctr">
                      <a:solidFill>
                        <a:srgbClr val="60D168"/>
                      </a:solidFill>
                      <a:prstDash val="solid"/>
                      <a:round/>
                      <a:headEnd type="none" w="med" len="med"/>
                      <a:tailEnd type="none" w="med" len="med"/>
                    </a:lnB>
                    <a:solidFill>
                      <a:srgbClr val="F2F2F2"/>
                    </a:solidFill>
                  </a:tcPr>
                </a:tc>
                <a:tc>
                  <a:txBody>
                    <a:bodyPr/>
                    <a:lstStyle/>
                    <a:p>
                      <a:pPr fontAlgn="ctr"/>
                      <a:r>
                        <a:rPr lang="en-US" sz="1800" b="0">
                          <a:effectLst/>
                        </a:rPr>
                        <a:t>A 32-bit field used to indicate that data has been received and the next byte expected from the source.</a:t>
                      </a:r>
                    </a:p>
                  </a:txBody>
                  <a:tcPr marL="17110" marR="17110" marT="17110" marB="17110" anchor="ctr">
                    <a:lnL w="9525" cap="flat" cmpd="sng" algn="ctr">
                      <a:solidFill>
                        <a:srgbClr val="A0D368"/>
                      </a:solidFill>
                      <a:prstDash val="solid"/>
                      <a:round/>
                      <a:headEnd type="none" w="med" len="med"/>
                      <a:tailEnd type="none" w="med" len="med"/>
                    </a:lnL>
                    <a:lnR w="9525" cap="flat" cmpd="sng" algn="ctr">
                      <a:solidFill>
                        <a:srgbClr val="A0D368"/>
                      </a:solidFill>
                      <a:prstDash val="solid"/>
                      <a:round/>
                      <a:headEnd type="none" w="med" len="med"/>
                      <a:tailEnd type="none" w="med" len="med"/>
                    </a:lnR>
                    <a:lnT w="9525" cap="flat" cmpd="sng" algn="ctr">
                      <a:solidFill>
                        <a:srgbClr val="A0D368"/>
                      </a:solidFill>
                      <a:prstDash val="solid"/>
                      <a:round/>
                      <a:headEnd type="none" w="med" len="med"/>
                      <a:tailEnd type="none" w="med" len="med"/>
                    </a:lnT>
                    <a:lnB w="9525" cap="flat" cmpd="sng" algn="ctr">
                      <a:solidFill>
                        <a:srgbClr val="20D468"/>
                      </a:solidFill>
                      <a:prstDash val="solid"/>
                      <a:round/>
                      <a:headEnd type="none" w="med" len="med"/>
                      <a:tailEnd type="none" w="med" len="med"/>
                    </a:lnB>
                    <a:solidFill>
                      <a:srgbClr val="F2F2F2"/>
                    </a:solidFill>
                  </a:tcPr>
                </a:tc>
                <a:extLst>
                  <a:ext uri="{0D108BD9-81ED-4DB2-BD59-A6C34878D82A}">
                    <a16:rowId xmlns:a16="http://schemas.microsoft.com/office/drawing/2014/main" val="1607853962"/>
                  </a:ext>
                </a:extLst>
              </a:tr>
              <a:tr h="653214">
                <a:tc>
                  <a:txBody>
                    <a:bodyPr/>
                    <a:lstStyle/>
                    <a:p>
                      <a:pPr fontAlgn="ctr"/>
                      <a:r>
                        <a:rPr lang="en-US" sz="1800" b="1">
                          <a:effectLst/>
                        </a:rPr>
                        <a:t>Header Length</a:t>
                      </a:r>
                      <a:endParaRPr lang="en-US" sz="1800" b="0">
                        <a:effectLst/>
                      </a:endParaRPr>
                    </a:p>
                  </a:txBody>
                  <a:tcPr marL="17110" marR="17110" marT="17110" marB="17110" anchor="ctr">
                    <a:lnL w="9525" cap="flat" cmpd="sng" algn="ctr">
                      <a:solidFill>
                        <a:srgbClr val="60D168"/>
                      </a:solidFill>
                      <a:prstDash val="solid"/>
                      <a:round/>
                      <a:headEnd type="none" w="med" len="med"/>
                      <a:tailEnd type="none" w="med" len="med"/>
                    </a:lnL>
                    <a:lnR w="9525" cap="flat" cmpd="sng" algn="ctr">
                      <a:solidFill>
                        <a:srgbClr val="20D468"/>
                      </a:solidFill>
                      <a:prstDash val="solid"/>
                      <a:round/>
                      <a:headEnd type="none" w="med" len="med"/>
                      <a:tailEnd type="none" w="med" len="med"/>
                    </a:lnR>
                    <a:lnT w="9525" cap="flat" cmpd="sng" algn="ctr">
                      <a:solidFill>
                        <a:srgbClr val="60D168"/>
                      </a:solidFill>
                      <a:prstDash val="solid"/>
                      <a:round/>
                      <a:headEnd type="none" w="med" len="med"/>
                      <a:tailEnd type="none" w="med" len="med"/>
                    </a:lnT>
                    <a:lnB w="9525" cap="flat" cmpd="sng" algn="ctr">
                      <a:solidFill>
                        <a:srgbClr val="E0DB68"/>
                      </a:solidFill>
                      <a:prstDash val="solid"/>
                      <a:round/>
                      <a:headEnd type="none" w="med" len="med"/>
                      <a:tailEnd type="none" w="med" len="med"/>
                    </a:lnB>
                    <a:solidFill>
                      <a:srgbClr val="FFFFFF"/>
                    </a:solidFill>
                  </a:tcPr>
                </a:tc>
                <a:tc>
                  <a:txBody>
                    <a:bodyPr/>
                    <a:lstStyle/>
                    <a:p>
                      <a:pPr fontAlgn="ctr"/>
                      <a:r>
                        <a:rPr lang="en-US" sz="1800" b="0">
                          <a:effectLst/>
                        </a:rPr>
                        <a:t>A 4-bit field known as ʺdata offsetʺ that indicates the length of the TCP segment header.</a:t>
                      </a:r>
                    </a:p>
                  </a:txBody>
                  <a:tcPr marL="17110" marR="17110" marT="17110" marB="17110" anchor="ctr">
                    <a:lnL w="9525" cap="flat" cmpd="sng" algn="ctr">
                      <a:solidFill>
                        <a:srgbClr val="20D468"/>
                      </a:solidFill>
                      <a:prstDash val="solid"/>
                      <a:round/>
                      <a:headEnd type="none" w="med" len="med"/>
                      <a:tailEnd type="none" w="med" len="med"/>
                    </a:lnL>
                    <a:lnR w="9525" cap="flat" cmpd="sng" algn="ctr">
                      <a:solidFill>
                        <a:srgbClr val="20D468"/>
                      </a:solidFill>
                      <a:prstDash val="solid"/>
                      <a:round/>
                      <a:headEnd type="none" w="med" len="med"/>
                      <a:tailEnd type="none" w="med" len="med"/>
                    </a:lnR>
                    <a:lnT w="9525" cap="flat" cmpd="sng" algn="ctr">
                      <a:solidFill>
                        <a:srgbClr val="20D468"/>
                      </a:solidFill>
                      <a:prstDash val="solid"/>
                      <a:round/>
                      <a:headEnd type="none" w="med" len="med"/>
                      <a:tailEnd type="none" w="med" len="med"/>
                    </a:lnT>
                    <a:lnB w="9525" cap="flat" cmpd="sng" algn="ctr">
                      <a:solidFill>
                        <a:srgbClr val="C0D768"/>
                      </a:solidFill>
                      <a:prstDash val="solid"/>
                      <a:round/>
                      <a:headEnd type="none" w="med" len="med"/>
                      <a:tailEnd type="none" w="med" len="med"/>
                    </a:lnB>
                    <a:solidFill>
                      <a:srgbClr val="FFFFFF"/>
                    </a:solidFill>
                  </a:tcPr>
                </a:tc>
                <a:extLst>
                  <a:ext uri="{0D108BD9-81ED-4DB2-BD59-A6C34878D82A}">
                    <a16:rowId xmlns:a16="http://schemas.microsoft.com/office/drawing/2014/main" val="3657456875"/>
                  </a:ext>
                </a:extLst>
              </a:tr>
              <a:tr h="314876">
                <a:tc>
                  <a:txBody>
                    <a:bodyPr/>
                    <a:lstStyle/>
                    <a:p>
                      <a:pPr fontAlgn="ctr"/>
                      <a:r>
                        <a:rPr lang="en-US" sz="1800" b="1">
                          <a:effectLst/>
                        </a:rPr>
                        <a:t>Reserved</a:t>
                      </a:r>
                      <a:endParaRPr lang="en-US" sz="1800" b="0">
                        <a:effectLst/>
                      </a:endParaRPr>
                    </a:p>
                  </a:txBody>
                  <a:tcPr marL="17110" marR="17110" marT="17110" marB="17110" anchor="ctr">
                    <a:lnL w="9525" cap="flat" cmpd="sng" algn="ctr">
                      <a:solidFill>
                        <a:srgbClr val="E0DB68"/>
                      </a:solidFill>
                      <a:prstDash val="solid"/>
                      <a:round/>
                      <a:headEnd type="none" w="med" len="med"/>
                      <a:tailEnd type="none" w="med" len="med"/>
                    </a:lnL>
                    <a:lnR w="9525" cap="flat" cmpd="sng" algn="ctr">
                      <a:solidFill>
                        <a:srgbClr val="C0D768"/>
                      </a:solidFill>
                      <a:prstDash val="solid"/>
                      <a:round/>
                      <a:headEnd type="none" w="med" len="med"/>
                      <a:tailEnd type="none" w="med" len="med"/>
                    </a:lnR>
                    <a:lnT w="9525" cap="flat" cmpd="sng" algn="ctr">
                      <a:solidFill>
                        <a:srgbClr val="E0DB68"/>
                      </a:solidFill>
                      <a:prstDash val="solid"/>
                      <a:round/>
                      <a:headEnd type="none" w="med" len="med"/>
                      <a:tailEnd type="none" w="med" len="med"/>
                    </a:lnT>
                    <a:lnB w="9525" cap="flat" cmpd="sng" algn="ctr">
                      <a:solidFill>
                        <a:srgbClr val="E0E168"/>
                      </a:solidFill>
                      <a:prstDash val="solid"/>
                      <a:round/>
                      <a:headEnd type="none" w="med" len="med"/>
                      <a:tailEnd type="none" w="med" len="med"/>
                    </a:lnB>
                    <a:solidFill>
                      <a:srgbClr val="F2F2F2"/>
                    </a:solidFill>
                  </a:tcPr>
                </a:tc>
                <a:tc>
                  <a:txBody>
                    <a:bodyPr/>
                    <a:lstStyle/>
                    <a:p>
                      <a:pPr fontAlgn="ctr"/>
                      <a:r>
                        <a:rPr lang="en-US" sz="1800" b="0">
                          <a:effectLst/>
                        </a:rPr>
                        <a:t>A 6-bit field that is reserved for future use.</a:t>
                      </a:r>
                    </a:p>
                  </a:txBody>
                  <a:tcPr marL="17110" marR="17110" marT="17110" marB="17110" anchor="ctr">
                    <a:lnL w="9525" cap="flat" cmpd="sng" algn="ctr">
                      <a:solidFill>
                        <a:srgbClr val="C0D768"/>
                      </a:solidFill>
                      <a:prstDash val="solid"/>
                      <a:round/>
                      <a:headEnd type="none" w="med" len="med"/>
                      <a:tailEnd type="none" w="med" len="med"/>
                    </a:lnL>
                    <a:lnR w="9525" cap="flat" cmpd="sng" algn="ctr">
                      <a:solidFill>
                        <a:srgbClr val="C0D768"/>
                      </a:solidFill>
                      <a:prstDash val="solid"/>
                      <a:round/>
                      <a:headEnd type="none" w="med" len="med"/>
                      <a:tailEnd type="none" w="med" len="med"/>
                    </a:lnR>
                    <a:lnT w="9525" cap="flat" cmpd="sng" algn="ctr">
                      <a:solidFill>
                        <a:srgbClr val="C0D768"/>
                      </a:solidFill>
                      <a:prstDash val="solid"/>
                      <a:round/>
                      <a:headEnd type="none" w="med" len="med"/>
                      <a:tailEnd type="none" w="med" len="med"/>
                    </a:lnT>
                    <a:lnB w="9525" cap="flat" cmpd="sng" algn="ctr">
                      <a:solidFill>
                        <a:srgbClr val="10507D"/>
                      </a:solidFill>
                      <a:prstDash val="solid"/>
                      <a:round/>
                      <a:headEnd type="none" w="med" len="med"/>
                      <a:tailEnd type="none" w="med" len="med"/>
                    </a:lnB>
                    <a:solidFill>
                      <a:srgbClr val="F2F2F2"/>
                    </a:solidFill>
                  </a:tcPr>
                </a:tc>
                <a:extLst>
                  <a:ext uri="{0D108BD9-81ED-4DB2-BD59-A6C34878D82A}">
                    <a16:rowId xmlns:a16="http://schemas.microsoft.com/office/drawing/2014/main" val="4059194020"/>
                  </a:ext>
                </a:extLst>
              </a:tr>
              <a:tr h="653214">
                <a:tc>
                  <a:txBody>
                    <a:bodyPr/>
                    <a:lstStyle/>
                    <a:p>
                      <a:pPr fontAlgn="ctr"/>
                      <a:r>
                        <a:rPr lang="en-US" sz="1800" b="1">
                          <a:effectLst/>
                        </a:rPr>
                        <a:t>Control bits</a:t>
                      </a:r>
                      <a:endParaRPr lang="en-US" sz="1800" b="0">
                        <a:effectLst/>
                      </a:endParaRPr>
                    </a:p>
                  </a:txBody>
                  <a:tcPr marL="17110" marR="17110" marT="17110" marB="17110" anchor="ctr">
                    <a:lnL w="9525" cap="flat" cmpd="sng" algn="ctr">
                      <a:solidFill>
                        <a:srgbClr val="E0E168"/>
                      </a:solidFill>
                      <a:prstDash val="solid"/>
                      <a:round/>
                      <a:headEnd type="none" w="med" len="med"/>
                      <a:tailEnd type="none" w="med" len="med"/>
                    </a:lnL>
                    <a:lnR w="9525" cap="flat" cmpd="sng" algn="ctr">
                      <a:solidFill>
                        <a:srgbClr val="10507D"/>
                      </a:solidFill>
                      <a:prstDash val="solid"/>
                      <a:round/>
                      <a:headEnd type="none" w="med" len="med"/>
                      <a:tailEnd type="none" w="med" len="med"/>
                    </a:lnR>
                    <a:lnT w="9525" cap="flat" cmpd="sng" algn="ctr">
                      <a:solidFill>
                        <a:srgbClr val="E0E168"/>
                      </a:solidFill>
                      <a:prstDash val="solid"/>
                      <a:round/>
                      <a:headEnd type="none" w="med" len="med"/>
                      <a:tailEnd type="none" w="med" len="med"/>
                    </a:lnT>
                    <a:lnB w="9525" cap="flat" cmpd="sng" algn="ctr">
                      <a:solidFill>
                        <a:srgbClr val="B04B7D"/>
                      </a:solidFill>
                      <a:prstDash val="solid"/>
                      <a:round/>
                      <a:headEnd type="none" w="med" len="med"/>
                      <a:tailEnd type="none" w="med" len="med"/>
                    </a:lnB>
                    <a:solidFill>
                      <a:srgbClr val="FFFFFF"/>
                    </a:solidFill>
                  </a:tcPr>
                </a:tc>
                <a:tc>
                  <a:txBody>
                    <a:bodyPr/>
                    <a:lstStyle/>
                    <a:p>
                      <a:pPr fontAlgn="ctr"/>
                      <a:r>
                        <a:rPr lang="en-US" sz="1800" b="0">
                          <a:effectLst/>
                        </a:rPr>
                        <a:t>A 6-bit field that includes bit codes, or flags, which indicate the purpose and function of the TCP segment.</a:t>
                      </a:r>
                    </a:p>
                  </a:txBody>
                  <a:tcPr marL="17110" marR="17110" marT="17110" marB="17110" anchor="ctr">
                    <a:lnL w="9525" cap="flat" cmpd="sng" algn="ctr">
                      <a:solidFill>
                        <a:srgbClr val="10507D"/>
                      </a:solidFill>
                      <a:prstDash val="solid"/>
                      <a:round/>
                      <a:headEnd type="none" w="med" len="med"/>
                      <a:tailEnd type="none" w="med" len="med"/>
                    </a:lnL>
                    <a:lnR w="9525" cap="flat" cmpd="sng" algn="ctr">
                      <a:solidFill>
                        <a:srgbClr val="10507D"/>
                      </a:solidFill>
                      <a:prstDash val="solid"/>
                      <a:round/>
                      <a:headEnd type="none" w="med" len="med"/>
                      <a:tailEnd type="none" w="med" len="med"/>
                    </a:lnR>
                    <a:lnT w="9525" cap="flat" cmpd="sng" algn="ctr">
                      <a:solidFill>
                        <a:srgbClr val="10507D"/>
                      </a:solidFill>
                      <a:prstDash val="solid"/>
                      <a:round/>
                      <a:headEnd type="none" w="med" len="med"/>
                      <a:tailEnd type="none" w="med" len="med"/>
                    </a:lnT>
                    <a:lnB w="9525" cap="flat" cmpd="sng" algn="ctr">
                      <a:solidFill>
                        <a:srgbClr val="D0477D"/>
                      </a:solidFill>
                      <a:prstDash val="solid"/>
                      <a:round/>
                      <a:headEnd type="none" w="med" len="med"/>
                      <a:tailEnd type="none" w="med" len="med"/>
                    </a:lnB>
                    <a:solidFill>
                      <a:srgbClr val="FFFFFF"/>
                    </a:solidFill>
                  </a:tcPr>
                </a:tc>
                <a:extLst>
                  <a:ext uri="{0D108BD9-81ED-4DB2-BD59-A6C34878D82A}">
                    <a16:rowId xmlns:a16="http://schemas.microsoft.com/office/drawing/2014/main" val="1227389860"/>
                  </a:ext>
                </a:extLst>
              </a:tr>
              <a:tr h="458063">
                <a:tc>
                  <a:txBody>
                    <a:bodyPr/>
                    <a:lstStyle/>
                    <a:p>
                      <a:pPr fontAlgn="ctr"/>
                      <a:r>
                        <a:rPr lang="en-US" sz="1800" b="1">
                          <a:effectLst/>
                        </a:rPr>
                        <a:t>Window size</a:t>
                      </a:r>
                      <a:endParaRPr lang="en-US" sz="1800" b="0">
                        <a:effectLst/>
                      </a:endParaRPr>
                    </a:p>
                  </a:txBody>
                  <a:tcPr marL="17110" marR="17110" marT="17110" marB="17110" anchor="ctr">
                    <a:lnL w="9525" cap="flat" cmpd="sng" algn="ctr">
                      <a:solidFill>
                        <a:srgbClr val="B04B7D"/>
                      </a:solidFill>
                      <a:prstDash val="solid"/>
                      <a:round/>
                      <a:headEnd type="none" w="med" len="med"/>
                      <a:tailEnd type="none" w="med" len="med"/>
                    </a:lnL>
                    <a:lnR w="9525" cap="flat" cmpd="sng" algn="ctr">
                      <a:solidFill>
                        <a:srgbClr val="D0477D"/>
                      </a:solidFill>
                      <a:prstDash val="solid"/>
                      <a:round/>
                      <a:headEnd type="none" w="med" len="med"/>
                      <a:tailEnd type="none" w="med" len="med"/>
                    </a:lnR>
                    <a:lnT w="9525" cap="flat" cmpd="sng" algn="ctr">
                      <a:solidFill>
                        <a:srgbClr val="B04B7D"/>
                      </a:solidFill>
                      <a:prstDash val="solid"/>
                      <a:round/>
                      <a:headEnd type="none" w="med" len="med"/>
                      <a:tailEnd type="none" w="med" len="med"/>
                    </a:lnT>
                    <a:lnB w="9525" cap="flat" cmpd="sng" algn="ctr">
                      <a:solidFill>
                        <a:srgbClr val="90497D"/>
                      </a:solidFill>
                      <a:prstDash val="solid"/>
                      <a:round/>
                      <a:headEnd type="none" w="med" len="med"/>
                      <a:tailEnd type="none" w="med" len="med"/>
                    </a:lnB>
                    <a:solidFill>
                      <a:srgbClr val="F2F2F2"/>
                    </a:solidFill>
                  </a:tcPr>
                </a:tc>
                <a:tc>
                  <a:txBody>
                    <a:bodyPr/>
                    <a:lstStyle/>
                    <a:p>
                      <a:pPr fontAlgn="ctr"/>
                      <a:r>
                        <a:rPr lang="en-US" sz="1800" b="0">
                          <a:effectLst/>
                        </a:rPr>
                        <a:t>A 16-bit field used to indicate the number of bytes that can be accepted at one time.</a:t>
                      </a:r>
                    </a:p>
                  </a:txBody>
                  <a:tcPr marL="17110" marR="17110" marT="17110" marB="17110" anchor="ctr">
                    <a:lnL w="9525" cap="flat" cmpd="sng" algn="ctr">
                      <a:solidFill>
                        <a:srgbClr val="D0477D"/>
                      </a:solidFill>
                      <a:prstDash val="solid"/>
                      <a:round/>
                      <a:headEnd type="none" w="med" len="med"/>
                      <a:tailEnd type="none" w="med" len="med"/>
                    </a:lnL>
                    <a:lnR w="9525" cap="flat" cmpd="sng" algn="ctr">
                      <a:solidFill>
                        <a:srgbClr val="D0477D"/>
                      </a:solidFill>
                      <a:prstDash val="solid"/>
                      <a:round/>
                      <a:headEnd type="none" w="med" len="med"/>
                      <a:tailEnd type="none" w="med" len="med"/>
                    </a:lnR>
                    <a:lnT w="9525" cap="flat" cmpd="sng" algn="ctr">
                      <a:solidFill>
                        <a:srgbClr val="D0477D"/>
                      </a:solidFill>
                      <a:prstDash val="solid"/>
                      <a:round/>
                      <a:headEnd type="none" w="med" len="med"/>
                      <a:tailEnd type="none" w="med" len="med"/>
                    </a:lnT>
                    <a:lnB w="9525" cap="flat" cmpd="sng" algn="ctr">
                      <a:solidFill>
                        <a:srgbClr val="90E47C"/>
                      </a:solidFill>
                      <a:prstDash val="solid"/>
                      <a:round/>
                      <a:headEnd type="none" w="med" len="med"/>
                      <a:tailEnd type="none" w="med" len="med"/>
                    </a:lnB>
                    <a:solidFill>
                      <a:srgbClr val="F2F2F2"/>
                    </a:solidFill>
                  </a:tcPr>
                </a:tc>
                <a:extLst>
                  <a:ext uri="{0D108BD9-81ED-4DB2-BD59-A6C34878D82A}">
                    <a16:rowId xmlns:a16="http://schemas.microsoft.com/office/drawing/2014/main" val="1413347132"/>
                  </a:ext>
                </a:extLst>
              </a:tr>
              <a:tr h="458063">
                <a:tc>
                  <a:txBody>
                    <a:bodyPr/>
                    <a:lstStyle/>
                    <a:p>
                      <a:pPr fontAlgn="ctr"/>
                      <a:r>
                        <a:rPr lang="en-US" sz="1800" b="1">
                          <a:effectLst/>
                        </a:rPr>
                        <a:t>Checksum</a:t>
                      </a:r>
                      <a:endParaRPr lang="en-US" sz="1800" b="0">
                        <a:effectLst/>
                      </a:endParaRPr>
                    </a:p>
                  </a:txBody>
                  <a:tcPr marL="17110" marR="17110" marT="17110" marB="17110" anchor="ctr">
                    <a:lnL w="9525" cap="flat" cmpd="sng" algn="ctr">
                      <a:solidFill>
                        <a:srgbClr val="90497D"/>
                      </a:solidFill>
                      <a:prstDash val="solid"/>
                      <a:round/>
                      <a:headEnd type="none" w="med" len="med"/>
                      <a:tailEnd type="none" w="med" len="med"/>
                    </a:lnL>
                    <a:lnR w="9525" cap="flat" cmpd="sng" algn="ctr">
                      <a:solidFill>
                        <a:srgbClr val="90E47C"/>
                      </a:solidFill>
                      <a:prstDash val="solid"/>
                      <a:round/>
                      <a:headEnd type="none" w="med" len="med"/>
                      <a:tailEnd type="none" w="med" len="med"/>
                    </a:lnR>
                    <a:lnT w="9525" cap="flat" cmpd="sng" algn="ctr">
                      <a:solidFill>
                        <a:srgbClr val="90497D"/>
                      </a:solidFill>
                      <a:prstDash val="solid"/>
                      <a:round/>
                      <a:headEnd type="none" w="med" len="med"/>
                      <a:tailEnd type="none" w="med" len="med"/>
                    </a:lnT>
                    <a:lnB w="9525" cap="flat" cmpd="sng" algn="ctr">
                      <a:solidFill>
                        <a:srgbClr val="B0FA7C"/>
                      </a:solidFill>
                      <a:prstDash val="solid"/>
                      <a:round/>
                      <a:headEnd type="none" w="med" len="med"/>
                      <a:tailEnd type="none" w="med" len="med"/>
                    </a:lnB>
                    <a:solidFill>
                      <a:srgbClr val="FFFFFF"/>
                    </a:solidFill>
                  </a:tcPr>
                </a:tc>
                <a:tc>
                  <a:txBody>
                    <a:bodyPr/>
                    <a:lstStyle/>
                    <a:p>
                      <a:pPr fontAlgn="ctr"/>
                      <a:r>
                        <a:rPr lang="en-US" sz="1800" b="0">
                          <a:effectLst/>
                        </a:rPr>
                        <a:t>A 16-bit field used for error checking of the segment header and data.</a:t>
                      </a:r>
                    </a:p>
                  </a:txBody>
                  <a:tcPr marL="17110" marR="17110" marT="17110" marB="17110" anchor="ctr">
                    <a:lnL w="9525" cap="flat" cmpd="sng" algn="ctr">
                      <a:solidFill>
                        <a:srgbClr val="90E47C"/>
                      </a:solidFill>
                      <a:prstDash val="solid"/>
                      <a:round/>
                      <a:headEnd type="none" w="med" len="med"/>
                      <a:tailEnd type="none" w="med" len="med"/>
                    </a:lnL>
                    <a:lnR w="9525" cap="flat" cmpd="sng" algn="ctr">
                      <a:solidFill>
                        <a:srgbClr val="90E47C"/>
                      </a:solidFill>
                      <a:prstDash val="solid"/>
                      <a:round/>
                      <a:headEnd type="none" w="med" len="med"/>
                      <a:tailEnd type="none" w="med" len="med"/>
                    </a:lnR>
                    <a:lnT w="9525" cap="flat" cmpd="sng" algn="ctr">
                      <a:solidFill>
                        <a:srgbClr val="90E47C"/>
                      </a:solidFill>
                      <a:prstDash val="solid"/>
                      <a:round/>
                      <a:headEnd type="none" w="med" len="med"/>
                      <a:tailEnd type="none" w="med" len="med"/>
                    </a:lnT>
                    <a:lnB w="9525" cap="flat" cmpd="sng" algn="ctr">
                      <a:solidFill>
                        <a:srgbClr val="70007D"/>
                      </a:solidFill>
                      <a:prstDash val="solid"/>
                      <a:round/>
                      <a:headEnd type="none" w="med" len="med"/>
                      <a:tailEnd type="none" w="med" len="med"/>
                    </a:lnB>
                    <a:solidFill>
                      <a:srgbClr val="FFFFFF"/>
                    </a:solidFill>
                  </a:tcPr>
                </a:tc>
                <a:extLst>
                  <a:ext uri="{0D108BD9-81ED-4DB2-BD59-A6C34878D82A}">
                    <a16:rowId xmlns:a16="http://schemas.microsoft.com/office/drawing/2014/main" val="2365225019"/>
                  </a:ext>
                </a:extLst>
              </a:tr>
              <a:tr h="458063">
                <a:tc>
                  <a:txBody>
                    <a:bodyPr/>
                    <a:lstStyle/>
                    <a:p>
                      <a:pPr fontAlgn="ctr"/>
                      <a:r>
                        <a:rPr lang="en-US" sz="1800" b="1">
                          <a:effectLst/>
                        </a:rPr>
                        <a:t>Urgent</a:t>
                      </a:r>
                      <a:endParaRPr lang="en-US" sz="1800" b="0">
                        <a:effectLst/>
                      </a:endParaRPr>
                    </a:p>
                  </a:txBody>
                  <a:tcPr marL="17110" marR="17110" marT="17110" marB="17110" anchor="ctr">
                    <a:lnL w="9525" cap="flat" cmpd="sng" algn="ctr">
                      <a:solidFill>
                        <a:srgbClr val="B0FA7C"/>
                      </a:solidFill>
                      <a:prstDash val="solid"/>
                      <a:round/>
                      <a:headEnd type="none" w="med" len="med"/>
                      <a:tailEnd type="none" w="med" len="med"/>
                    </a:lnL>
                    <a:lnR w="9525" cap="flat" cmpd="sng" algn="ctr">
                      <a:solidFill>
                        <a:srgbClr val="70007D"/>
                      </a:solidFill>
                      <a:prstDash val="solid"/>
                      <a:round/>
                      <a:headEnd type="none" w="med" len="med"/>
                      <a:tailEnd type="none" w="med" len="med"/>
                    </a:lnR>
                    <a:lnT w="9525" cap="flat" cmpd="sng" algn="ctr">
                      <a:solidFill>
                        <a:srgbClr val="B0FA7C"/>
                      </a:solidFill>
                      <a:prstDash val="solid"/>
                      <a:round/>
                      <a:headEnd type="none" w="med" len="med"/>
                      <a:tailEnd type="none" w="med" len="med"/>
                    </a:lnT>
                    <a:lnB w="9525" cap="flat" cmpd="sng" algn="ctr">
                      <a:solidFill>
                        <a:srgbClr val="B0FA7C"/>
                      </a:solidFill>
                      <a:prstDash val="solid"/>
                      <a:round/>
                      <a:headEnd type="none" w="med" len="med"/>
                      <a:tailEnd type="none" w="med" len="med"/>
                    </a:lnB>
                    <a:solidFill>
                      <a:srgbClr val="F2F2F2"/>
                    </a:solidFill>
                  </a:tcPr>
                </a:tc>
                <a:tc>
                  <a:txBody>
                    <a:bodyPr/>
                    <a:lstStyle/>
                    <a:p>
                      <a:pPr fontAlgn="ctr"/>
                      <a:r>
                        <a:rPr lang="en-US" sz="1800" b="0" dirty="0">
                          <a:effectLst/>
                        </a:rPr>
                        <a:t>A 16-bit field used to indicate if the contained data is urgent.</a:t>
                      </a:r>
                    </a:p>
                  </a:txBody>
                  <a:tcPr marL="17110" marR="17110" marT="17110" marB="17110" anchor="ctr">
                    <a:lnL w="9525" cap="flat" cmpd="sng" algn="ctr">
                      <a:solidFill>
                        <a:srgbClr val="70007D"/>
                      </a:solidFill>
                      <a:prstDash val="solid"/>
                      <a:round/>
                      <a:headEnd type="none" w="med" len="med"/>
                      <a:tailEnd type="none" w="med" len="med"/>
                    </a:lnL>
                    <a:lnR w="9525" cap="flat" cmpd="sng" algn="ctr">
                      <a:solidFill>
                        <a:srgbClr val="70007D"/>
                      </a:solidFill>
                      <a:prstDash val="solid"/>
                      <a:round/>
                      <a:headEnd type="none" w="med" len="med"/>
                      <a:tailEnd type="none" w="med" len="med"/>
                    </a:lnR>
                    <a:lnT w="9525" cap="flat" cmpd="sng" algn="ctr">
                      <a:solidFill>
                        <a:srgbClr val="70007D"/>
                      </a:solidFill>
                      <a:prstDash val="solid"/>
                      <a:round/>
                      <a:headEnd type="none" w="med" len="med"/>
                      <a:tailEnd type="none" w="med" len="med"/>
                    </a:lnT>
                    <a:lnB w="9525" cap="flat" cmpd="sng" algn="ctr">
                      <a:solidFill>
                        <a:srgbClr val="70007D"/>
                      </a:solidFill>
                      <a:prstDash val="solid"/>
                      <a:round/>
                      <a:headEnd type="none" w="med" len="med"/>
                      <a:tailEnd type="none" w="med" len="med"/>
                    </a:lnB>
                    <a:solidFill>
                      <a:srgbClr val="F2F2F2"/>
                    </a:solidFill>
                  </a:tcPr>
                </a:tc>
                <a:extLst>
                  <a:ext uri="{0D108BD9-81ED-4DB2-BD59-A6C34878D82A}">
                    <a16:rowId xmlns:a16="http://schemas.microsoft.com/office/drawing/2014/main" val="4032354379"/>
                  </a:ext>
                </a:extLst>
              </a:tr>
            </a:tbl>
          </a:graphicData>
        </a:graphic>
      </p:graphicFrame>
    </p:spTree>
    <p:extLst>
      <p:ext uri="{BB962C8B-B14F-4D97-AF65-F5344CB8AC3E}">
        <p14:creationId xmlns:p14="http://schemas.microsoft.com/office/powerpoint/2010/main" val="5597631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0808577" cy="507722"/>
          </a:xfrm>
          <a:prstGeom prst="rect">
            <a:avLst/>
          </a:prstGeom>
        </p:spPr>
        <p:txBody>
          <a:bodyPr/>
          <a:lstStyle/>
          <a:p>
            <a:r>
              <a:rPr lang="hr-HR" sz="3200" b="0" i="0" dirty="0"/>
              <a:t>Applications </a:t>
            </a:r>
            <a:r>
              <a:rPr lang="hr-HR" sz="3200" b="0" i="0" dirty="0" err="1"/>
              <a:t>that</a:t>
            </a:r>
            <a:r>
              <a:rPr lang="hr-HR" sz="3200" b="0" i="0" dirty="0"/>
              <a:t> use TCP</a:t>
            </a:r>
          </a:p>
        </p:txBody>
      </p:sp>
      <p:sp>
        <p:nvSpPr>
          <p:cNvPr id="5" name="TextBox 4">
            <a:extLst>
              <a:ext uri="{FF2B5EF4-FFF2-40B4-BE49-F238E27FC236}">
                <a16:creationId xmlns:a16="http://schemas.microsoft.com/office/drawing/2014/main" id="{5A45C7DA-1DCC-D566-45DA-F7016DF99DF1}"/>
              </a:ext>
            </a:extLst>
          </p:cNvPr>
          <p:cNvSpPr txBox="1"/>
          <p:nvPr/>
        </p:nvSpPr>
        <p:spPr>
          <a:xfrm>
            <a:off x="243840" y="877838"/>
            <a:ext cx="11846560" cy="1477328"/>
          </a:xfrm>
          <a:prstGeom prst="rect">
            <a:avLst/>
          </a:prstGeom>
          <a:noFill/>
        </p:spPr>
        <p:txBody>
          <a:bodyPr wrap="square">
            <a:spAutoFit/>
          </a:bodyPr>
          <a:lstStyle/>
          <a:p>
            <a:pPr marL="285750" indent="-285750">
              <a:buFont typeface="Arial" panose="020B0604020202020204" pitchFamily="34" charset="0"/>
              <a:buChar char="•"/>
            </a:pPr>
            <a:r>
              <a:rPr lang="en-US" b="0" i="0" dirty="0">
                <a:effectLst/>
                <a:latin typeface="Calibri" panose="020F0502020204030204" pitchFamily="34" charset="0"/>
                <a:cs typeface="Calibri" panose="020F0502020204030204" pitchFamily="34" charset="0"/>
              </a:rPr>
              <a:t>TCP is a good example of how the different layers of the TCP/IP protocol suite have specific roles. TCP handles all tasks associated with dividing the data stream into segments, providing reliability, controlling data flow, and reordering segments. </a:t>
            </a:r>
            <a:endParaRPr lang="hr-HR" b="0" i="0" dirty="0">
              <a:effectLst/>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hr-HR" dirty="0">
                <a:latin typeface="Calibri" panose="020F0502020204030204" pitchFamily="34" charset="0"/>
                <a:cs typeface="Calibri" panose="020F0502020204030204" pitchFamily="34" charset="0"/>
              </a:rPr>
              <a:t>T</a:t>
            </a:r>
            <a:r>
              <a:rPr lang="en-US" b="0" i="0" dirty="0">
                <a:effectLst/>
                <a:latin typeface="Calibri" panose="020F0502020204030204" pitchFamily="34" charset="0"/>
                <a:cs typeface="Calibri" panose="020F0502020204030204" pitchFamily="34" charset="0"/>
              </a:rPr>
              <a:t>CP frees the application from having to manage any of these tasks. Applications, like those shown in the figure, can simply send the data stream to the transport layer and use the services of TCP.</a:t>
            </a:r>
            <a:endParaRPr lang="hr-HR" dirty="0">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CE7615C0-5D22-103C-3691-9C456D6A3033}"/>
              </a:ext>
            </a:extLst>
          </p:cNvPr>
          <p:cNvPicPr>
            <a:picLocks noChangeAspect="1"/>
          </p:cNvPicPr>
          <p:nvPr/>
        </p:nvPicPr>
        <p:blipFill>
          <a:blip r:embed="rId2"/>
          <a:stretch>
            <a:fillRect/>
          </a:stretch>
        </p:blipFill>
        <p:spPr>
          <a:xfrm>
            <a:off x="3117532" y="2355166"/>
            <a:ext cx="6099175" cy="3855009"/>
          </a:xfrm>
          <a:prstGeom prst="rect">
            <a:avLst/>
          </a:prstGeom>
        </p:spPr>
      </p:pic>
    </p:spTree>
    <p:extLst>
      <p:ext uri="{BB962C8B-B14F-4D97-AF65-F5344CB8AC3E}">
        <p14:creationId xmlns:p14="http://schemas.microsoft.com/office/powerpoint/2010/main" val="2573809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0808577" cy="507722"/>
          </a:xfrm>
          <a:prstGeom prst="rect">
            <a:avLst/>
          </a:prstGeom>
        </p:spPr>
        <p:txBody>
          <a:bodyPr/>
          <a:lstStyle/>
          <a:p>
            <a:r>
              <a:rPr lang="hr-HR" sz="3200" b="0" i="0" dirty="0"/>
              <a:t>UDP </a:t>
            </a:r>
            <a:r>
              <a:rPr lang="hr-HR" sz="3200" b="0" i="0" dirty="0" err="1"/>
              <a:t>Features</a:t>
            </a:r>
            <a:endParaRPr lang="hr-HR" sz="3200" b="0" i="0" dirty="0"/>
          </a:p>
        </p:txBody>
      </p:sp>
      <p:sp>
        <p:nvSpPr>
          <p:cNvPr id="5" name="TextBox 4">
            <a:extLst>
              <a:ext uri="{FF2B5EF4-FFF2-40B4-BE49-F238E27FC236}">
                <a16:creationId xmlns:a16="http://schemas.microsoft.com/office/drawing/2014/main" id="{5A45C7DA-1DCC-D566-45DA-F7016DF99DF1}"/>
              </a:ext>
            </a:extLst>
          </p:cNvPr>
          <p:cNvSpPr txBox="1"/>
          <p:nvPr/>
        </p:nvSpPr>
        <p:spPr>
          <a:xfrm>
            <a:off x="172720" y="792113"/>
            <a:ext cx="11846560" cy="3693319"/>
          </a:xfrm>
          <a:prstGeom prst="rect">
            <a:avLst/>
          </a:prstGeom>
          <a:noFill/>
        </p:spPr>
        <p:txBody>
          <a:bodyPr wrap="square">
            <a:spAutoFit/>
          </a:bodyPr>
          <a:lstStyle/>
          <a:p>
            <a:pPr marL="285750" indent="-285750">
              <a:buFont typeface="Arial" panose="020B0604020202020204" pitchFamily="34" charset="0"/>
              <a:buChar char="•"/>
            </a:pPr>
            <a:r>
              <a:rPr lang="en-US" b="0" i="0" dirty="0">
                <a:effectLst/>
                <a:latin typeface="Calibri" panose="020F0502020204030204" pitchFamily="34" charset="0"/>
                <a:cs typeface="Calibri" panose="020F0502020204030204" pitchFamily="34" charset="0"/>
              </a:rPr>
              <a:t>UDP features include the following:</a:t>
            </a:r>
          </a:p>
          <a:p>
            <a:pPr marL="742950" lvl="1" indent="-285750">
              <a:buFont typeface="Arial" panose="020B0604020202020204" pitchFamily="34" charset="0"/>
              <a:buChar char="•"/>
            </a:pPr>
            <a:r>
              <a:rPr lang="en-US" b="0" i="0" dirty="0">
                <a:solidFill>
                  <a:srgbClr val="0000FF"/>
                </a:solidFill>
                <a:effectLst/>
                <a:latin typeface="Calibri" panose="020F0502020204030204" pitchFamily="34" charset="0"/>
                <a:cs typeface="Calibri" panose="020F0502020204030204" pitchFamily="34" charset="0"/>
              </a:rPr>
              <a:t>Data is reconstructed </a:t>
            </a:r>
            <a:r>
              <a:rPr lang="en-US" b="0" i="0" u="sng" dirty="0">
                <a:solidFill>
                  <a:srgbClr val="0000FF"/>
                </a:solidFill>
                <a:effectLst/>
                <a:latin typeface="Calibri" panose="020F0502020204030204" pitchFamily="34" charset="0"/>
                <a:cs typeface="Calibri" panose="020F0502020204030204" pitchFamily="34" charset="0"/>
              </a:rPr>
              <a:t>in the order that it is received</a:t>
            </a:r>
            <a:r>
              <a:rPr lang="en-US" b="0" i="0" dirty="0">
                <a:solidFill>
                  <a:srgbClr val="0000FF"/>
                </a:solidFill>
                <a:effectLst/>
                <a:latin typeface="Calibri" panose="020F0502020204030204" pitchFamily="34" charset="0"/>
                <a:cs typeface="Calibri" panose="020F0502020204030204" pitchFamily="34" charset="0"/>
              </a:rPr>
              <a:t>.</a:t>
            </a:r>
          </a:p>
          <a:p>
            <a:pPr marL="742950" lvl="1" indent="-285750">
              <a:buFont typeface="Arial" panose="020B0604020202020204" pitchFamily="34" charset="0"/>
              <a:buChar char="•"/>
            </a:pPr>
            <a:r>
              <a:rPr lang="en-US" b="0" i="0" dirty="0">
                <a:solidFill>
                  <a:srgbClr val="0000FF"/>
                </a:solidFill>
                <a:effectLst/>
                <a:latin typeface="Calibri" panose="020F0502020204030204" pitchFamily="34" charset="0"/>
                <a:cs typeface="Calibri" panose="020F0502020204030204" pitchFamily="34" charset="0"/>
              </a:rPr>
              <a:t>Any segments that are lost are not resent.</a:t>
            </a:r>
          </a:p>
          <a:p>
            <a:pPr marL="742950" lvl="1" indent="-285750">
              <a:buFont typeface="Arial" panose="020B0604020202020204" pitchFamily="34" charset="0"/>
              <a:buChar char="•"/>
            </a:pPr>
            <a:r>
              <a:rPr lang="en-US" b="0" i="0" dirty="0">
                <a:solidFill>
                  <a:srgbClr val="0000FF"/>
                </a:solidFill>
                <a:effectLst/>
                <a:latin typeface="Calibri" panose="020F0502020204030204" pitchFamily="34" charset="0"/>
                <a:cs typeface="Calibri" panose="020F0502020204030204" pitchFamily="34" charset="0"/>
              </a:rPr>
              <a:t>There is no session establishment.</a:t>
            </a:r>
          </a:p>
          <a:p>
            <a:pPr marL="742950" lvl="1" indent="-285750">
              <a:buFont typeface="Arial" panose="020B0604020202020204" pitchFamily="34" charset="0"/>
              <a:buChar char="•"/>
            </a:pPr>
            <a:r>
              <a:rPr lang="en-US" b="0" i="0" dirty="0">
                <a:solidFill>
                  <a:srgbClr val="0000FF"/>
                </a:solidFill>
                <a:effectLst/>
                <a:latin typeface="Calibri" panose="020F0502020204030204" pitchFamily="34" charset="0"/>
                <a:cs typeface="Calibri" panose="020F0502020204030204" pitchFamily="34" charset="0"/>
              </a:rPr>
              <a:t>The sending is not informed about resource availability.</a:t>
            </a:r>
            <a:endParaRPr lang="hr-HR" dirty="0">
              <a:solidFill>
                <a:srgbClr val="0000FF"/>
              </a:solidFill>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endParaRPr lang="hr-HR" b="0" i="0" dirty="0">
              <a:effectLst/>
              <a:latin typeface="Calibri" panose="020F0502020204030204" pitchFamily="34" charset="0"/>
              <a:cs typeface="Calibri" panose="020F0502020204030204" pitchFamily="34" charset="0"/>
            </a:endParaRPr>
          </a:p>
          <a:p>
            <a:pPr marL="285750" lvl="1" indent="-285750">
              <a:buFont typeface="Arial" panose="020B0604020202020204" pitchFamily="34" charset="0"/>
              <a:buChar char="•"/>
            </a:pPr>
            <a:r>
              <a:rPr lang="en-US" b="0" i="0" dirty="0">
                <a:solidFill>
                  <a:srgbClr val="FF0000"/>
                </a:solidFill>
                <a:effectLst/>
                <a:latin typeface="Calibri" panose="020F0502020204030204" pitchFamily="34" charset="0"/>
                <a:cs typeface="Calibri" panose="020F0502020204030204" pitchFamily="34" charset="0"/>
              </a:rPr>
              <a:t>UDP is a stateless protocol</a:t>
            </a:r>
            <a:r>
              <a:rPr lang="en-US" b="0" i="0" dirty="0">
                <a:effectLst/>
                <a:latin typeface="Calibri" panose="020F0502020204030204" pitchFamily="34" charset="0"/>
                <a:cs typeface="Calibri" panose="020F0502020204030204" pitchFamily="34" charset="0"/>
              </a:rPr>
              <a:t>, meaning neither the client, nor the server, tracks the state of the communication session. </a:t>
            </a:r>
            <a:r>
              <a:rPr lang="en-US" b="0" i="0" dirty="0">
                <a:solidFill>
                  <a:srgbClr val="0000FF"/>
                </a:solidFill>
                <a:effectLst/>
                <a:latin typeface="Calibri" panose="020F0502020204030204" pitchFamily="34" charset="0"/>
                <a:cs typeface="Calibri" panose="020F0502020204030204" pitchFamily="34" charset="0"/>
              </a:rPr>
              <a:t>If reliability is required when using UDP as the transport protocol, it must be handled by the application.</a:t>
            </a:r>
          </a:p>
          <a:p>
            <a:pPr marL="285750" lvl="1" indent="-285750">
              <a:buFont typeface="Arial" panose="020B0604020202020204" pitchFamily="34" charset="0"/>
              <a:buChar char="•"/>
            </a:pPr>
            <a:endParaRPr lang="en-US" b="0" i="0" dirty="0">
              <a:effectLst/>
              <a:latin typeface="Calibri" panose="020F0502020204030204" pitchFamily="34" charset="0"/>
              <a:cs typeface="Calibri" panose="020F0502020204030204" pitchFamily="34" charset="0"/>
            </a:endParaRPr>
          </a:p>
          <a:p>
            <a:pPr marL="285750" lvl="1" indent="-285750">
              <a:buFont typeface="Arial" panose="020B0604020202020204" pitchFamily="34" charset="0"/>
              <a:buChar char="•"/>
            </a:pPr>
            <a:r>
              <a:rPr lang="en-US" b="0" i="0" dirty="0">
                <a:effectLst/>
                <a:latin typeface="Calibri" panose="020F0502020204030204" pitchFamily="34" charset="0"/>
                <a:cs typeface="Calibri" panose="020F0502020204030204" pitchFamily="34" charset="0"/>
              </a:rPr>
              <a:t>One of the </a:t>
            </a:r>
            <a:r>
              <a:rPr lang="en-US" b="0" i="0" u="sng" dirty="0">
                <a:effectLst/>
                <a:latin typeface="Calibri" panose="020F0502020204030204" pitchFamily="34" charset="0"/>
                <a:cs typeface="Calibri" panose="020F0502020204030204" pitchFamily="34" charset="0"/>
              </a:rPr>
              <a:t>most important requirements for delivering live video and voice over the network is that the data continues to flow quickly. </a:t>
            </a:r>
            <a:r>
              <a:rPr lang="en-US" b="0" i="0" dirty="0">
                <a:effectLst/>
                <a:latin typeface="Calibri" panose="020F0502020204030204" pitchFamily="34" charset="0"/>
                <a:cs typeface="Calibri" panose="020F0502020204030204" pitchFamily="34" charset="0"/>
              </a:rPr>
              <a:t>Live video and voice applications </a:t>
            </a:r>
            <a:r>
              <a:rPr lang="en-US" b="0" i="0" u="sng" dirty="0">
                <a:effectLst/>
                <a:latin typeface="Calibri" panose="020F0502020204030204" pitchFamily="34" charset="0"/>
                <a:cs typeface="Calibri" panose="020F0502020204030204" pitchFamily="34" charset="0"/>
              </a:rPr>
              <a:t>can tolerate some data loss </a:t>
            </a:r>
            <a:r>
              <a:rPr lang="en-US" b="0" i="0" dirty="0">
                <a:effectLst/>
                <a:latin typeface="Calibri" panose="020F0502020204030204" pitchFamily="34" charset="0"/>
                <a:cs typeface="Calibri" panose="020F0502020204030204" pitchFamily="34" charset="0"/>
              </a:rPr>
              <a:t>with minimal or no noticeable effect, and are perfectly suited to UDP.</a:t>
            </a:r>
          </a:p>
          <a:p>
            <a:pPr marL="285750" lvl="1" indent="-285750">
              <a:buFont typeface="Arial" panose="020B0604020202020204" pitchFamily="34" charset="0"/>
              <a:buChar char="•"/>
            </a:pPr>
            <a:endParaRPr lang="en-US" b="0" i="0" dirty="0">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9CCB154E-BC62-79C2-2F5A-1DD7C9C96F58}"/>
              </a:ext>
            </a:extLst>
          </p:cNvPr>
          <p:cNvPicPr>
            <a:picLocks noChangeAspect="1"/>
          </p:cNvPicPr>
          <p:nvPr/>
        </p:nvPicPr>
        <p:blipFill>
          <a:blip r:embed="rId2"/>
          <a:stretch>
            <a:fillRect/>
          </a:stretch>
        </p:blipFill>
        <p:spPr>
          <a:xfrm>
            <a:off x="6158547" y="792113"/>
            <a:ext cx="5860733" cy="1466850"/>
          </a:xfrm>
          <a:prstGeom prst="rect">
            <a:avLst/>
          </a:prstGeom>
        </p:spPr>
      </p:pic>
      <p:graphicFrame>
        <p:nvGraphicFramePr>
          <p:cNvPr id="9" name="Table 8">
            <a:extLst>
              <a:ext uri="{FF2B5EF4-FFF2-40B4-BE49-F238E27FC236}">
                <a16:creationId xmlns:a16="http://schemas.microsoft.com/office/drawing/2014/main" id="{0EA175C8-3C38-C96C-6C25-65B004D1B825}"/>
              </a:ext>
            </a:extLst>
          </p:cNvPr>
          <p:cNvGraphicFramePr>
            <a:graphicFrameLocks noGrp="1"/>
          </p:cNvGraphicFramePr>
          <p:nvPr>
            <p:extLst>
              <p:ext uri="{D42A27DB-BD31-4B8C-83A1-F6EECF244321}">
                <p14:modId xmlns:p14="http://schemas.microsoft.com/office/powerpoint/2010/main" val="2178375744"/>
              </p:ext>
            </p:extLst>
          </p:nvPr>
        </p:nvGraphicFramePr>
        <p:xfrm>
          <a:off x="5038725" y="4141838"/>
          <a:ext cx="6566142" cy="1754135"/>
        </p:xfrm>
        <a:graphic>
          <a:graphicData uri="http://schemas.openxmlformats.org/drawingml/2006/table">
            <a:tbl>
              <a:tblPr/>
              <a:tblGrid>
                <a:gridCol w="1876040">
                  <a:extLst>
                    <a:ext uri="{9D8B030D-6E8A-4147-A177-3AD203B41FA5}">
                      <a16:colId xmlns:a16="http://schemas.microsoft.com/office/drawing/2014/main" val="1642762120"/>
                    </a:ext>
                  </a:extLst>
                </a:gridCol>
                <a:gridCol w="4690102">
                  <a:extLst>
                    <a:ext uri="{9D8B030D-6E8A-4147-A177-3AD203B41FA5}">
                      <a16:colId xmlns:a16="http://schemas.microsoft.com/office/drawing/2014/main" val="1963216395"/>
                    </a:ext>
                  </a:extLst>
                </a:gridCol>
              </a:tblGrid>
              <a:tr h="350827">
                <a:tc>
                  <a:txBody>
                    <a:bodyPr/>
                    <a:lstStyle/>
                    <a:p>
                      <a:pPr algn="l" fontAlgn="ctr"/>
                      <a:r>
                        <a:rPr lang="en-US" sz="1100" b="1">
                          <a:effectLst/>
                        </a:rPr>
                        <a:t>UDP Header Field</a:t>
                      </a:r>
                      <a:endParaRPr lang="en-US" sz="1100">
                        <a:effectLst/>
                      </a:endParaRPr>
                    </a:p>
                  </a:txBody>
                  <a:tcPr marL="41808" marR="41808" marT="41808" marB="41808" anchor="ctr">
                    <a:lnL w="9525" cap="flat" cmpd="sng" algn="ctr">
                      <a:solidFill>
                        <a:srgbClr val="6028DB"/>
                      </a:solidFill>
                      <a:prstDash val="solid"/>
                      <a:round/>
                      <a:headEnd type="none" w="med" len="med"/>
                      <a:tailEnd type="none" w="med" len="med"/>
                    </a:lnL>
                    <a:lnR w="9525" cap="flat" cmpd="sng" algn="ctr">
                      <a:solidFill>
                        <a:srgbClr val="DFDFDF"/>
                      </a:solidFill>
                      <a:prstDash val="solid"/>
                      <a:round/>
                      <a:headEnd type="none" w="med" len="med"/>
                      <a:tailEnd type="none" w="med" len="med"/>
                    </a:lnR>
                    <a:lnB w="9525" cap="flat" cmpd="sng" algn="ctr">
                      <a:solidFill>
                        <a:srgbClr val="0038DB"/>
                      </a:solidFill>
                      <a:prstDash val="solid"/>
                      <a:round/>
                      <a:headEnd type="none" w="med" len="med"/>
                      <a:tailEnd type="none" w="med" len="med"/>
                    </a:lnB>
                    <a:solidFill>
                      <a:srgbClr val="F2F2F2"/>
                    </a:solidFill>
                  </a:tcPr>
                </a:tc>
                <a:tc>
                  <a:txBody>
                    <a:bodyPr/>
                    <a:lstStyle/>
                    <a:p>
                      <a:pPr algn="l" fontAlgn="ctr"/>
                      <a:r>
                        <a:rPr lang="en-US" sz="1100" b="1" dirty="0">
                          <a:effectLst/>
                        </a:rPr>
                        <a:t>Description</a:t>
                      </a:r>
                      <a:endParaRPr lang="en-US" sz="1100" dirty="0">
                        <a:effectLst/>
                      </a:endParaRPr>
                    </a:p>
                  </a:txBody>
                  <a:tcPr marL="41808" marR="41808" marT="41808" marB="41808" anchor="ctr">
                    <a:lnL w="9525" cap="flat" cmpd="sng" algn="ctr">
                      <a:solidFill>
                        <a:srgbClr val="DFDFDF"/>
                      </a:solidFill>
                      <a:prstDash val="solid"/>
                      <a:round/>
                      <a:headEnd type="none" w="med" len="med"/>
                      <a:tailEnd type="none" w="med" len="med"/>
                    </a:lnL>
                    <a:lnR w="9525" cap="flat" cmpd="sng" algn="ctr">
                      <a:solidFill>
                        <a:srgbClr val="DFDFDF"/>
                      </a:solidFill>
                      <a:prstDash val="solid"/>
                      <a:round/>
                      <a:headEnd type="none" w="med" len="med"/>
                      <a:tailEnd type="none" w="med" len="med"/>
                    </a:lnR>
                    <a:lnT w="9525" cap="flat" cmpd="sng" algn="ctr">
                      <a:solidFill>
                        <a:srgbClr val="DFDFDF"/>
                      </a:solidFill>
                      <a:prstDash val="solid"/>
                      <a:round/>
                      <a:headEnd type="none" w="med" len="med"/>
                      <a:tailEnd type="none" w="med" len="med"/>
                    </a:lnT>
                    <a:lnB w="9525" cap="flat" cmpd="sng" algn="ctr">
                      <a:solidFill>
                        <a:srgbClr val="60B3C2"/>
                      </a:solidFill>
                      <a:prstDash val="solid"/>
                      <a:round/>
                      <a:headEnd type="none" w="med" len="med"/>
                      <a:tailEnd type="none" w="med" len="med"/>
                    </a:lnB>
                    <a:solidFill>
                      <a:srgbClr val="F2F2F2"/>
                    </a:solidFill>
                  </a:tcPr>
                </a:tc>
                <a:extLst>
                  <a:ext uri="{0D108BD9-81ED-4DB2-BD59-A6C34878D82A}">
                    <a16:rowId xmlns:a16="http://schemas.microsoft.com/office/drawing/2014/main" val="1830847374"/>
                  </a:ext>
                </a:extLst>
              </a:tr>
              <a:tr h="350827">
                <a:tc>
                  <a:txBody>
                    <a:bodyPr/>
                    <a:lstStyle/>
                    <a:p>
                      <a:pPr fontAlgn="ctr"/>
                      <a:r>
                        <a:rPr lang="en-US" sz="1100" b="1">
                          <a:solidFill>
                            <a:srgbClr val="FF0000"/>
                          </a:solidFill>
                          <a:effectLst/>
                        </a:rPr>
                        <a:t>Source Port</a:t>
                      </a:r>
                      <a:endParaRPr lang="en-US" sz="1100" b="0">
                        <a:solidFill>
                          <a:srgbClr val="FF0000"/>
                        </a:solidFill>
                        <a:effectLst/>
                      </a:endParaRPr>
                    </a:p>
                  </a:txBody>
                  <a:tcPr marL="41808" marR="41808" marT="41808" marB="41808" anchor="ctr">
                    <a:lnL w="9525" cap="flat" cmpd="sng" algn="ctr">
                      <a:solidFill>
                        <a:srgbClr val="0038DB"/>
                      </a:solidFill>
                      <a:prstDash val="solid"/>
                      <a:round/>
                      <a:headEnd type="none" w="med" len="med"/>
                      <a:tailEnd type="none" w="med" len="med"/>
                    </a:lnL>
                    <a:lnR w="9525" cap="flat" cmpd="sng" algn="ctr">
                      <a:solidFill>
                        <a:srgbClr val="60B3C2"/>
                      </a:solidFill>
                      <a:prstDash val="solid"/>
                      <a:round/>
                      <a:headEnd type="none" w="med" len="med"/>
                      <a:tailEnd type="none" w="med" len="med"/>
                    </a:lnR>
                    <a:lnT w="9525" cap="flat" cmpd="sng" algn="ctr">
                      <a:solidFill>
                        <a:srgbClr val="0038DB"/>
                      </a:solidFill>
                      <a:prstDash val="solid"/>
                      <a:round/>
                      <a:headEnd type="none" w="med" len="med"/>
                      <a:tailEnd type="none" w="med" len="med"/>
                    </a:lnT>
                    <a:lnB w="9525" cap="flat" cmpd="sng" algn="ctr">
                      <a:solidFill>
                        <a:srgbClr val="A0B7C2"/>
                      </a:solidFill>
                      <a:prstDash val="solid"/>
                      <a:round/>
                      <a:headEnd type="none" w="med" len="med"/>
                      <a:tailEnd type="none" w="med" len="med"/>
                    </a:lnB>
                    <a:solidFill>
                      <a:srgbClr val="FFFFFF"/>
                    </a:solidFill>
                  </a:tcPr>
                </a:tc>
                <a:tc>
                  <a:txBody>
                    <a:bodyPr/>
                    <a:lstStyle/>
                    <a:p>
                      <a:pPr fontAlgn="ctr"/>
                      <a:r>
                        <a:rPr lang="en-US" sz="1100" b="0">
                          <a:effectLst/>
                        </a:rPr>
                        <a:t>A 16-bit field used to identify the source application by port number.</a:t>
                      </a:r>
                    </a:p>
                  </a:txBody>
                  <a:tcPr marL="41808" marR="41808" marT="41808" marB="41808" anchor="ctr">
                    <a:lnL w="9525" cap="flat" cmpd="sng" algn="ctr">
                      <a:solidFill>
                        <a:srgbClr val="60B3C2"/>
                      </a:solidFill>
                      <a:prstDash val="solid"/>
                      <a:round/>
                      <a:headEnd type="none" w="med" len="med"/>
                      <a:tailEnd type="none" w="med" len="med"/>
                    </a:lnL>
                    <a:lnR w="9525" cap="flat" cmpd="sng" algn="ctr">
                      <a:solidFill>
                        <a:srgbClr val="60B3C2"/>
                      </a:solidFill>
                      <a:prstDash val="solid"/>
                      <a:round/>
                      <a:headEnd type="none" w="med" len="med"/>
                      <a:tailEnd type="none" w="med" len="med"/>
                    </a:lnR>
                    <a:lnT w="9525" cap="flat" cmpd="sng" algn="ctr">
                      <a:solidFill>
                        <a:srgbClr val="60B3C2"/>
                      </a:solidFill>
                      <a:prstDash val="solid"/>
                      <a:round/>
                      <a:headEnd type="none" w="med" len="med"/>
                      <a:tailEnd type="none" w="med" len="med"/>
                    </a:lnT>
                    <a:lnB w="9525" cap="flat" cmpd="sng" algn="ctr">
                      <a:solidFill>
                        <a:srgbClr val="40CAC2"/>
                      </a:solidFill>
                      <a:prstDash val="solid"/>
                      <a:round/>
                      <a:headEnd type="none" w="med" len="med"/>
                      <a:tailEnd type="none" w="med" len="med"/>
                    </a:lnB>
                    <a:solidFill>
                      <a:srgbClr val="FFFFFF"/>
                    </a:solidFill>
                  </a:tcPr>
                </a:tc>
                <a:extLst>
                  <a:ext uri="{0D108BD9-81ED-4DB2-BD59-A6C34878D82A}">
                    <a16:rowId xmlns:a16="http://schemas.microsoft.com/office/drawing/2014/main" val="1600880093"/>
                  </a:ext>
                </a:extLst>
              </a:tr>
              <a:tr h="350827">
                <a:tc>
                  <a:txBody>
                    <a:bodyPr/>
                    <a:lstStyle/>
                    <a:p>
                      <a:pPr fontAlgn="ctr"/>
                      <a:r>
                        <a:rPr lang="en-US" sz="1100" b="1" dirty="0">
                          <a:solidFill>
                            <a:srgbClr val="FF0000"/>
                          </a:solidFill>
                          <a:effectLst/>
                        </a:rPr>
                        <a:t>Destination Port</a:t>
                      </a:r>
                      <a:endParaRPr lang="en-US" sz="1100" b="0" dirty="0">
                        <a:solidFill>
                          <a:srgbClr val="FF0000"/>
                        </a:solidFill>
                        <a:effectLst/>
                      </a:endParaRPr>
                    </a:p>
                  </a:txBody>
                  <a:tcPr marL="41808" marR="41808" marT="41808" marB="41808" anchor="ctr">
                    <a:lnL w="9525" cap="flat" cmpd="sng" algn="ctr">
                      <a:solidFill>
                        <a:srgbClr val="A0B7C2"/>
                      </a:solidFill>
                      <a:prstDash val="solid"/>
                      <a:round/>
                      <a:headEnd type="none" w="med" len="med"/>
                      <a:tailEnd type="none" w="med" len="med"/>
                    </a:lnL>
                    <a:lnR w="9525" cap="flat" cmpd="sng" algn="ctr">
                      <a:solidFill>
                        <a:srgbClr val="40CAC2"/>
                      </a:solidFill>
                      <a:prstDash val="solid"/>
                      <a:round/>
                      <a:headEnd type="none" w="med" len="med"/>
                      <a:tailEnd type="none" w="med" len="med"/>
                    </a:lnR>
                    <a:lnT w="9525" cap="flat" cmpd="sng" algn="ctr">
                      <a:solidFill>
                        <a:srgbClr val="A0B7C2"/>
                      </a:solidFill>
                      <a:prstDash val="solid"/>
                      <a:round/>
                      <a:headEnd type="none" w="med" len="med"/>
                      <a:tailEnd type="none" w="med" len="med"/>
                    </a:lnT>
                    <a:lnB w="9525" cap="flat" cmpd="sng" algn="ctr">
                      <a:solidFill>
                        <a:srgbClr val="00CCC2"/>
                      </a:solidFill>
                      <a:prstDash val="solid"/>
                      <a:round/>
                      <a:headEnd type="none" w="med" len="med"/>
                      <a:tailEnd type="none" w="med" len="med"/>
                    </a:lnB>
                    <a:solidFill>
                      <a:srgbClr val="FFFFFF"/>
                    </a:solidFill>
                  </a:tcPr>
                </a:tc>
                <a:tc>
                  <a:txBody>
                    <a:bodyPr/>
                    <a:lstStyle/>
                    <a:p>
                      <a:pPr fontAlgn="ctr"/>
                      <a:r>
                        <a:rPr lang="en-US" sz="1100" b="0">
                          <a:effectLst/>
                        </a:rPr>
                        <a:t>A 16-bit field used to identify the destination application by port number.</a:t>
                      </a:r>
                    </a:p>
                  </a:txBody>
                  <a:tcPr marL="41808" marR="41808" marT="41808" marB="41808" anchor="ctr">
                    <a:lnL w="9525" cap="flat" cmpd="sng" algn="ctr">
                      <a:solidFill>
                        <a:srgbClr val="40CAC2"/>
                      </a:solidFill>
                      <a:prstDash val="solid"/>
                      <a:round/>
                      <a:headEnd type="none" w="med" len="med"/>
                      <a:tailEnd type="none" w="med" len="med"/>
                    </a:lnL>
                    <a:lnR w="9525" cap="flat" cmpd="sng" algn="ctr">
                      <a:solidFill>
                        <a:srgbClr val="40CAC2"/>
                      </a:solidFill>
                      <a:prstDash val="solid"/>
                      <a:round/>
                      <a:headEnd type="none" w="med" len="med"/>
                      <a:tailEnd type="none" w="med" len="med"/>
                    </a:lnR>
                    <a:lnT w="9525" cap="flat" cmpd="sng" algn="ctr">
                      <a:solidFill>
                        <a:srgbClr val="40CAC2"/>
                      </a:solidFill>
                      <a:prstDash val="solid"/>
                      <a:round/>
                      <a:headEnd type="none" w="med" len="med"/>
                      <a:tailEnd type="none" w="med" len="med"/>
                    </a:lnT>
                    <a:lnB w="9525" cap="flat" cmpd="sng" algn="ctr">
                      <a:solidFill>
                        <a:srgbClr val="B054E7"/>
                      </a:solidFill>
                      <a:prstDash val="solid"/>
                      <a:round/>
                      <a:headEnd type="none" w="med" len="med"/>
                      <a:tailEnd type="none" w="med" len="med"/>
                    </a:lnB>
                    <a:solidFill>
                      <a:srgbClr val="FFFFFF"/>
                    </a:solidFill>
                  </a:tcPr>
                </a:tc>
                <a:extLst>
                  <a:ext uri="{0D108BD9-81ED-4DB2-BD59-A6C34878D82A}">
                    <a16:rowId xmlns:a16="http://schemas.microsoft.com/office/drawing/2014/main" val="3956422412"/>
                  </a:ext>
                </a:extLst>
              </a:tr>
              <a:tr h="350827">
                <a:tc>
                  <a:txBody>
                    <a:bodyPr/>
                    <a:lstStyle/>
                    <a:p>
                      <a:pPr fontAlgn="ctr"/>
                      <a:r>
                        <a:rPr lang="en-US" sz="1100" b="1">
                          <a:effectLst/>
                        </a:rPr>
                        <a:t>Length</a:t>
                      </a:r>
                      <a:endParaRPr lang="en-US" sz="1100" b="0">
                        <a:effectLst/>
                      </a:endParaRPr>
                    </a:p>
                  </a:txBody>
                  <a:tcPr marL="41808" marR="41808" marT="41808" marB="41808" anchor="ctr">
                    <a:lnL w="9525" cap="flat" cmpd="sng" algn="ctr">
                      <a:solidFill>
                        <a:srgbClr val="00CCC2"/>
                      </a:solidFill>
                      <a:prstDash val="solid"/>
                      <a:round/>
                      <a:headEnd type="none" w="med" len="med"/>
                      <a:tailEnd type="none" w="med" len="med"/>
                    </a:lnL>
                    <a:lnR w="9525" cap="flat" cmpd="sng" algn="ctr">
                      <a:solidFill>
                        <a:srgbClr val="B054E7"/>
                      </a:solidFill>
                      <a:prstDash val="solid"/>
                      <a:round/>
                      <a:headEnd type="none" w="med" len="med"/>
                      <a:tailEnd type="none" w="med" len="med"/>
                    </a:lnR>
                    <a:lnT w="9525" cap="flat" cmpd="sng" algn="ctr">
                      <a:solidFill>
                        <a:srgbClr val="00CCC2"/>
                      </a:solidFill>
                      <a:prstDash val="solid"/>
                      <a:round/>
                      <a:headEnd type="none" w="med" len="med"/>
                      <a:tailEnd type="none" w="med" len="med"/>
                    </a:lnT>
                    <a:lnB w="9525" cap="flat" cmpd="sng" algn="ctr">
                      <a:solidFill>
                        <a:srgbClr val="D051E7"/>
                      </a:solidFill>
                      <a:prstDash val="solid"/>
                      <a:round/>
                      <a:headEnd type="none" w="med" len="med"/>
                      <a:tailEnd type="none" w="med" len="med"/>
                    </a:lnB>
                    <a:solidFill>
                      <a:srgbClr val="FFFFFF"/>
                    </a:solidFill>
                  </a:tcPr>
                </a:tc>
                <a:tc>
                  <a:txBody>
                    <a:bodyPr/>
                    <a:lstStyle/>
                    <a:p>
                      <a:pPr fontAlgn="ctr"/>
                      <a:r>
                        <a:rPr lang="en-US" sz="1100" b="0">
                          <a:effectLst/>
                        </a:rPr>
                        <a:t>A 16-bit field that indicates the length of the UDP datagram header.</a:t>
                      </a:r>
                    </a:p>
                  </a:txBody>
                  <a:tcPr marL="41808" marR="41808" marT="41808" marB="41808" anchor="ctr">
                    <a:lnL w="9525" cap="flat" cmpd="sng" algn="ctr">
                      <a:solidFill>
                        <a:srgbClr val="B054E7"/>
                      </a:solidFill>
                      <a:prstDash val="solid"/>
                      <a:round/>
                      <a:headEnd type="none" w="med" len="med"/>
                      <a:tailEnd type="none" w="med" len="med"/>
                    </a:lnL>
                    <a:lnR w="9525" cap="flat" cmpd="sng" algn="ctr">
                      <a:solidFill>
                        <a:srgbClr val="B054E7"/>
                      </a:solidFill>
                      <a:prstDash val="solid"/>
                      <a:round/>
                      <a:headEnd type="none" w="med" len="med"/>
                      <a:tailEnd type="none" w="med" len="med"/>
                    </a:lnR>
                    <a:lnT w="9525" cap="flat" cmpd="sng" algn="ctr">
                      <a:solidFill>
                        <a:srgbClr val="B054E7"/>
                      </a:solidFill>
                      <a:prstDash val="solid"/>
                      <a:round/>
                      <a:headEnd type="none" w="med" len="med"/>
                      <a:tailEnd type="none" w="med" len="med"/>
                    </a:lnT>
                    <a:lnB w="9525" cap="flat" cmpd="sng" algn="ctr">
                      <a:solidFill>
                        <a:srgbClr val="305DE7"/>
                      </a:solidFill>
                      <a:prstDash val="solid"/>
                      <a:round/>
                      <a:headEnd type="none" w="med" len="med"/>
                      <a:tailEnd type="none" w="med" len="med"/>
                    </a:lnB>
                    <a:solidFill>
                      <a:srgbClr val="FFFFFF"/>
                    </a:solidFill>
                  </a:tcPr>
                </a:tc>
                <a:extLst>
                  <a:ext uri="{0D108BD9-81ED-4DB2-BD59-A6C34878D82A}">
                    <a16:rowId xmlns:a16="http://schemas.microsoft.com/office/drawing/2014/main" val="1153072955"/>
                  </a:ext>
                </a:extLst>
              </a:tr>
              <a:tr h="350827">
                <a:tc>
                  <a:txBody>
                    <a:bodyPr/>
                    <a:lstStyle/>
                    <a:p>
                      <a:pPr fontAlgn="ctr"/>
                      <a:r>
                        <a:rPr lang="en-US" sz="1100" b="1">
                          <a:effectLst/>
                        </a:rPr>
                        <a:t>Checksum</a:t>
                      </a:r>
                      <a:endParaRPr lang="en-US" sz="1100" b="0">
                        <a:effectLst/>
                      </a:endParaRPr>
                    </a:p>
                  </a:txBody>
                  <a:tcPr marL="41808" marR="41808" marT="41808" marB="41808" anchor="ctr">
                    <a:lnL w="9525" cap="flat" cmpd="sng" algn="ctr">
                      <a:solidFill>
                        <a:srgbClr val="D051E7"/>
                      </a:solidFill>
                      <a:prstDash val="solid"/>
                      <a:round/>
                      <a:headEnd type="none" w="med" len="med"/>
                      <a:tailEnd type="none" w="med" len="med"/>
                    </a:lnL>
                    <a:lnR w="9525" cap="flat" cmpd="sng" algn="ctr">
                      <a:solidFill>
                        <a:srgbClr val="305DE7"/>
                      </a:solidFill>
                      <a:prstDash val="solid"/>
                      <a:round/>
                      <a:headEnd type="none" w="med" len="med"/>
                      <a:tailEnd type="none" w="med" len="med"/>
                    </a:lnR>
                    <a:lnT w="9525" cap="flat" cmpd="sng" algn="ctr">
                      <a:solidFill>
                        <a:srgbClr val="D051E7"/>
                      </a:solidFill>
                      <a:prstDash val="solid"/>
                      <a:round/>
                      <a:headEnd type="none" w="med" len="med"/>
                      <a:tailEnd type="none" w="med" len="med"/>
                    </a:lnT>
                    <a:lnB w="9525" cap="flat" cmpd="sng" algn="ctr">
                      <a:solidFill>
                        <a:srgbClr val="D051E7"/>
                      </a:solidFill>
                      <a:prstDash val="solid"/>
                      <a:round/>
                      <a:headEnd type="none" w="med" len="med"/>
                      <a:tailEnd type="none" w="med" len="med"/>
                    </a:lnB>
                    <a:solidFill>
                      <a:srgbClr val="FFFFFF"/>
                    </a:solidFill>
                  </a:tcPr>
                </a:tc>
                <a:tc>
                  <a:txBody>
                    <a:bodyPr/>
                    <a:lstStyle/>
                    <a:p>
                      <a:pPr fontAlgn="ctr"/>
                      <a:r>
                        <a:rPr lang="en-US" sz="1100" b="0" dirty="0">
                          <a:effectLst/>
                        </a:rPr>
                        <a:t>A 16-bit field used for error checking of the datagram header and data.</a:t>
                      </a:r>
                    </a:p>
                  </a:txBody>
                  <a:tcPr marL="41808" marR="41808" marT="41808" marB="41808" anchor="ctr">
                    <a:lnL w="9525" cap="flat" cmpd="sng" algn="ctr">
                      <a:solidFill>
                        <a:srgbClr val="305DE7"/>
                      </a:solidFill>
                      <a:prstDash val="solid"/>
                      <a:round/>
                      <a:headEnd type="none" w="med" len="med"/>
                      <a:tailEnd type="none" w="med" len="med"/>
                    </a:lnL>
                    <a:lnR w="9525" cap="flat" cmpd="sng" algn="ctr">
                      <a:solidFill>
                        <a:srgbClr val="305DE7"/>
                      </a:solidFill>
                      <a:prstDash val="solid"/>
                      <a:round/>
                      <a:headEnd type="none" w="med" len="med"/>
                      <a:tailEnd type="none" w="med" len="med"/>
                    </a:lnR>
                    <a:lnT w="9525" cap="flat" cmpd="sng" algn="ctr">
                      <a:solidFill>
                        <a:srgbClr val="305DE7"/>
                      </a:solidFill>
                      <a:prstDash val="solid"/>
                      <a:round/>
                      <a:headEnd type="none" w="med" len="med"/>
                      <a:tailEnd type="none" w="med" len="med"/>
                    </a:lnT>
                    <a:lnB w="9525" cap="flat" cmpd="sng" algn="ctr">
                      <a:solidFill>
                        <a:srgbClr val="305DE7"/>
                      </a:solidFill>
                      <a:prstDash val="solid"/>
                      <a:round/>
                      <a:headEnd type="none" w="med" len="med"/>
                      <a:tailEnd type="none" w="med" len="med"/>
                    </a:lnB>
                    <a:solidFill>
                      <a:srgbClr val="FFFFFF"/>
                    </a:solidFill>
                  </a:tcPr>
                </a:tc>
                <a:extLst>
                  <a:ext uri="{0D108BD9-81ED-4DB2-BD59-A6C34878D82A}">
                    <a16:rowId xmlns:a16="http://schemas.microsoft.com/office/drawing/2014/main" val="2068957423"/>
                  </a:ext>
                </a:extLst>
              </a:tr>
            </a:tbl>
          </a:graphicData>
        </a:graphic>
      </p:graphicFrame>
    </p:spTree>
    <p:extLst>
      <p:ext uri="{BB962C8B-B14F-4D97-AF65-F5344CB8AC3E}">
        <p14:creationId xmlns:p14="http://schemas.microsoft.com/office/powerpoint/2010/main" val="9945572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0808577" cy="507722"/>
          </a:xfrm>
          <a:prstGeom prst="rect">
            <a:avLst/>
          </a:prstGeom>
        </p:spPr>
        <p:txBody>
          <a:bodyPr/>
          <a:lstStyle/>
          <a:p>
            <a:r>
              <a:rPr lang="hr-HR" sz="3200" b="0" i="0" dirty="0"/>
              <a:t>Applications </a:t>
            </a:r>
            <a:r>
              <a:rPr lang="hr-HR" sz="3200" b="0" i="0" dirty="0" err="1"/>
              <a:t>that</a:t>
            </a:r>
            <a:r>
              <a:rPr lang="hr-HR" sz="3200" b="0" i="0" dirty="0"/>
              <a:t> use UDP</a:t>
            </a:r>
          </a:p>
        </p:txBody>
      </p:sp>
      <p:sp>
        <p:nvSpPr>
          <p:cNvPr id="5" name="TextBox 4">
            <a:extLst>
              <a:ext uri="{FF2B5EF4-FFF2-40B4-BE49-F238E27FC236}">
                <a16:creationId xmlns:a16="http://schemas.microsoft.com/office/drawing/2014/main" id="{5A45C7DA-1DCC-D566-45DA-F7016DF99DF1}"/>
              </a:ext>
            </a:extLst>
          </p:cNvPr>
          <p:cNvSpPr txBox="1"/>
          <p:nvPr/>
        </p:nvSpPr>
        <p:spPr>
          <a:xfrm>
            <a:off x="172720" y="792113"/>
            <a:ext cx="11846560" cy="2585323"/>
          </a:xfrm>
          <a:prstGeom prst="rect">
            <a:avLst/>
          </a:prstGeom>
          <a:noFill/>
        </p:spPr>
        <p:txBody>
          <a:bodyPr wrap="square">
            <a:spAutoFit/>
          </a:bodyPr>
          <a:lstStyle/>
          <a:p>
            <a:pPr marL="285750" indent="-285750">
              <a:buFont typeface="Arial" panose="020B0604020202020204" pitchFamily="34" charset="0"/>
              <a:buChar char="•"/>
            </a:pPr>
            <a:r>
              <a:rPr lang="en-US" b="0" i="0" dirty="0">
                <a:effectLst/>
                <a:latin typeface="Calibri" panose="020F0502020204030204" pitchFamily="34" charset="0"/>
                <a:cs typeface="Calibri" panose="020F0502020204030204" pitchFamily="34" charset="0"/>
              </a:rPr>
              <a:t>There are three types of applications that are best suited for UDP:</a:t>
            </a:r>
          </a:p>
          <a:p>
            <a:pPr marL="742950" lvl="1" indent="-285750">
              <a:buFont typeface="Arial" panose="020B0604020202020204" pitchFamily="34" charset="0"/>
              <a:buChar char="•"/>
            </a:pPr>
            <a:r>
              <a:rPr lang="en-US" b="0" i="0" dirty="0">
                <a:solidFill>
                  <a:srgbClr val="FF0000"/>
                </a:solidFill>
                <a:effectLst/>
                <a:latin typeface="Calibri" panose="020F0502020204030204" pitchFamily="34" charset="0"/>
                <a:cs typeface="Calibri" panose="020F0502020204030204" pitchFamily="34" charset="0"/>
              </a:rPr>
              <a:t>Live video and multimedia applications </a:t>
            </a:r>
            <a:r>
              <a:rPr lang="en-US" b="0" i="0" dirty="0">
                <a:effectLst/>
                <a:latin typeface="Calibri" panose="020F0502020204030204" pitchFamily="34" charset="0"/>
                <a:cs typeface="Calibri" panose="020F0502020204030204" pitchFamily="34" charset="0"/>
              </a:rPr>
              <a:t>- These applications can tolerate some data loss, but require little or no delay. Examples include </a:t>
            </a:r>
            <a:r>
              <a:rPr lang="en-US" b="0" i="0" dirty="0">
                <a:solidFill>
                  <a:srgbClr val="0000FF"/>
                </a:solidFill>
                <a:effectLst/>
                <a:latin typeface="Calibri" panose="020F0502020204030204" pitchFamily="34" charset="0"/>
                <a:cs typeface="Calibri" panose="020F0502020204030204" pitchFamily="34" charset="0"/>
              </a:rPr>
              <a:t>VoIP</a:t>
            </a:r>
            <a:r>
              <a:rPr lang="en-US" b="0" i="0" dirty="0">
                <a:effectLst/>
                <a:latin typeface="Calibri" panose="020F0502020204030204" pitchFamily="34" charset="0"/>
                <a:cs typeface="Calibri" panose="020F0502020204030204" pitchFamily="34" charset="0"/>
              </a:rPr>
              <a:t> and </a:t>
            </a:r>
            <a:r>
              <a:rPr lang="en-US" dirty="0">
                <a:solidFill>
                  <a:srgbClr val="0000FF"/>
                </a:solidFill>
                <a:latin typeface="Calibri" panose="020F0502020204030204" pitchFamily="34" charset="0"/>
                <a:cs typeface="Calibri" panose="020F0502020204030204" pitchFamily="34" charset="0"/>
              </a:rPr>
              <a:t>live streaming video</a:t>
            </a:r>
            <a:r>
              <a:rPr lang="en-US" b="0" i="0" dirty="0">
                <a:effectLst/>
                <a:latin typeface="Calibri" panose="020F0502020204030204" pitchFamily="34" charset="0"/>
                <a:cs typeface="Calibri" panose="020F0502020204030204" pitchFamily="34" charset="0"/>
              </a:rPr>
              <a:t>.</a:t>
            </a:r>
          </a:p>
          <a:p>
            <a:pPr marL="742950" lvl="1" indent="-285750">
              <a:buFont typeface="Arial" panose="020B0604020202020204" pitchFamily="34" charset="0"/>
              <a:buChar char="•"/>
            </a:pPr>
            <a:r>
              <a:rPr lang="en-US" b="0" i="0" dirty="0">
                <a:solidFill>
                  <a:srgbClr val="FF0000"/>
                </a:solidFill>
                <a:effectLst/>
                <a:latin typeface="Calibri" panose="020F0502020204030204" pitchFamily="34" charset="0"/>
                <a:cs typeface="Calibri" panose="020F0502020204030204" pitchFamily="34" charset="0"/>
              </a:rPr>
              <a:t>Simple request and reply applications </a:t>
            </a:r>
            <a:r>
              <a:rPr lang="en-US" b="0" i="0" dirty="0">
                <a:effectLst/>
                <a:latin typeface="Calibri" panose="020F0502020204030204" pitchFamily="34" charset="0"/>
                <a:cs typeface="Calibri" panose="020F0502020204030204" pitchFamily="34" charset="0"/>
              </a:rPr>
              <a:t>- Applications with simple transactions where a host sends a request and may or may not receive a reply. Examples include </a:t>
            </a:r>
            <a:r>
              <a:rPr lang="en-US" b="0" i="0" dirty="0">
                <a:solidFill>
                  <a:srgbClr val="0000FF"/>
                </a:solidFill>
                <a:effectLst/>
                <a:latin typeface="Calibri" panose="020F0502020204030204" pitchFamily="34" charset="0"/>
                <a:cs typeface="Calibri" panose="020F0502020204030204" pitchFamily="34" charset="0"/>
              </a:rPr>
              <a:t>DNS</a:t>
            </a:r>
            <a:r>
              <a:rPr lang="hr-HR" b="0" i="0" dirty="0">
                <a:solidFill>
                  <a:srgbClr val="0000FF"/>
                </a:solidFill>
                <a:effectLst/>
                <a:latin typeface="Calibri" panose="020F0502020204030204" pitchFamily="34" charset="0"/>
                <a:cs typeface="Calibri" panose="020F0502020204030204" pitchFamily="34" charset="0"/>
              </a:rPr>
              <a:t> (</a:t>
            </a:r>
            <a:r>
              <a:rPr lang="hr-HR" b="0" i="0" dirty="0" err="1">
                <a:solidFill>
                  <a:srgbClr val="0000FF"/>
                </a:solidFill>
                <a:effectLst/>
                <a:latin typeface="Calibri" panose="020F0502020204030204" pitchFamily="34" charset="0"/>
                <a:cs typeface="Calibri" panose="020F0502020204030204" pitchFamily="34" charset="0"/>
              </a:rPr>
              <a:t>Domain</a:t>
            </a:r>
            <a:r>
              <a:rPr lang="hr-HR" b="0" i="0" dirty="0">
                <a:solidFill>
                  <a:srgbClr val="0000FF"/>
                </a:solidFill>
                <a:effectLst/>
                <a:latin typeface="Calibri" panose="020F0502020204030204" pitchFamily="34" charset="0"/>
                <a:cs typeface="Calibri" panose="020F0502020204030204" pitchFamily="34" charset="0"/>
              </a:rPr>
              <a:t> Name System/Service)</a:t>
            </a:r>
            <a:r>
              <a:rPr lang="en-US" b="0" i="0" dirty="0">
                <a:effectLst/>
                <a:latin typeface="Calibri" panose="020F0502020204030204" pitchFamily="34" charset="0"/>
                <a:cs typeface="Calibri" panose="020F0502020204030204" pitchFamily="34" charset="0"/>
              </a:rPr>
              <a:t> and </a:t>
            </a:r>
            <a:r>
              <a:rPr lang="en-US" b="0" i="0" dirty="0">
                <a:solidFill>
                  <a:srgbClr val="0000FF"/>
                </a:solidFill>
                <a:effectLst/>
                <a:latin typeface="Calibri" panose="020F0502020204030204" pitchFamily="34" charset="0"/>
                <a:cs typeface="Calibri" panose="020F0502020204030204" pitchFamily="34" charset="0"/>
              </a:rPr>
              <a:t>DHCP</a:t>
            </a:r>
            <a:r>
              <a:rPr lang="hr-HR" b="0" i="0" dirty="0">
                <a:solidFill>
                  <a:srgbClr val="0000FF"/>
                </a:solidFill>
                <a:effectLst/>
                <a:latin typeface="Calibri" panose="020F0502020204030204" pitchFamily="34" charset="0"/>
                <a:cs typeface="Calibri" panose="020F0502020204030204" pitchFamily="34" charset="0"/>
              </a:rPr>
              <a:t> (</a:t>
            </a:r>
            <a:r>
              <a:rPr lang="hr-HR" b="0" i="0" dirty="0" err="1">
                <a:solidFill>
                  <a:srgbClr val="0000FF"/>
                </a:solidFill>
                <a:effectLst/>
                <a:latin typeface="Calibri" panose="020F0502020204030204" pitchFamily="34" charset="0"/>
                <a:cs typeface="Calibri" panose="020F0502020204030204" pitchFamily="34" charset="0"/>
              </a:rPr>
              <a:t>Dynamic</a:t>
            </a:r>
            <a:r>
              <a:rPr lang="hr-HR" b="0" i="0" dirty="0">
                <a:solidFill>
                  <a:srgbClr val="0000FF"/>
                </a:solidFill>
                <a:effectLst/>
                <a:latin typeface="Calibri" panose="020F0502020204030204" pitchFamily="34" charset="0"/>
                <a:cs typeface="Calibri" panose="020F0502020204030204" pitchFamily="34" charset="0"/>
              </a:rPr>
              <a:t> </a:t>
            </a:r>
            <a:r>
              <a:rPr lang="hr-HR" b="0" i="0" dirty="0" err="1">
                <a:solidFill>
                  <a:srgbClr val="0000FF"/>
                </a:solidFill>
                <a:effectLst/>
                <a:latin typeface="Calibri" panose="020F0502020204030204" pitchFamily="34" charset="0"/>
                <a:cs typeface="Calibri" panose="020F0502020204030204" pitchFamily="34" charset="0"/>
              </a:rPr>
              <a:t>Host</a:t>
            </a:r>
            <a:r>
              <a:rPr lang="hr-HR" b="0" i="0" dirty="0">
                <a:solidFill>
                  <a:srgbClr val="0000FF"/>
                </a:solidFill>
                <a:effectLst/>
                <a:latin typeface="Calibri" panose="020F0502020204030204" pitchFamily="34" charset="0"/>
                <a:cs typeface="Calibri" panose="020F0502020204030204" pitchFamily="34" charset="0"/>
              </a:rPr>
              <a:t> </a:t>
            </a:r>
            <a:r>
              <a:rPr lang="hr-HR" b="0" i="0" dirty="0" err="1">
                <a:solidFill>
                  <a:srgbClr val="0000FF"/>
                </a:solidFill>
                <a:effectLst/>
                <a:latin typeface="Calibri" panose="020F0502020204030204" pitchFamily="34" charset="0"/>
                <a:cs typeface="Calibri" panose="020F0502020204030204" pitchFamily="34" charset="0"/>
              </a:rPr>
              <a:t>configuration</a:t>
            </a:r>
            <a:r>
              <a:rPr lang="hr-HR" b="0" i="0" dirty="0">
                <a:solidFill>
                  <a:srgbClr val="0000FF"/>
                </a:solidFill>
                <a:effectLst/>
                <a:latin typeface="Calibri" panose="020F0502020204030204" pitchFamily="34" charset="0"/>
                <a:cs typeface="Calibri" panose="020F0502020204030204" pitchFamily="34" charset="0"/>
              </a:rPr>
              <a:t> </a:t>
            </a:r>
            <a:r>
              <a:rPr lang="hr-HR" b="0" i="0" dirty="0" err="1">
                <a:solidFill>
                  <a:srgbClr val="0000FF"/>
                </a:solidFill>
                <a:effectLst/>
                <a:latin typeface="Calibri" panose="020F0502020204030204" pitchFamily="34" charset="0"/>
                <a:cs typeface="Calibri" panose="020F0502020204030204" pitchFamily="34" charset="0"/>
              </a:rPr>
              <a:t>Protocol</a:t>
            </a:r>
            <a:r>
              <a:rPr lang="hr-HR" b="0" i="0" dirty="0">
                <a:solidFill>
                  <a:srgbClr val="0000FF"/>
                </a:solidFill>
                <a:effectLst/>
                <a:latin typeface="Calibri" panose="020F0502020204030204" pitchFamily="34" charset="0"/>
                <a:cs typeface="Calibri" panose="020F0502020204030204" pitchFamily="34" charset="0"/>
              </a:rPr>
              <a:t>)</a:t>
            </a:r>
            <a:r>
              <a:rPr lang="en-US" b="0" i="0" dirty="0">
                <a:effectLst/>
                <a:latin typeface="Calibri" panose="020F0502020204030204" pitchFamily="34" charset="0"/>
                <a:cs typeface="Calibri" panose="020F0502020204030204" pitchFamily="34" charset="0"/>
              </a:rPr>
              <a:t>.</a:t>
            </a:r>
          </a:p>
          <a:p>
            <a:pPr marL="742950" lvl="1" indent="-285750">
              <a:buFont typeface="Arial" panose="020B0604020202020204" pitchFamily="34" charset="0"/>
              <a:buChar char="•"/>
            </a:pPr>
            <a:r>
              <a:rPr lang="en-US" b="0" i="0" dirty="0">
                <a:solidFill>
                  <a:srgbClr val="FF0000"/>
                </a:solidFill>
                <a:effectLst/>
                <a:latin typeface="Calibri" panose="020F0502020204030204" pitchFamily="34" charset="0"/>
                <a:cs typeface="Calibri" panose="020F0502020204030204" pitchFamily="34" charset="0"/>
              </a:rPr>
              <a:t>Applications that handle reliability themselves </a:t>
            </a:r>
            <a:r>
              <a:rPr lang="en-US" b="0" i="0" dirty="0">
                <a:effectLst/>
                <a:latin typeface="Calibri" panose="020F0502020204030204" pitchFamily="34" charset="0"/>
                <a:cs typeface="Calibri" panose="020F0502020204030204" pitchFamily="34" charset="0"/>
              </a:rPr>
              <a:t>- </a:t>
            </a:r>
            <a:r>
              <a:rPr lang="en-US" b="0" i="0" u="sng" dirty="0">
                <a:effectLst/>
                <a:latin typeface="Calibri" panose="020F0502020204030204" pitchFamily="34" charset="0"/>
                <a:cs typeface="Calibri" panose="020F0502020204030204" pitchFamily="34" charset="0"/>
              </a:rPr>
              <a:t>Unidirectional communications where flow control, error detection, acknowledgments, and error recovery is not required, or can be handled by the application</a:t>
            </a:r>
            <a:r>
              <a:rPr lang="en-US" b="0" i="0" dirty="0">
                <a:effectLst/>
                <a:latin typeface="Calibri" panose="020F0502020204030204" pitchFamily="34" charset="0"/>
                <a:cs typeface="Calibri" panose="020F0502020204030204" pitchFamily="34" charset="0"/>
              </a:rPr>
              <a:t>. Examples include </a:t>
            </a:r>
            <a:r>
              <a:rPr lang="en-US" b="0" i="0" dirty="0">
                <a:solidFill>
                  <a:srgbClr val="0000FF"/>
                </a:solidFill>
                <a:effectLst/>
                <a:latin typeface="Calibri" panose="020F0502020204030204" pitchFamily="34" charset="0"/>
                <a:cs typeface="Calibri" panose="020F0502020204030204" pitchFamily="34" charset="0"/>
              </a:rPr>
              <a:t>SNMP</a:t>
            </a:r>
            <a:r>
              <a:rPr lang="hr-HR" b="0" i="0" dirty="0">
                <a:solidFill>
                  <a:srgbClr val="0000FF"/>
                </a:solidFill>
                <a:effectLst/>
                <a:latin typeface="Calibri" panose="020F0502020204030204" pitchFamily="34" charset="0"/>
                <a:cs typeface="Calibri" panose="020F0502020204030204" pitchFamily="34" charset="0"/>
              </a:rPr>
              <a:t> (</a:t>
            </a:r>
            <a:r>
              <a:rPr lang="hr-HR" b="0" i="0" dirty="0" err="1">
                <a:solidFill>
                  <a:srgbClr val="0000FF"/>
                </a:solidFill>
                <a:effectLst/>
                <a:latin typeface="Calibri" panose="020F0502020204030204" pitchFamily="34" charset="0"/>
                <a:cs typeface="Calibri" panose="020F0502020204030204" pitchFamily="34" charset="0"/>
              </a:rPr>
              <a:t>Simple</a:t>
            </a:r>
            <a:r>
              <a:rPr lang="hr-HR" b="0" i="0" dirty="0">
                <a:solidFill>
                  <a:srgbClr val="0000FF"/>
                </a:solidFill>
                <a:effectLst/>
                <a:latin typeface="Calibri" panose="020F0502020204030204" pitchFamily="34" charset="0"/>
                <a:cs typeface="Calibri" panose="020F0502020204030204" pitchFamily="34" charset="0"/>
              </a:rPr>
              <a:t> Network Management </a:t>
            </a:r>
            <a:r>
              <a:rPr lang="hr-HR" b="0" i="0" dirty="0" err="1">
                <a:solidFill>
                  <a:srgbClr val="0000FF"/>
                </a:solidFill>
                <a:effectLst/>
                <a:latin typeface="Calibri" panose="020F0502020204030204" pitchFamily="34" charset="0"/>
                <a:cs typeface="Calibri" panose="020F0502020204030204" pitchFamily="34" charset="0"/>
              </a:rPr>
              <a:t>Protocol</a:t>
            </a:r>
            <a:r>
              <a:rPr lang="hr-HR" b="0" i="0" dirty="0">
                <a:solidFill>
                  <a:srgbClr val="0000FF"/>
                </a:solidFill>
                <a:effectLst/>
                <a:latin typeface="Calibri" panose="020F0502020204030204" pitchFamily="34" charset="0"/>
                <a:cs typeface="Calibri" panose="020F0502020204030204" pitchFamily="34" charset="0"/>
              </a:rPr>
              <a:t>)</a:t>
            </a:r>
            <a:r>
              <a:rPr lang="en-US" b="0" i="0" dirty="0">
                <a:effectLst/>
                <a:latin typeface="Calibri" panose="020F0502020204030204" pitchFamily="34" charset="0"/>
                <a:cs typeface="Calibri" panose="020F0502020204030204" pitchFamily="34" charset="0"/>
              </a:rPr>
              <a:t> and </a:t>
            </a:r>
            <a:r>
              <a:rPr lang="en-US" b="0" i="0" dirty="0">
                <a:solidFill>
                  <a:srgbClr val="0000FF"/>
                </a:solidFill>
                <a:effectLst/>
                <a:latin typeface="Calibri" panose="020F0502020204030204" pitchFamily="34" charset="0"/>
                <a:cs typeface="Calibri" panose="020F0502020204030204" pitchFamily="34" charset="0"/>
              </a:rPr>
              <a:t>TFTP</a:t>
            </a:r>
            <a:r>
              <a:rPr lang="hr-HR" b="0" i="0" dirty="0">
                <a:solidFill>
                  <a:srgbClr val="0000FF"/>
                </a:solidFill>
                <a:effectLst/>
                <a:latin typeface="Calibri" panose="020F0502020204030204" pitchFamily="34" charset="0"/>
                <a:cs typeface="Calibri" panose="020F0502020204030204" pitchFamily="34" charset="0"/>
              </a:rPr>
              <a:t> (</a:t>
            </a:r>
            <a:r>
              <a:rPr lang="hr-HR" b="0" i="0" dirty="0" err="1">
                <a:solidFill>
                  <a:srgbClr val="0000FF"/>
                </a:solidFill>
                <a:effectLst/>
                <a:latin typeface="Calibri" panose="020F0502020204030204" pitchFamily="34" charset="0"/>
                <a:cs typeface="Calibri" panose="020F0502020204030204" pitchFamily="34" charset="0"/>
              </a:rPr>
              <a:t>Trivial</a:t>
            </a:r>
            <a:r>
              <a:rPr lang="hr-HR" b="0" i="0" dirty="0">
                <a:solidFill>
                  <a:srgbClr val="0000FF"/>
                </a:solidFill>
                <a:effectLst/>
                <a:latin typeface="Calibri" panose="020F0502020204030204" pitchFamily="34" charset="0"/>
                <a:cs typeface="Calibri" panose="020F0502020204030204" pitchFamily="34" charset="0"/>
              </a:rPr>
              <a:t> File Transfer </a:t>
            </a:r>
            <a:r>
              <a:rPr lang="hr-HR" b="0" i="0" dirty="0" err="1">
                <a:solidFill>
                  <a:srgbClr val="0000FF"/>
                </a:solidFill>
                <a:effectLst/>
                <a:latin typeface="Calibri" panose="020F0502020204030204" pitchFamily="34" charset="0"/>
                <a:cs typeface="Calibri" panose="020F0502020204030204" pitchFamily="34" charset="0"/>
              </a:rPr>
              <a:t>Protocol</a:t>
            </a:r>
            <a:r>
              <a:rPr lang="hr-HR" b="0" i="0" dirty="0">
                <a:solidFill>
                  <a:srgbClr val="0000FF"/>
                </a:solidFill>
                <a:effectLst/>
                <a:latin typeface="Calibri" panose="020F0502020204030204" pitchFamily="34" charset="0"/>
                <a:cs typeface="Calibri" panose="020F0502020204030204" pitchFamily="34" charset="0"/>
              </a:rPr>
              <a:t>)</a:t>
            </a:r>
            <a:r>
              <a:rPr lang="en-US" b="0" i="0" dirty="0">
                <a:effectLst/>
                <a:latin typeface="Calibri" panose="020F0502020204030204" pitchFamily="34" charset="0"/>
                <a:cs typeface="Calibri" panose="020F0502020204030204" pitchFamily="34" charset="0"/>
              </a:rPr>
              <a:t>.</a:t>
            </a:r>
          </a:p>
        </p:txBody>
      </p:sp>
      <p:pic>
        <p:nvPicPr>
          <p:cNvPr id="6" name="Picture 5">
            <a:extLst>
              <a:ext uri="{FF2B5EF4-FFF2-40B4-BE49-F238E27FC236}">
                <a16:creationId xmlns:a16="http://schemas.microsoft.com/office/drawing/2014/main" id="{25AF767C-32B6-20EE-48A3-699C6B0D0ED9}"/>
              </a:ext>
            </a:extLst>
          </p:cNvPr>
          <p:cNvPicPr>
            <a:picLocks noChangeAspect="1"/>
          </p:cNvPicPr>
          <p:nvPr/>
        </p:nvPicPr>
        <p:blipFill>
          <a:blip r:embed="rId2"/>
          <a:stretch>
            <a:fillRect/>
          </a:stretch>
        </p:blipFill>
        <p:spPr>
          <a:xfrm>
            <a:off x="862012" y="3429000"/>
            <a:ext cx="4174657" cy="3142426"/>
          </a:xfrm>
          <a:prstGeom prst="rect">
            <a:avLst/>
          </a:prstGeom>
        </p:spPr>
      </p:pic>
      <p:sp>
        <p:nvSpPr>
          <p:cNvPr id="8" name="TextBox 7">
            <a:extLst>
              <a:ext uri="{FF2B5EF4-FFF2-40B4-BE49-F238E27FC236}">
                <a16:creationId xmlns:a16="http://schemas.microsoft.com/office/drawing/2014/main" id="{39326BD9-0918-4AD7-5223-0B0D6AE8F67A}"/>
              </a:ext>
            </a:extLst>
          </p:cNvPr>
          <p:cNvSpPr txBox="1"/>
          <p:nvPr/>
        </p:nvSpPr>
        <p:spPr>
          <a:xfrm>
            <a:off x="5648128" y="5000213"/>
            <a:ext cx="6096000" cy="830997"/>
          </a:xfrm>
          <a:prstGeom prst="rect">
            <a:avLst/>
          </a:prstGeom>
          <a:noFill/>
        </p:spPr>
        <p:txBody>
          <a:bodyPr wrap="square">
            <a:spAutoFit/>
          </a:bodyPr>
          <a:lstStyle/>
          <a:p>
            <a:r>
              <a:rPr lang="en-US" sz="1200" b="0" i="0" u="sng" dirty="0">
                <a:effectLst/>
                <a:latin typeface="Calibri" panose="020F0502020204030204" pitchFamily="34" charset="0"/>
                <a:cs typeface="Calibri" panose="020F0502020204030204" pitchFamily="34" charset="0"/>
              </a:rPr>
              <a:t>Although DNS and SNMP use UDP by default, both can also use TCP. </a:t>
            </a:r>
            <a:r>
              <a:rPr lang="en-US" sz="1200" b="0" i="0" dirty="0">
                <a:effectLst/>
                <a:latin typeface="Calibri" panose="020F0502020204030204" pitchFamily="34" charset="0"/>
                <a:cs typeface="Calibri" panose="020F0502020204030204" pitchFamily="34" charset="0"/>
              </a:rPr>
              <a:t>DNS will use TCP if the DNS request or DNS response is more than 512 bytes, such as when a DNS response includes many name resolutions. Similarly, under some situations the network administrator may want to configure SNMP to use TCP.</a:t>
            </a:r>
            <a:endParaRPr lang="hr-HR"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93451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0808577" cy="1068888"/>
          </a:xfrm>
          <a:prstGeom prst="rect">
            <a:avLst/>
          </a:prstGeom>
        </p:spPr>
        <p:txBody>
          <a:bodyPr/>
          <a:lstStyle/>
          <a:p>
            <a:r>
              <a:rPr lang="en-US" sz="3200" b="0" i="0" dirty="0"/>
              <a:t>Role of the Transport Layer</a:t>
            </a:r>
            <a:endParaRPr lang="hr-HR" sz="3200" b="0" i="0" dirty="0"/>
          </a:p>
        </p:txBody>
      </p:sp>
      <p:pic>
        <p:nvPicPr>
          <p:cNvPr id="4" name="Picture 3">
            <a:extLst>
              <a:ext uri="{FF2B5EF4-FFF2-40B4-BE49-F238E27FC236}">
                <a16:creationId xmlns:a16="http://schemas.microsoft.com/office/drawing/2014/main" id="{71EF4BEB-CFF4-BF60-76A1-95D8FC362333}"/>
              </a:ext>
            </a:extLst>
          </p:cNvPr>
          <p:cNvPicPr>
            <a:picLocks noChangeAspect="1"/>
          </p:cNvPicPr>
          <p:nvPr/>
        </p:nvPicPr>
        <p:blipFill>
          <a:blip r:embed="rId2"/>
          <a:stretch>
            <a:fillRect/>
          </a:stretch>
        </p:blipFill>
        <p:spPr>
          <a:xfrm>
            <a:off x="478972" y="1285543"/>
            <a:ext cx="5195294" cy="4022331"/>
          </a:xfrm>
          <a:prstGeom prst="rect">
            <a:avLst/>
          </a:prstGeom>
        </p:spPr>
      </p:pic>
      <p:sp>
        <p:nvSpPr>
          <p:cNvPr id="8" name="TextBox 7">
            <a:extLst>
              <a:ext uri="{FF2B5EF4-FFF2-40B4-BE49-F238E27FC236}">
                <a16:creationId xmlns:a16="http://schemas.microsoft.com/office/drawing/2014/main" id="{522157EC-9B6B-084E-DA94-6646282301AD}"/>
              </a:ext>
            </a:extLst>
          </p:cNvPr>
          <p:cNvSpPr txBox="1"/>
          <p:nvPr/>
        </p:nvSpPr>
        <p:spPr>
          <a:xfrm>
            <a:off x="6048104" y="1265383"/>
            <a:ext cx="6143896" cy="3539430"/>
          </a:xfrm>
          <a:prstGeom prst="rect">
            <a:avLst/>
          </a:prstGeom>
          <a:noFill/>
        </p:spPr>
        <p:txBody>
          <a:bodyPr wrap="square">
            <a:spAutoFit/>
          </a:bodyPr>
          <a:lstStyle/>
          <a:p>
            <a:pPr marL="285750" indent="-285750">
              <a:buFont typeface="Arial" panose="020B0604020202020204" pitchFamily="34" charset="0"/>
              <a:buChar char="•"/>
            </a:pPr>
            <a:r>
              <a:rPr lang="en-US" sz="1600" b="0" i="0" dirty="0">
                <a:effectLst/>
                <a:latin typeface="Calibri" panose="020F0502020204030204" pitchFamily="34" charset="0"/>
                <a:cs typeface="Calibri" panose="020F0502020204030204" pitchFamily="34" charset="0"/>
              </a:rPr>
              <a:t>Application layer programs generate data that must be exchanged between source and destination hosts. The transport layer is responsible for logical communications between applications running on different hosts. This may include services such as establishing a temporary session between two hosts and the reliable transmission of information for an application.</a:t>
            </a:r>
            <a:endParaRPr lang="hr-HR" sz="1600" b="0" i="0" dirty="0">
              <a:effectLst/>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The transport layer has no knowledge of the destination host type, the type of media over which the data must travel, the path taken by the data, the congestion on a link, or the size of the network.</a:t>
            </a:r>
          </a:p>
          <a:p>
            <a:pPr marL="285750" indent="-285750">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The transport layer includes two protocols:</a:t>
            </a:r>
          </a:p>
          <a:p>
            <a:pPr marL="285750" indent="-285750">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US" sz="1600" dirty="0">
                <a:solidFill>
                  <a:srgbClr val="FF0000"/>
                </a:solidFill>
                <a:latin typeface="Calibri" panose="020F0502020204030204" pitchFamily="34" charset="0"/>
                <a:cs typeface="Calibri" panose="020F0502020204030204" pitchFamily="34" charset="0"/>
              </a:rPr>
              <a:t>Transmission Control Protocol (TCP)</a:t>
            </a:r>
          </a:p>
          <a:p>
            <a:pPr marL="742950" lvl="1" indent="-285750">
              <a:buFont typeface="Arial" panose="020B0604020202020204" pitchFamily="34" charset="0"/>
              <a:buChar char="•"/>
            </a:pPr>
            <a:r>
              <a:rPr lang="en-US" sz="1600" dirty="0">
                <a:solidFill>
                  <a:srgbClr val="FF0000"/>
                </a:solidFill>
                <a:latin typeface="Calibri" panose="020F0502020204030204" pitchFamily="34" charset="0"/>
                <a:cs typeface="Calibri" panose="020F0502020204030204" pitchFamily="34" charset="0"/>
              </a:rPr>
              <a:t>User Datagram Protocol (UDP)</a:t>
            </a:r>
            <a:endParaRPr lang="hr-HR" sz="16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0404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0808577" cy="507722"/>
          </a:xfrm>
          <a:prstGeom prst="rect">
            <a:avLst/>
          </a:prstGeom>
        </p:spPr>
        <p:txBody>
          <a:bodyPr/>
          <a:lstStyle/>
          <a:p>
            <a:r>
              <a:rPr lang="hr-HR" sz="3200" b="0" i="0" dirty="0"/>
              <a:t>Port </a:t>
            </a:r>
            <a:r>
              <a:rPr lang="hr-HR" sz="3200" b="0" i="0" dirty="0" err="1"/>
              <a:t>Numbers-Multiple</a:t>
            </a:r>
            <a:r>
              <a:rPr lang="hr-HR" sz="3200" b="0" i="0" dirty="0"/>
              <a:t> Separate Communications</a:t>
            </a:r>
          </a:p>
        </p:txBody>
      </p:sp>
      <p:sp>
        <p:nvSpPr>
          <p:cNvPr id="5" name="TextBox 4">
            <a:extLst>
              <a:ext uri="{FF2B5EF4-FFF2-40B4-BE49-F238E27FC236}">
                <a16:creationId xmlns:a16="http://schemas.microsoft.com/office/drawing/2014/main" id="{5A45C7DA-1DCC-D566-45DA-F7016DF99DF1}"/>
              </a:ext>
            </a:extLst>
          </p:cNvPr>
          <p:cNvSpPr txBox="1"/>
          <p:nvPr/>
        </p:nvSpPr>
        <p:spPr>
          <a:xfrm>
            <a:off x="172720" y="792113"/>
            <a:ext cx="11846560" cy="1200329"/>
          </a:xfrm>
          <a:prstGeom prst="rect">
            <a:avLst/>
          </a:prstGeom>
          <a:noFill/>
        </p:spPr>
        <p:txBody>
          <a:bodyPr wrap="square">
            <a:spAutoFit/>
          </a:bodyPr>
          <a:lstStyle/>
          <a:p>
            <a:pPr marL="285750" indent="-285750">
              <a:buFont typeface="Arial" panose="020B0604020202020204" pitchFamily="34" charset="0"/>
              <a:buChar char="•"/>
            </a:pPr>
            <a:r>
              <a:rPr lang="en-US" b="0" i="0" dirty="0">
                <a:solidFill>
                  <a:srgbClr val="FF0000"/>
                </a:solidFill>
                <a:effectLst/>
                <a:latin typeface="Calibri" panose="020F0502020204030204" pitchFamily="34" charset="0"/>
                <a:cs typeface="Calibri" panose="020F0502020204030204" pitchFamily="34" charset="0"/>
              </a:rPr>
              <a:t>No matter what type of data is being transported, both TCP and UDP use port numbers.</a:t>
            </a:r>
          </a:p>
          <a:p>
            <a:pPr marL="285750" indent="-285750">
              <a:buFont typeface="Arial" panose="020B0604020202020204" pitchFamily="34" charset="0"/>
              <a:buChar char="•"/>
            </a:pPr>
            <a:r>
              <a:rPr lang="en-US" b="0" i="0" dirty="0">
                <a:effectLst/>
                <a:latin typeface="Calibri" panose="020F0502020204030204" pitchFamily="34" charset="0"/>
                <a:cs typeface="Calibri" panose="020F0502020204030204" pitchFamily="34" charset="0"/>
              </a:rPr>
              <a:t>The TCP and UDP transport layer protocols use port numbers to manage multiple, simultaneous conversations. </a:t>
            </a:r>
          </a:p>
          <a:p>
            <a:pPr marL="285750" indent="-285750">
              <a:buFont typeface="Arial" panose="020B0604020202020204" pitchFamily="34" charset="0"/>
              <a:buChar char="•"/>
            </a:pPr>
            <a:r>
              <a:rPr lang="hr-HR" b="0" i="0" dirty="0" err="1">
                <a:effectLst/>
                <a:latin typeface="Calibri" panose="020F0502020204030204" pitchFamily="34" charset="0"/>
                <a:cs typeface="Calibri" panose="020F0502020204030204" pitchFamily="34" charset="0"/>
              </a:rPr>
              <a:t>The</a:t>
            </a:r>
            <a:r>
              <a:rPr lang="en-US" b="0" i="0" dirty="0">
                <a:effectLst/>
                <a:latin typeface="Calibri" panose="020F0502020204030204" pitchFamily="34" charset="0"/>
                <a:cs typeface="Calibri" panose="020F0502020204030204" pitchFamily="34" charset="0"/>
              </a:rPr>
              <a:t> source port and destination port header fields are 2 bytes each</a:t>
            </a:r>
          </a:p>
          <a:p>
            <a:pPr marL="285750" indent="-285750">
              <a:buFont typeface="Arial" panose="020B0604020202020204" pitchFamily="34" charset="0"/>
              <a:buChar char="•"/>
            </a:pPr>
            <a:endParaRPr lang="en-US" b="0" i="0" dirty="0">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6F6BFCAE-8F98-D52B-93FA-325947576327}"/>
              </a:ext>
            </a:extLst>
          </p:cNvPr>
          <p:cNvPicPr>
            <a:picLocks noChangeAspect="1"/>
          </p:cNvPicPr>
          <p:nvPr/>
        </p:nvPicPr>
        <p:blipFill>
          <a:blip r:embed="rId2"/>
          <a:stretch>
            <a:fillRect/>
          </a:stretch>
        </p:blipFill>
        <p:spPr>
          <a:xfrm>
            <a:off x="571499" y="1800813"/>
            <a:ext cx="7953375" cy="832648"/>
          </a:xfrm>
          <a:prstGeom prst="rect">
            <a:avLst/>
          </a:prstGeom>
        </p:spPr>
      </p:pic>
      <p:sp>
        <p:nvSpPr>
          <p:cNvPr id="11" name="TextBox 10">
            <a:extLst>
              <a:ext uri="{FF2B5EF4-FFF2-40B4-BE49-F238E27FC236}">
                <a16:creationId xmlns:a16="http://schemas.microsoft.com/office/drawing/2014/main" id="{1AF89A0A-115D-3DDD-8A21-BC74272325C6}"/>
              </a:ext>
            </a:extLst>
          </p:cNvPr>
          <p:cNvSpPr txBox="1"/>
          <p:nvPr/>
        </p:nvSpPr>
        <p:spPr>
          <a:xfrm>
            <a:off x="172720" y="2742261"/>
            <a:ext cx="11775440" cy="3600986"/>
          </a:xfrm>
          <a:prstGeom prst="rect">
            <a:avLst/>
          </a:prstGeom>
          <a:noFill/>
        </p:spPr>
        <p:txBody>
          <a:bodyPr wrap="square">
            <a:spAutoFit/>
          </a:bodyPr>
          <a:lstStyle/>
          <a:p>
            <a:pPr marL="285750" indent="-285750">
              <a:buFont typeface="Arial" panose="020B0604020202020204" pitchFamily="34" charset="0"/>
              <a:buChar char="•"/>
            </a:pPr>
            <a:r>
              <a:rPr lang="en-US" sz="1600" dirty="0">
                <a:solidFill>
                  <a:srgbClr val="FF0000"/>
                </a:solidFill>
              </a:rPr>
              <a:t>The source port number is associated with the originating application on the local host whereas the destination port number is associated with the destination application on the remote host.</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For instance, assume a host is initiating a web page request from a web server. When the host initiates the web page request, the source port number is dynamically generated by the host to uniquely identify the conversation. </a:t>
            </a:r>
            <a:r>
              <a:rPr lang="en-US" sz="1600" u="sng" dirty="0"/>
              <a:t>Each request generated by a host will use a different dynamically created source port number. This process allows multiple conversations to occur simultaneously.</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In the request, </a:t>
            </a:r>
            <a:r>
              <a:rPr lang="en-US" sz="1600" u="sng" dirty="0"/>
              <a:t>the destination port number is what identifies the type of service being requested of the destination</a:t>
            </a:r>
            <a:r>
              <a:rPr lang="en-US" sz="1600" dirty="0"/>
              <a:t> web server.. For example, when a client specifies port 80 in the destination port, the server that receives the message knows that web services are being requested.</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A server can offer more than one service simultaneously such as web services on port 80 while it offers File Transfer Protocol (FTP) connection establishment on port 21.</a:t>
            </a:r>
            <a:endParaRPr lang="hr-HR" sz="1600" dirty="0"/>
          </a:p>
        </p:txBody>
      </p:sp>
    </p:spTree>
    <p:extLst>
      <p:ext uri="{BB962C8B-B14F-4D97-AF65-F5344CB8AC3E}">
        <p14:creationId xmlns:p14="http://schemas.microsoft.com/office/powerpoint/2010/main" val="26407346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0808577" cy="507722"/>
          </a:xfrm>
          <a:prstGeom prst="rect">
            <a:avLst/>
          </a:prstGeom>
        </p:spPr>
        <p:txBody>
          <a:bodyPr/>
          <a:lstStyle/>
          <a:p>
            <a:r>
              <a:rPr lang="hr-HR" sz="3200" b="0" i="0" dirty="0"/>
              <a:t>Socket </a:t>
            </a:r>
            <a:r>
              <a:rPr lang="hr-HR" sz="3200" b="0" i="0" dirty="0" err="1"/>
              <a:t>Pairs</a:t>
            </a:r>
            <a:endParaRPr lang="hr-HR" sz="3200" b="0" i="0" dirty="0"/>
          </a:p>
        </p:txBody>
      </p:sp>
      <p:sp>
        <p:nvSpPr>
          <p:cNvPr id="6" name="TextBox 5">
            <a:extLst>
              <a:ext uri="{FF2B5EF4-FFF2-40B4-BE49-F238E27FC236}">
                <a16:creationId xmlns:a16="http://schemas.microsoft.com/office/drawing/2014/main" id="{E81F0660-7EAD-3E62-6D90-647DDD6D69E9}"/>
              </a:ext>
            </a:extLst>
          </p:cNvPr>
          <p:cNvSpPr txBox="1"/>
          <p:nvPr/>
        </p:nvSpPr>
        <p:spPr>
          <a:xfrm>
            <a:off x="104774" y="780187"/>
            <a:ext cx="11820525" cy="923330"/>
          </a:xfrm>
          <a:prstGeom prst="rect">
            <a:avLst/>
          </a:prstGeom>
          <a:noFill/>
        </p:spPr>
        <p:txBody>
          <a:bodyPr wrap="square">
            <a:spAutoFit/>
          </a:bodyPr>
          <a:lstStyle/>
          <a:p>
            <a:pPr marL="285750" indent="-285750">
              <a:buFont typeface="Arial" panose="020B0604020202020204" pitchFamily="34" charset="0"/>
              <a:buChar char="•"/>
            </a:pPr>
            <a:r>
              <a:rPr lang="en-US" b="0" i="0" dirty="0">
                <a:effectLst/>
                <a:latin typeface="Calibri" panose="020F0502020204030204" pitchFamily="34" charset="0"/>
                <a:cs typeface="Calibri" panose="020F0502020204030204" pitchFamily="34" charset="0"/>
              </a:rPr>
              <a:t>The source and destination ports are placed within the segment. The segments are then encapsulated within an IP packet. The IP packet contains the IP address of the source and destination. </a:t>
            </a:r>
            <a:r>
              <a:rPr lang="en-US" b="0" i="0" u="sng" dirty="0">
                <a:solidFill>
                  <a:srgbClr val="7030A0"/>
                </a:solidFill>
                <a:effectLst/>
                <a:latin typeface="Calibri" panose="020F0502020204030204" pitchFamily="34" charset="0"/>
                <a:cs typeface="Calibri" panose="020F0502020204030204" pitchFamily="34" charset="0"/>
              </a:rPr>
              <a:t>The combination</a:t>
            </a:r>
            <a:r>
              <a:rPr lang="en-US" b="0" i="0" u="sng" dirty="0">
                <a:effectLst/>
                <a:latin typeface="Calibri" panose="020F0502020204030204" pitchFamily="34" charset="0"/>
                <a:cs typeface="Calibri" panose="020F0502020204030204" pitchFamily="34" charset="0"/>
              </a:rPr>
              <a:t> of the </a:t>
            </a:r>
            <a:r>
              <a:rPr lang="en-US" b="0" i="0" u="sng" dirty="0">
                <a:solidFill>
                  <a:srgbClr val="0000FF"/>
                </a:solidFill>
                <a:effectLst/>
                <a:latin typeface="Calibri" panose="020F0502020204030204" pitchFamily="34" charset="0"/>
                <a:cs typeface="Calibri" panose="020F0502020204030204" pitchFamily="34" charset="0"/>
              </a:rPr>
              <a:t>source IP address and source port number</a:t>
            </a:r>
            <a:r>
              <a:rPr lang="en-US" b="0" i="0" u="sng" dirty="0">
                <a:effectLst/>
                <a:latin typeface="Calibri" panose="020F0502020204030204" pitchFamily="34" charset="0"/>
                <a:cs typeface="Calibri" panose="020F0502020204030204" pitchFamily="34" charset="0"/>
              </a:rPr>
              <a:t>, or the </a:t>
            </a:r>
            <a:r>
              <a:rPr lang="en-US" b="0" i="0" u="sng" dirty="0">
                <a:solidFill>
                  <a:srgbClr val="FF0000"/>
                </a:solidFill>
                <a:effectLst/>
                <a:latin typeface="Calibri" panose="020F0502020204030204" pitchFamily="34" charset="0"/>
                <a:cs typeface="Calibri" panose="020F0502020204030204" pitchFamily="34" charset="0"/>
              </a:rPr>
              <a:t>destination IP address and destination port number </a:t>
            </a:r>
            <a:r>
              <a:rPr lang="en-US" b="0" i="0" u="sng" dirty="0">
                <a:effectLst/>
                <a:latin typeface="Calibri" panose="020F0502020204030204" pitchFamily="34" charset="0"/>
                <a:cs typeface="Calibri" panose="020F0502020204030204" pitchFamily="34" charset="0"/>
              </a:rPr>
              <a:t>is known as a </a:t>
            </a:r>
            <a:r>
              <a:rPr lang="en-US" b="0" i="0" u="sng" dirty="0">
                <a:solidFill>
                  <a:srgbClr val="7030A0"/>
                </a:solidFill>
                <a:effectLst/>
                <a:latin typeface="Calibri" panose="020F0502020204030204" pitchFamily="34" charset="0"/>
                <a:cs typeface="Calibri" panose="020F0502020204030204" pitchFamily="34" charset="0"/>
              </a:rPr>
              <a:t>socket</a:t>
            </a:r>
            <a:r>
              <a:rPr lang="en-US" b="0" i="0" dirty="0">
                <a:effectLst/>
                <a:latin typeface="Calibri" panose="020F0502020204030204" pitchFamily="34" charset="0"/>
                <a:cs typeface="Calibri" panose="020F0502020204030204" pitchFamily="34" charset="0"/>
              </a:rPr>
              <a:t>.</a:t>
            </a:r>
            <a:endParaRPr lang="hr-HR" dirty="0">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240F2BBC-7966-C277-04E8-25A4481863FD}"/>
              </a:ext>
            </a:extLst>
          </p:cNvPr>
          <p:cNvPicPr>
            <a:picLocks noChangeAspect="1"/>
          </p:cNvPicPr>
          <p:nvPr/>
        </p:nvPicPr>
        <p:blipFill>
          <a:blip r:embed="rId2"/>
          <a:stretch>
            <a:fillRect/>
          </a:stretch>
        </p:blipFill>
        <p:spPr>
          <a:xfrm>
            <a:off x="2576512" y="1703517"/>
            <a:ext cx="7215188" cy="5080081"/>
          </a:xfrm>
          <a:prstGeom prst="rect">
            <a:avLst/>
          </a:prstGeom>
        </p:spPr>
      </p:pic>
    </p:spTree>
    <p:extLst>
      <p:ext uri="{BB962C8B-B14F-4D97-AF65-F5344CB8AC3E}">
        <p14:creationId xmlns:p14="http://schemas.microsoft.com/office/powerpoint/2010/main" val="31241717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0808577" cy="507722"/>
          </a:xfrm>
          <a:prstGeom prst="rect">
            <a:avLst/>
          </a:prstGeom>
        </p:spPr>
        <p:txBody>
          <a:bodyPr/>
          <a:lstStyle/>
          <a:p>
            <a:r>
              <a:rPr lang="hr-HR" sz="3200" b="0" i="0" dirty="0"/>
              <a:t>Socket </a:t>
            </a:r>
            <a:r>
              <a:rPr lang="hr-HR" sz="3200" b="0" i="0" dirty="0" err="1"/>
              <a:t>Pairs</a:t>
            </a:r>
            <a:endParaRPr lang="hr-HR" sz="3200" b="0" i="0" dirty="0"/>
          </a:p>
        </p:txBody>
      </p:sp>
      <p:sp>
        <p:nvSpPr>
          <p:cNvPr id="6" name="TextBox 5">
            <a:extLst>
              <a:ext uri="{FF2B5EF4-FFF2-40B4-BE49-F238E27FC236}">
                <a16:creationId xmlns:a16="http://schemas.microsoft.com/office/drawing/2014/main" id="{E81F0660-7EAD-3E62-6D90-647DDD6D69E9}"/>
              </a:ext>
            </a:extLst>
          </p:cNvPr>
          <p:cNvSpPr txBox="1"/>
          <p:nvPr/>
        </p:nvSpPr>
        <p:spPr>
          <a:xfrm>
            <a:off x="104774" y="780187"/>
            <a:ext cx="11820525" cy="4801314"/>
          </a:xfrm>
          <a:prstGeom prst="rect">
            <a:avLst/>
          </a:prstGeom>
          <a:noFill/>
        </p:spPr>
        <p:txBody>
          <a:bodyPr wrap="square">
            <a:spAutoFit/>
          </a:bodyPr>
          <a:lstStyle/>
          <a:p>
            <a:pPr marL="285750" indent="-285750">
              <a:buFont typeface="Arial" panose="020B0604020202020204" pitchFamily="34" charset="0"/>
              <a:buChar char="•"/>
            </a:pPr>
            <a:r>
              <a:rPr lang="en-US" b="0" i="0" dirty="0">
                <a:effectLst/>
                <a:latin typeface="Calibri" panose="020F0502020204030204" pitchFamily="34" charset="0"/>
                <a:cs typeface="Calibri" panose="020F0502020204030204" pitchFamily="34" charset="0"/>
              </a:rPr>
              <a:t>In the example</a:t>
            </a:r>
            <a:r>
              <a:rPr lang="hr-HR" b="0" i="0" dirty="0">
                <a:effectLst/>
                <a:latin typeface="Calibri" panose="020F0502020204030204" pitchFamily="34" charset="0"/>
                <a:cs typeface="Calibri" panose="020F0502020204030204" pitchFamily="34" charset="0"/>
              </a:rPr>
              <a:t> on </a:t>
            </a:r>
            <a:r>
              <a:rPr lang="hr-HR" b="0" i="0" dirty="0" err="1">
                <a:effectLst/>
                <a:latin typeface="Calibri" panose="020F0502020204030204" pitchFamily="34" charset="0"/>
                <a:cs typeface="Calibri" panose="020F0502020204030204" pitchFamily="34" charset="0"/>
              </a:rPr>
              <a:t>the</a:t>
            </a:r>
            <a:r>
              <a:rPr lang="hr-HR" b="0" i="0" dirty="0">
                <a:effectLst/>
                <a:latin typeface="Calibri" panose="020F0502020204030204" pitchFamily="34" charset="0"/>
                <a:cs typeface="Calibri" panose="020F0502020204030204" pitchFamily="34" charset="0"/>
              </a:rPr>
              <a:t> </a:t>
            </a:r>
            <a:r>
              <a:rPr lang="hr-HR" b="0" i="0" dirty="0" err="1">
                <a:effectLst/>
                <a:latin typeface="Calibri" panose="020F0502020204030204" pitchFamily="34" charset="0"/>
                <a:cs typeface="Calibri" panose="020F0502020204030204" pitchFamily="34" charset="0"/>
              </a:rPr>
              <a:t>picture</a:t>
            </a:r>
            <a:r>
              <a:rPr lang="hr-HR" b="0" i="0" dirty="0">
                <a:effectLst/>
                <a:latin typeface="Calibri" panose="020F0502020204030204" pitchFamily="34" charset="0"/>
                <a:cs typeface="Calibri" panose="020F0502020204030204" pitchFamily="34" charset="0"/>
              </a:rPr>
              <a:t> on </a:t>
            </a:r>
            <a:r>
              <a:rPr lang="hr-HR" b="0" i="0" dirty="0" err="1">
                <a:effectLst/>
                <a:latin typeface="Calibri" panose="020F0502020204030204" pitchFamily="34" charset="0"/>
                <a:cs typeface="Calibri" panose="020F0502020204030204" pitchFamily="34" charset="0"/>
              </a:rPr>
              <a:t>the</a:t>
            </a:r>
            <a:r>
              <a:rPr lang="hr-HR" b="0" i="0" dirty="0">
                <a:effectLst/>
                <a:latin typeface="Calibri" panose="020F0502020204030204" pitchFamily="34" charset="0"/>
                <a:cs typeface="Calibri" panose="020F0502020204030204" pitchFamily="34" charset="0"/>
              </a:rPr>
              <a:t> </a:t>
            </a:r>
            <a:r>
              <a:rPr lang="hr-HR" b="0" i="0" dirty="0" err="1">
                <a:effectLst/>
                <a:latin typeface="Calibri" panose="020F0502020204030204" pitchFamily="34" charset="0"/>
                <a:cs typeface="Calibri" panose="020F0502020204030204" pitchFamily="34" charset="0"/>
              </a:rPr>
              <a:t>previous</a:t>
            </a:r>
            <a:r>
              <a:rPr lang="hr-HR" b="0" i="0" dirty="0">
                <a:effectLst/>
                <a:latin typeface="Calibri" panose="020F0502020204030204" pitchFamily="34" charset="0"/>
                <a:cs typeface="Calibri" panose="020F0502020204030204" pitchFamily="34" charset="0"/>
              </a:rPr>
              <a:t> </a:t>
            </a:r>
            <a:r>
              <a:rPr lang="hr-HR" b="0" i="0" dirty="0" err="1">
                <a:effectLst/>
                <a:latin typeface="Calibri" panose="020F0502020204030204" pitchFamily="34" charset="0"/>
                <a:cs typeface="Calibri" panose="020F0502020204030204" pitchFamily="34" charset="0"/>
              </a:rPr>
              <a:t>slide</a:t>
            </a:r>
            <a:r>
              <a:rPr lang="en-US" b="0" i="0" dirty="0">
                <a:effectLst/>
                <a:latin typeface="Calibri" panose="020F0502020204030204" pitchFamily="34" charset="0"/>
                <a:cs typeface="Calibri" panose="020F0502020204030204" pitchFamily="34" charset="0"/>
              </a:rPr>
              <a:t>, the </a:t>
            </a:r>
            <a:r>
              <a:rPr lang="en-US" b="0" i="0" u="sng" dirty="0">
                <a:effectLst/>
                <a:latin typeface="Calibri" panose="020F0502020204030204" pitchFamily="34" charset="0"/>
                <a:cs typeface="Calibri" panose="020F0502020204030204" pitchFamily="34" charset="0"/>
              </a:rPr>
              <a:t>FTP request generated by the PC includes the Layer 2 MAC addresses and the Layer 3 IP addresses</a:t>
            </a:r>
            <a:r>
              <a:rPr lang="en-US" b="0" i="0" dirty="0">
                <a:effectLst/>
                <a:latin typeface="Calibri" panose="020F0502020204030204" pitchFamily="34" charset="0"/>
                <a:cs typeface="Calibri" panose="020F0502020204030204" pitchFamily="34" charset="0"/>
              </a:rPr>
              <a:t>. The request </a:t>
            </a:r>
            <a:r>
              <a:rPr lang="en-US" b="0" i="0" u="sng" dirty="0">
                <a:effectLst/>
                <a:latin typeface="Calibri" panose="020F0502020204030204" pitchFamily="34" charset="0"/>
                <a:cs typeface="Calibri" panose="020F0502020204030204" pitchFamily="34" charset="0"/>
              </a:rPr>
              <a:t>also identifies the source port number 1305 </a:t>
            </a:r>
            <a:r>
              <a:rPr lang="en-US" b="0" i="0" dirty="0">
                <a:effectLst/>
                <a:latin typeface="Calibri" panose="020F0502020204030204" pitchFamily="34" charset="0"/>
                <a:cs typeface="Calibri" panose="020F0502020204030204" pitchFamily="34" charset="0"/>
              </a:rPr>
              <a:t>(i.e., dynamically generated by the host) </a:t>
            </a:r>
            <a:r>
              <a:rPr lang="en-US" b="0" i="0" u="sng" dirty="0">
                <a:effectLst/>
                <a:latin typeface="Calibri" panose="020F0502020204030204" pitchFamily="34" charset="0"/>
                <a:cs typeface="Calibri" panose="020F0502020204030204" pitchFamily="34" charset="0"/>
              </a:rPr>
              <a:t>and destination port, identifying the FTP services on port 21</a:t>
            </a:r>
            <a:r>
              <a:rPr lang="en-US" b="0" i="0" dirty="0">
                <a:effectLst/>
                <a:latin typeface="Calibri" panose="020F0502020204030204" pitchFamily="34" charset="0"/>
                <a:cs typeface="Calibri" panose="020F0502020204030204" pitchFamily="34" charset="0"/>
              </a:rPr>
              <a:t>. The host also has requested a </a:t>
            </a:r>
            <a:r>
              <a:rPr lang="en-US" b="0" i="0" u="sng" dirty="0">
                <a:effectLst/>
                <a:latin typeface="Calibri" panose="020F0502020204030204" pitchFamily="34" charset="0"/>
                <a:cs typeface="Calibri" panose="020F0502020204030204" pitchFamily="34" charset="0"/>
              </a:rPr>
              <a:t>web page from the server using the same Layer 2 and Layer 3 addresses</a:t>
            </a:r>
            <a:r>
              <a:rPr lang="en-US" b="0" i="0" dirty="0">
                <a:effectLst/>
                <a:latin typeface="Calibri" panose="020F0502020204030204" pitchFamily="34" charset="0"/>
                <a:cs typeface="Calibri" panose="020F0502020204030204" pitchFamily="34" charset="0"/>
              </a:rPr>
              <a:t>. </a:t>
            </a:r>
            <a:r>
              <a:rPr lang="en-US" b="0" i="0" u="sng" dirty="0">
                <a:effectLst/>
                <a:latin typeface="Calibri" panose="020F0502020204030204" pitchFamily="34" charset="0"/>
                <a:cs typeface="Calibri" panose="020F0502020204030204" pitchFamily="34" charset="0"/>
              </a:rPr>
              <a:t>However, it is using the source port number 1099 </a:t>
            </a:r>
            <a:r>
              <a:rPr lang="en-US" b="0" i="0" dirty="0">
                <a:effectLst/>
                <a:latin typeface="Calibri" panose="020F0502020204030204" pitchFamily="34" charset="0"/>
                <a:cs typeface="Calibri" panose="020F0502020204030204" pitchFamily="34" charset="0"/>
              </a:rPr>
              <a:t>(i.e., dynamically generated by the host) and </a:t>
            </a:r>
            <a:r>
              <a:rPr lang="en-US" b="0" i="0" u="sng" dirty="0">
                <a:effectLst/>
                <a:latin typeface="Calibri" panose="020F0502020204030204" pitchFamily="34" charset="0"/>
                <a:cs typeface="Calibri" panose="020F0502020204030204" pitchFamily="34" charset="0"/>
              </a:rPr>
              <a:t>destination port identifying the web service on port 80</a:t>
            </a:r>
            <a:r>
              <a:rPr lang="en-US" b="0" i="0" dirty="0">
                <a:effectLst/>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endParaRPr lang="en-US" b="0" i="0" dirty="0">
              <a:effectLst/>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b="0" i="0" dirty="0">
                <a:solidFill>
                  <a:srgbClr val="0000FF"/>
                </a:solidFill>
                <a:effectLst/>
                <a:latin typeface="Calibri" panose="020F0502020204030204" pitchFamily="34" charset="0"/>
                <a:cs typeface="Calibri" panose="020F0502020204030204" pitchFamily="34" charset="0"/>
              </a:rPr>
              <a:t>The socket is used to identify the server and service being requested by the client</a:t>
            </a:r>
            <a:r>
              <a:rPr lang="en-US" b="0" i="0" dirty="0">
                <a:effectLst/>
                <a:latin typeface="Calibri" panose="020F0502020204030204" pitchFamily="34" charset="0"/>
                <a:cs typeface="Calibri" panose="020F0502020204030204" pitchFamily="34" charset="0"/>
              </a:rPr>
              <a:t>. A client socket might look like this, with 1099 representing the source port number: </a:t>
            </a:r>
            <a:r>
              <a:rPr lang="en-US" b="0" i="0" dirty="0">
                <a:solidFill>
                  <a:srgbClr val="0000FF"/>
                </a:solidFill>
                <a:effectLst/>
                <a:latin typeface="Calibri" panose="020F0502020204030204" pitchFamily="34" charset="0"/>
                <a:cs typeface="Calibri" panose="020F0502020204030204" pitchFamily="34" charset="0"/>
              </a:rPr>
              <a:t>192.168.1.5:1099</a:t>
            </a:r>
            <a:r>
              <a:rPr lang="hr-HR" b="0" i="0" dirty="0">
                <a:solidFill>
                  <a:srgbClr val="0000FF"/>
                </a:solidFill>
                <a:effectLst/>
                <a:latin typeface="Calibri" panose="020F0502020204030204" pitchFamily="34" charset="0"/>
                <a:cs typeface="Calibri" panose="020F0502020204030204" pitchFamily="34" charset="0"/>
              </a:rPr>
              <a:t>, </a:t>
            </a:r>
            <a:r>
              <a:rPr lang="hr-HR" b="0" i="0" dirty="0" err="1">
                <a:effectLst/>
                <a:latin typeface="Calibri" panose="020F0502020204030204" pitchFamily="34" charset="0"/>
                <a:cs typeface="Calibri" panose="020F0502020204030204" pitchFamily="34" charset="0"/>
              </a:rPr>
              <a:t>and</a:t>
            </a:r>
            <a:r>
              <a:rPr lang="hr-HR" b="0" i="0" dirty="0">
                <a:effectLst/>
                <a:latin typeface="Calibri" panose="020F0502020204030204" pitchFamily="34" charset="0"/>
                <a:cs typeface="Calibri" panose="020F0502020204030204" pitchFamily="34" charset="0"/>
              </a:rPr>
              <a:t> t</a:t>
            </a:r>
            <a:r>
              <a:rPr lang="en-US" b="0" i="0" dirty="0">
                <a:effectLst/>
                <a:latin typeface="Calibri" panose="020F0502020204030204" pitchFamily="34" charset="0"/>
                <a:cs typeface="Calibri" panose="020F0502020204030204" pitchFamily="34" charset="0"/>
              </a:rPr>
              <a:t>he socket on a web server might be </a:t>
            </a:r>
            <a:r>
              <a:rPr lang="en-US" b="0" i="0" dirty="0">
                <a:solidFill>
                  <a:srgbClr val="FF0000"/>
                </a:solidFill>
                <a:effectLst/>
                <a:latin typeface="Calibri" panose="020F0502020204030204" pitchFamily="34" charset="0"/>
                <a:cs typeface="Calibri" panose="020F0502020204030204" pitchFamily="34" charset="0"/>
              </a:rPr>
              <a:t>192.168.1.7:80</a:t>
            </a:r>
          </a:p>
          <a:p>
            <a:pPr marL="285750" indent="-285750">
              <a:buFont typeface="Arial" panose="020B0604020202020204" pitchFamily="34" charset="0"/>
              <a:buChar char="•"/>
            </a:pPr>
            <a:endParaRPr lang="en-US" b="0" i="0" dirty="0">
              <a:effectLst/>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b="0" i="0" dirty="0">
                <a:effectLst/>
                <a:latin typeface="Calibri" panose="020F0502020204030204" pitchFamily="34" charset="0"/>
                <a:cs typeface="Calibri" panose="020F0502020204030204" pitchFamily="34" charset="0"/>
              </a:rPr>
              <a:t>Together, these two sockets combine to form a </a:t>
            </a:r>
            <a:r>
              <a:rPr lang="en-US" b="0" i="0" dirty="0">
                <a:solidFill>
                  <a:srgbClr val="7030A0"/>
                </a:solidFill>
                <a:effectLst/>
                <a:latin typeface="Calibri" panose="020F0502020204030204" pitchFamily="34" charset="0"/>
                <a:cs typeface="Calibri" panose="020F0502020204030204" pitchFamily="34" charset="0"/>
              </a:rPr>
              <a:t>socket pair</a:t>
            </a:r>
            <a:r>
              <a:rPr lang="en-US" b="0" i="0" dirty="0">
                <a:effectLst/>
                <a:latin typeface="Calibri" panose="020F0502020204030204" pitchFamily="34" charset="0"/>
                <a:cs typeface="Calibri" panose="020F0502020204030204" pitchFamily="34" charset="0"/>
              </a:rPr>
              <a:t>: </a:t>
            </a:r>
            <a:r>
              <a:rPr lang="en-US" b="0" i="0" dirty="0">
                <a:solidFill>
                  <a:srgbClr val="7030A0"/>
                </a:solidFill>
                <a:effectLst/>
                <a:latin typeface="Calibri" panose="020F0502020204030204" pitchFamily="34" charset="0"/>
                <a:cs typeface="Calibri" panose="020F0502020204030204" pitchFamily="34" charset="0"/>
              </a:rPr>
              <a:t>192.168.1.5:1099, 192.168.1.7:80</a:t>
            </a:r>
          </a:p>
          <a:p>
            <a:pPr marL="285750" indent="-285750">
              <a:buFont typeface="Arial" panose="020B0604020202020204" pitchFamily="34" charset="0"/>
              <a:buChar char="•"/>
            </a:pPr>
            <a:endParaRPr lang="en-US" b="0" i="0" dirty="0">
              <a:effectLst/>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b="0" i="0" u="sng" dirty="0">
                <a:effectLst/>
                <a:latin typeface="Calibri" panose="020F0502020204030204" pitchFamily="34" charset="0"/>
                <a:cs typeface="Calibri" panose="020F0502020204030204" pitchFamily="34" charset="0"/>
              </a:rPr>
              <a:t>Sockets enable multiple processes, running on a client, to distinguish themselves from each other, and multiple connections to a server process to be distinguished from each other.</a:t>
            </a:r>
          </a:p>
          <a:p>
            <a:pPr marL="285750" indent="-285750">
              <a:buFont typeface="Arial" panose="020B0604020202020204" pitchFamily="34" charset="0"/>
              <a:buChar char="•"/>
            </a:pPr>
            <a:endParaRPr lang="en-US" b="0" i="0" dirty="0">
              <a:effectLst/>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b="0" i="0" dirty="0">
                <a:effectLst/>
                <a:latin typeface="Calibri" panose="020F0502020204030204" pitchFamily="34" charset="0"/>
                <a:cs typeface="Calibri" panose="020F0502020204030204" pitchFamily="34" charset="0"/>
              </a:rPr>
              <a:t>The source port number acts as a return address for the requesting application. The transport layer keeps track of this port and the application that initiated the request so that when a response is returned, it can be forwarded to the correct application.</a:t>
            </a:r>
            <a:endParaRPr lang="hr-H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674997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0808577" cy="507722"/>
          </a:xfrm>
          <a:prstGeom prst="rect">
            <a:avLst/>
          </a:prstGeom>
        </p:spPr>
        <p:txBody>
          <a:bodyPr/>
          <a:lstStyle/>
          <a:p>
            <a:r>
              <a:rPr lang="hr-HR" sz="3200" b="0" i="0" dirty="0"/>
              <a:t>Port </a:t>
            </a:r>
            <a:r>
              <a:rPr lang="hr-HR" sz="3200" b="0" i="0" dirty="0" err="1"/>
              <a:t>Number</a:t>
            </a:r>
            <a:r>
              <a:rPr lang="hr-HR" sz="3200" b="0" i="0" dirty="0"/>
              <a:t> </a:t>
            </a:r>
            <a:r>
              <a:rPr lang="hr-HR" sz="3200" b="0" i="0" dirty="0" err="1"/>
              <a:t>Groups</a:t>
            </a:r>
            <a:endParaRPr lang="hr-HR" sz="3200" b="0" i="0" dirty="0"/>
          </a:p>
        </p:txBody>
      </p:sp>
      <p:sp>
        <p:nvSpPr>
          <p:cNvPr id="6" name="TextBox 5">
            <a:extLst>
              <a:ext uri="{FF2B5EF4-FFF2-40B4-BE49-F238E27FC236}">
                <a16:creationId xmlns:a16="http://schemas.microsoft.com/office/drawing/2014/main" id="{E81F0660-7EAD-3E62-6D90-647DDD6D69E9}"/>
              </a:ext>
            </a:extLst>
          </p:cNvPr>
          <p:cNvSpPr txBox="1"/>
          <p:nvPr/>
        </p:nvSpPr>
        <p:spPr>
          <a:xfrm>
            <a:off x="104774" y="780187"/>
            <a:ext cx="11820525" cy="923330"/>
          </a:xfrm>
          <a:prstGeom prst="rect">
            <a:avLst/>
          </a:prstGeom>
          <a:noFill/>
        </p:spPr>
        <p:txBody>
          <a:bodyPr wrap="square">
            <a:spAutoFit/>
          </a:bodyPr>
          <a:lstStyle/>
          <a:p>
            <a:pPr marL="285750" indent="-285750">
              <a:buFont typeface="Arial" panose="020B0604020202020204" pitchFamily="34" charset="0"/>
              <a:buChar char="•"/>
            </a:pPr>
            <a:r>
              <a:rPr lang="en-US" b="0" i="0" dirty="0">
                <a:effectLst/>
                <a:latin typeface="Calibri" panose="020F0502020204030204" pitchFamily="34" charset="0"/>
                <a:cs typeface="Calibri" panose="020F0502020204030204" pitchFamily="34" charset="0"/>
              </a:rPr>
              <a:t>The Internet Assigned Numbers Authority (</a:t>
            </a:r>
            <a:r>
              <a:rPr lang="en-US" b="0" i="0" dirty="0">
                <a:solidFill>
                  <a:srgbClr val="FF0000"/>
                </a:solidFill>
                <a:effectLst/>
                <a:latin typeface="Calibri" panose="020F0502020204030204" pitchFamily="34" charset="0"/>
                <a:cs typeface="Calibri" panose="020F0502020204030204" pitchFamily="34" charset="0"/>
              </a:rPr>
              <a:t>IANA</a:t>
            </a:r>
            <a:r>
              <a:rPr lang="en-US" b="0" i="0" dirty="0">
                <a:effectLst/>
                <a:latin typeface="Calibri" panose="020F0502020204030204" pitchFamily="34" charset="0"/>
                <a:cs typeface="Calibri" panose="020F0502020204030204" pitchFamily="34" charset="0"/>
              </a:rPr>
              <a:t>) is the standards organization responsible for assigning various addressing standards, including the 16-bit port numbers. The 16 bits used to identify the source and destination port numbers provides a range of ports from 0 through 65535.</a:t>
            </a:r>
            <a:endParaRPr lang="hr-HR" dirty="0">
              <a:latin typeface="Calibri" panose="020F0502020204030204" pitchFamily="34" charset="0"/>
              <a:cs typeface="Calibri" panose="020F0502020204030204" pitchFamily="34" charset="0"/>
            </a:endParaRPr>
          </a:p>
        </p:txBody>
      </p:sp>
      <p:graphicFrame>
        <p:nvGraphicFramePr>
          <p:cNvPr id="2" name="Table 1">
            <a:extLst>
              <a:ext uri="{FF2B5EF4-FFF2-40B4-BE49-F238E27FC236}">
                <a16:creationId xmlns:a16="http://schemas.microsoft.com/office/drawing/2014/main" id="{F9E13C35-3A98-FA6A-AC2F-1F54A9AE7445}"/>
              </a:ext>
            </a:extLst>
          </p:cNvPr>
          <p:cNvGraphicFramePr>
            <a:graphicFrameLocks noGrp="1"/>
          </p:cNvGraphicFramePr>
          <p:nvPr>
            <p:extLst>
              <p:ext uri="{D42A27DB-BD31-4B8C-83A1-F6EECF244321}">
                <p14:modId xmlns:p14="http://schemas.microsoft.com/office/powerpoint/2010/main" val="4177046072"/>
              </p:ext>
            </p:extLst>
          </p:nvPr>
        </p:nvGraphicFramePr>
        <p:xfrm>
          <a:off x="709612" y="1703517"/>
          <a:ext cx="10772775" cy="4598084"/>
        </p:xfrm>
        <a:graphic>
          <a:graphicData uri="http://schemas.openxmlformats.org/drawingml/2006/table">
            <a:tbl>
              <a:tblPr/>
              <a:tblGrid>
                <a:gridCol w="2019896">
                  <a:extLst>
                    <a:ext uri="{9D8B030D-6E8A-4147-A177-3AD203B41FA5}">
                      <a16:colId xmlns:a16="http://schemas.microsoft.com/office/drawing/2014/main" val="896523731"/>
                    </a:ext>
                  </a:extLst>
                </a:gridCol>
                <a:gridCol w="2019896">
                  <a:extLst>
                    <a:ext uri="{9D8B030D-6E8A-4147-A177-3AD203B41FA5}">
                      <a16:colId xmlns:a16="http://schemas.microsoft.com/office/drawing/2014/main" val="143728757"/>
                    </a:ext>
                  </a:extLst>
                </a:gridCol>
                <a:gridCol w="6732983">
                  <a:extLst>
                    <a:ext uri="{9D8B030D-6E8A-4147-A177-3AD203B41FA5}">
                      <a16:colId xmlns:a16="http://schemas.microsoft.com/office/drawing/2014/main" val="196157256"/>
                    </a:ext>
                  </a:extLst>
                </a:gridCol>
              </a:tblGrid>
              <a:tr h="408098">
                <a:tc>
                  <a:txBody>
                    <a:bodyPr/>
                    <a:lstStyle/>
                    <a:p>
                      <a:pPr algn="l" fontAlgn="ctr"/>
                      <a:r>
                        <a:rPr lang="en-US" sz="1400" b="1">
                          <a:effectLst/>
                        </a:rPr>
                        <a:t>Port Group</a:t>
                      </a:r>
                      <a:endParaRPr lang="en-US" sz="1400">
                        <a:effectLst/>
                      </a:endParaRPr>
                    </a:p>
                  </a:txBody>
                  <a:tcPr marL="28627" marR="28627" marT="28627" marB="28627" anchor="ctr">
                    <a:lnL w="9525" cap="flat" cmpd="sng" algn="ctr">
                      <a:solidFill>
                        <a:srgbClr val="B0AE1F"/>
                      </a:solidFill>
                      <a:prstDash val="solid"/>
                      <a:round/>
                      <a:headEnd type="none" w="med" len="med"/>
                      <a:tailEnd type="none" w="med" len="med"/>
                    </a:lnL>
                    <a:lnR w="9525" cap="flat" cmpd="sng" algn="ctr">
                      <a:solidFill>
                        <a:srgbClr val="DFDFDF"/>
                      </a:solidFill>
                      <a:prstDash val="solid"/>
                      <a:round/>
                      <a:headEnd type="none" w="med" len="med"/>
                      <a:tailEnd type="none" w="med" len="med"/>
                    </a:lnR>
                    <a:lnT w="9525" cap="flat" cmpd="sng" algn="ctr">
                      <a:solidFill>
                        <a:srgbClr val="B0AE1F"/>
                      </a:solidFill>
                      <a:prstDash val="solid"/>
                      <a:round/>
                      <a:headEnd type="none" w="med" len="med"/>
                      <a:tailEnd type="none" w="med" len="med"/>
                    </a:lnT>
                    <a:lnB w="9525" cap="flat" cmpd="sng" algn="ctr">
                      <a:solidFill>
                        <a:srgbClr val="50B01F"/>
                      </a:solidFill>
                      <a:prstDash val="solid"/>
                      <a:round/>
                      <a:headEnd type="none" w="med" len="med"/>
                      <a:tailEnd type="none" w="med" len="med"/>
                    </a:lnB>
                    <a:solidFill>
                      <a:srgbClr val="F2F2F2"/>
                    </a:solidFill>
                  </a:tcPr>
                </a:tc>
                <a:tc>
                  <a:txBody>
                    <a:bodyPr/>
                    <a:lstStyle/>
                    <a:p>
                      <a:pPr algn="l" fontAlgn="ctr"/>
                      <a:r>
                        <a:rPr lang="en-US" sz="1400" b="1">
                          <a:effectLst/>
                        </a:rPr>
                        <a:t>Number Range</a:t>
                      </a:r>
                      <a:endParaRPr lang="en-US" sz="1400">
                        <a:effectLst/>
                      </a:endParaRPr>
                    </a:p>
                  </a:txBody>
                  <a:tcPr marL="28627" marR="28627" marT="28627" marB="28627" anchor="ctr">
                    <a:lnL w="9525" cap="flat" cmpd="sng" algn="ctr">
                      <a:solidFill>
                        <a:srgbClr val="DFDFDF"/>
                      </a:solidFill>
                      <a:prstDash val="solid"/>
                      <a:round/>
                      <a:headEnd type="none" w="med" len="med"/>
                      <a:tailEnd type="none" w="med" len="med"/>
                    </a:lnL>
                    <a:lnR w="9525" cap="flat" cmpd="sng" algn="ctr">
                      <a:solidFill>
                        <a:srgbClr val="DFDFDF"/>
                      </a:solidFill>
                      <a:prstDash val="solid"/>
                      <a:round/>
                      <a:headEnd type="none" w="med" len="med"/>
                      <a:tailEnd type="none" w="med" len="med"/>
                    </a:lnR>
                    <a:lnT w="9525" cap="flat" cmpd="sng" algn="ctr">
                      <a:solidFill>
                        <a:srgbClr val="DFDFDF"/>
                      </a:solidFill>
                      <a:prstDash val="solid"/>
                      <a:round/>
                      <a:headEnd type="none" w="med" len="med"/>
                      <a:tailEnd type="none" w="med" len="med"/>
                    </a:lnT>
                    <a:lnB w="9525" cap="flat" cmpd="sng" algn="ctr">
                      <a:solidFill>
                        <a:srgbClr val="DFDFDF"/>
                      </a:solidFill>
                      <a:prstDash val="solid"/>
                      <a:round/>
                      <a:headEnd type="none" w="med" len="med"/>
                      <a:tailEnd type="none" w="med" len="med"/>
                    </a:lnB>
                    <a:solidFill>
                      <a:srgbClr val="F2F2F2"/>
                    </a:solidFill>
                  </a:tcPr>
                </a:tc>
                <a:tc>
                  <a:txBody>
                    <a:bodyPr/>
                    <a:lstStyle/>
                    <a:p>
                      <a:pPr algn="l" fontAlgn="ctr"/>
                      <a:r>
                        <a:rPr lang="en-US" sz="1400" b="1">
                          <a:effectLst/>
                        </a:rPr>
                        <a:t>Description</a:t>
                      </a:r>
                      <a:endParaRPr lang="en-US" sz="1400">
                        <a:effectLst/>
                      </a:endParaRPr>
                    </a:p>
                  </a:txBody>
                  <a:tcPr marL="28627" marR="28627" marT="28627" marB="28627" anchor="ctr">
                    <a:lnL w="9525" cap="flat" cmpd="sng" algn="ctr">
                      <a:solidFill>
                        <a:srgbClr val="DFDFDF"/>
                      </a:solidFill>
                      <a:prstDash val="solid"/>
                      <a:round/>
                      <a:headEnd type="none" w="med" len="med"/>
                      <a:tailEnd type="none" w="med" len="med"/>
                    </a:lnL>
                    <a:lnR w="9525" cap="flat" cmpd="sng" algn="ctr">
                      <a:solidFill>
                        <a:srgbClr val="DFDFDF"/>
                      </a:solidFill>
                      <a:prstDash val="solid"/>
                      <a:round/>
                      <a:headEnd type="none" w="med" len="med"/>
                      <a:tailEnd type="none" w="med" len="med"/>
                    </a:lnR>
                    <a:lnT w="9525" cap="flat" cmpd="sng" algn="ctr">
                      <a:solidFill>
                        <a:srgbClr val="DFDFDF"/>
                      </a:solidFill>
                      <a:prstDash val="solid"/>
                      <a:round/>
                      <a:headEnd type="none" w="med" len="med"/>
                      <a:tailEnd type="none" w="med" len="med"/>
                    </a:lnT>
                    <a:lnB w="9525" cap="flat" cmpd="sng" algn="ctr">
                      <a:solidFill>
                        <a:srgbClr val="B0B61F"/>
                      </a:solidFill>
                      <a:prstDash val="solid"/>
                      <a:round/>
                      <a:headEnd type="none" w="med" len="med"/>
                      <a:tailEnd type="none" w="med" len="med"/>
                    </a:lnB>
                    <a:solidFill>
                      <a:srgbClr val="F2F2F2"/>
                    </a:solidFill>
                  </a:tcPr>
                </a:tc>
                <a:extLst>
                  <a:ext uri="{0D108BD9-81ED-4DB2-BD59-A6C34878D82A}">
                    <a16:rowId xmlns:a16="http://schemas.microsoft.com/office/drawing/2014/main" val="47391830"/>
                  </a:ext>
                </a:extLst>
              </a:tr>
              <a:tr h="1277419">
                <a:tc>
                  <a:txBody>
                    <a:bodyPr/>
                    <a:lstStyle/>
                    <a:p>
                      <a:pPr fontAlgn="ctr"/>
                      <a:r>
                        <a:rPr lang="en-US" sz="1400" b="1">
                          <a:solidFill>
                            <a:srgbClr val="FF0000"/>
                          </a:solidFill>
                          <a:effectLst/>
                        </a:rPr>
                        <a:t>Well-known Ports</a:t>
                      </a:r>
                      <a:endParaRPr lang="en-US" sz="1400" b="0">
                        <a:solidFill>
                          <a:srgbClr val="FF0000"/>
                        </a:solidFill>
                        <a:effectLst/>
                      </a:endParaRPr>
                    </a:p>
                  </a:txBody>
                  <a:tcPr marL="28627" marR="28627" marT="28627" marB="28627" anchor="ctr">
                    <a:lnL w="9525" cap="flat" cmpd="sng" algn="ctr">
                      <a:solidFill>
                        <a:srgbClr val="50B01F"/>
                      </a:solidFill>
                      <a:prstDash val="solid"/>
                      <a:round/>
                      <a:headEnd type="none" w="med" len="med"/>
                      <a:tailEnd type="none" w="med" len="med"/>
                    </a:lnL>
                    <a:lnR w="9525" cap="flat" cmpd="sng" algn="ctr">
                      <a:solidFill>
                        <a:srgbClr val="DFDFDF"/>
                      </a:solidFill>
                      <a:prstDash val="solid"/>
                      <a:round/>
                      <a:headEnd type="none" w="med" len="med"/>
                      <a:tailEnd type="none" w="med" len="med"/>
                    </a:lnR>
                    <a:lnT w="9525" cap="flat" cmpd="sng" algn="ctr">
                      <a:solidFill>
                        <a:srgbClr val="50B01F"/>
                      </a:solidFill>
                      <a:prstDash val="solid"/>
                      <a:round/>
                      <a:headEnd type="none" w="med" len="med"/>
                      <a:tailEnd type="none" w="med" len="med"/>
                    </a:lnT>
                    <a:lnB w="9525" cap="flat" cmpd="sng" algn="ctr">
                      <a:solidFill>
                        <a:srgbClr val="90B81F"/>
                      </a:solidFill>
                      <a:prstDash val="solid"/>
                      <a:round/>
                      <a:headEnd type="none" w="med" len="med"/>
                      <a:tailEnd type="none" w="med" len="med"/>
                    </a:lnB>
                    <a:solidFill>
                      <a:srgbClr val="FFFFFF"/>
                    </a:solidFill>
                  </a:tcPr>
                </a:tc>
                <a:tc>
                  <a:txBody>
                    <a:bodyPr/>
                    <a:lstStyle/>
                    <a:p>
                      <a:pPr fontAlgn="ctr"/>
                      <a:r>
                        <a:rPr lang="en-US" sz="1400" b="1">
                          <a:solidFill>
                            <a:srgbClr val="FF0000"/>
                          </a:solidFill>
                          <a:effectLst/>
                        </a:rPr>
                        <a:t>0 to 1,023</a:t>
                      </a:r>
                      <a:endParaRPr lang="en-US" sz="1400" b="0">
                        <a:solidFill>
                          <a:srgbClr val="FF0000"/>
                        </a:solidFill>
                        <a:effectLst/>
                      </a:endParaRPr>
                    </a:p>
                  </a:txBody>
                  <a:tcPr marL="28627" marR="28627" marT="28627" marB="28627" anchor="ctr">
                    <a:lnL w="9525" cap="flat" cmpd="sng" algn="ctr">
                      <a:solidFill>
                        <a:srgbClr val="DFDFDF"/>
                      </a:solidFill>
                      <a:prstDash val="solid"/>
                      <a:round/>
                      <a:headEnd type="none" w="med" len="med"/>
                      <a:tailEnd type="none" w="med" len="med"/>
                    </a:lnL>
                    <a:lnR w="9525" cap="flat" cmpd="sng" algn="ctr">
                      <a:solidFill>
                        <a:srgbClr val="B0B61F"/>
                      </a:solidFill>
                      <a:prstDash val="solid"/>
                      <a:round/>
                      <a:headEnd type="none" w="med" len="med"/>
                      <a:tailEnd type="none" w="med" len="med"/>
                    </a:lnR>
                    <a:lnT w="9525" cap="flat" cmpd="sng" algn="ctr">
                      <a:solidFill>
                        <a:srgbClr val="DFDFDF"/>
                      </a:solidFill>
                      <a:prstDash val="solid"/>
                      <a:round/>
                      <a:headEnd type="none" w="med" len="med"/>
                      <a:tailEnd type="none" w="med" len="med"/>
                    </a:lnT>
                    <a:lnB w="9525" cap="flat" cmpd="sng" algn="ctr">
                      <a:solidFill>
                        <a:srgbClr val="DFDFDF"/>
                      </a:solidFill>
                      <a:prstDash val="solid"/>
                      <a:round/>
                      <a:headEnd type="none" w="med" len="med"/>
                      <a:tailEnd type="none" w="med" len="med"/>
                    </a:lnB>
                    <a:solidFill>
                      <a:srgbClr val="FFFFFF"/>
                    </a:solidFill>
                  </a:tcPr>
                </a:tc>
                <a:tc>
                  <a:txBody>
                    <a:bodyPr/>
                    <a:lstStyle/>
                    <a:p>
                      <a:pPr fontAlgn="ctr">
                        <a:buFont typeface="Arial" panose="020B0604020202020204" pitchFamily="34" charset="0"/>
                        <a:buChar char="•"/>
                      </a:pPr>
                      <a:r>
                        <a:rPr lang="en-US" sz="1400" b="0" dirty="0">
                          <a:solidFill>
                            <a:srgbClr val="0000FF"/>
                          </a:solidFill>
                          <a:effectLst/>
                        </a:rPr>
                        <a:t>These port numbers are reserved for common or popular services and applications such as web browsers, email clients, and remote access clients.</a:t>
                      </a:r>
                    </a:p>
                    <a:p>
                      <a:pPr fontAlgn="ctr">
                        <a:buFont typeface="Arial" panose="020B0604020202020204" pitchFamily="34" charset="0"/>
                        <a:buChar char="•"/>
                      </a:pPr>
                      <a:r>
                        <a:rPr lang="en-US" sz="1400" b="0" dirty="0">
                          <a:solidFill>
                            <a:srgbClr val="0000FF"/>
                          </a:solidFill>
                          <a:effectLst/>
                        </a:rPr>
                        <a:t>Defined well-known ports for common server applications enables clients to easily identify the associated service required.</a:t>
                      </a:r>
                    </a:p>
                  </a:txBody>
                  <a:tcPr marL="28627" marR="28627" marT="28627" marB="28627" anchor="ctr">
                    <a:lnL w="9525" cap="flat" cmpd="sng" algn="ctr">
                      <a:solidFill>
                        <a:srgbClr val="B0B61F"/>
                      </a:solidFill>
                      <a:prstDash val="solid"/>
                      <a:round/>
                      <a:headEnd type="none" w="med" len="med"/>
                      <a:tailEnd type="none" w="med" len="med"/>
                    </a:lnL>
                    <a:lnR w="9525" cap="flat" cmpd="sng" algn="ctr">
                      <a:solidFill>
                        <a:srgbClr val="B0B61F"/>
                      </a:solidFill>
                      <a:prstDash val="solid"/>
                      <a:round/>
                      <a:headEnd type="none" w="med" len="med"/>
                      <a:tailEnd type="none" w="med" len="med"/>
                    </a:lnR>
                    <a:lnT w="9525" cap="flat" cmpd="sng" algn="ctr">
                      <a:solidFill>
                        <a:srgbClr val="B0B61F"/>
                      </a:solidFill>
                      <a:prstDash val="solid"/>
                      <a:round/>
                      <a:headEnd type="none" w="med" len="med"/>
                      <a:tailEnd type="none" w="med" len="med"/>
                    </a:lnT>
                    <a:lnB w="9525" cap="flat" cmpd="sng" algn="ctr">
                      <a:solidFill>
                        <a:srgbClr val="D0B11F"/>
                      </a:solidFill>
                      <a:prstDash val="solid"/>
                      <a:round/>
                      <a:headEnd type="none" w="med" len="med"/>
                      <a:tailEnd type="none" w="med" len="med"/>
                    </a:lnB>
                    <a:solidFill>
                      <a:srgbClr val="FFFFFF"/>
                    </a:solidFill>
                  </a:tcPr>
                </a:tc>
                <a:extLst>
                  <a:ext uri="{0D108BD9-81ED-4DB2-BD59-A6C34878D82A}">
                    <a16:rowId xmlns:a16="http://schemas.microsoft.com/office/drawing/2014/main" val="2821406344"/>
                  </a:ext>
                </a:extLst>
              </a:tr>
              <a:tr h="1635148">
                <a:tc>
                  <a:txBody>
                    <a:bodyPr/>
                    <a:lstStyle/>
                    <a:p>
                      <a:pPr fontAlgn="ctr"/>
                      <a:r>
                        <a:rPr lang="en-US" sz="1400" b="1">
                          <a:solidFill>
                            <a:srgbClr val="FF0000"/>
                          </a:solidFill>
                          <a:effectLst/>
                        </a:rPr>
                        <a:t>Registered Ports</a:t>
                      </a:r>
                      <a:endParaRPr lang="en-US" sz="1400" b="0">
                        <a:solidFill>
                          <a:srgbClr val="FF0000"/>
                        </a:solidFill>
                        <a:effectLst/>
                      </a:endParaRPr>
                    </a:p>
                  </a:txBody>
                  <a:tcPr marL="28627" marR="28627" marT="28627" marB="28627" anchor="ctr">
                    <a:lnL w="9525" cap="flat" cmpd="sng" algn="ctr">
                      <a:solidFill>
                        <a:srgbClr val="90B81F"/>
                      </a:solidFill>
                      <a:prstDash val="solid"/>
                      <a:round/>
                      <a:headEnd type="none" w="med" len="med"/>
                      <a:tailEnd type="none" w="med" len="med"/>
                    </a:lnL>
                    <a:lnR w="9525" cap="flat" cmpd="sng" algn="ctr">
                      <a:solidFill>
                        <a:srgbClr val="DFDFDF"/>
                      </a:solidFill>
                      <a:prstDash val="solid"/>
                      <a:round/>
                      <a:headEnd type="none" w="med" len="med"/>
                      <a:tailEnd type="none" w="med" len="med"/>
                    </a:lnR>
                    <a:lnT w="9525" cap="flat" cmpd="sng" algn="ctr">
                      <a:solidFill>
                        <a:srgbClr val="90B81F"/>
                      </a:solidFill>
                      <a:prstDash val="solid"/>
                      <a:round/>
                      <a:headEnd type="none" w="med" len="med"/>
                      <a:tailEnd type="none" w="med" len="med"/>
                    </a:lnT>
                    <a:lnB w="9525" cap="flat" cmpd="sng" algn="ctr">
                      <a:solidFill>
                        <a:srgbClr val="30BC1F"/>
                      </a:solidFill>
                      <a:prstDash val="solid"/>
                      <a:round/>
                      <a:headEnd type="none" w="med" len="med"/>
                      <a:tailEnd type="none" w="med" len="med"/>
                    </a:lnB>
                    <a:solidFill>
                      <a:srgbClr val="FFFFFF"/>
                    </a:solidFill>
                  </a:tcPr>
                </a:tc>
                <a:tc>
                  <a:txBody>
                    <a:bodyPr/>
                    <a:lstStyle/>
                    <a:p>
                      <a:pPr fontAlgn="ctr"/>
                      <a:r>
                        <a:rPr lang="en-US" sz="1400" b="1">
                          <a:solidFill>
                            <a:srgbClr val="FF0000"/>
                          </a:solidFill>
                          <a:effectLst/>
                        </a:rPr>
                        <a:t>1,024 to 49,151</a:t>
                      </a:r>
                      <a:endParaRPr lang="en-US" sz="1400" b="0">
                        <a:solidFill>
                          <a:srgbClr val="FF0000"/>
                        </a:solidFill>
                        <a:effectLst/>
                      </a:endParaRPr>
                    </a:p>
                  </a:txBody>
                  <a:tcPr marL="28627" marR="28627" marT="28627" marB="28627" anchor="ctr">
                    <a:lnL w="9525" cap="flat" cmpd="sng" algn="ctr">
                      <a:solidFill>
                        <a:srgbClr val="DFDFDF"/>
                      </a:solidFill>
                      <a:prstDash val="solid"/>
                      <a:round/>
                      <a:headEnd type="none" w="med" len="med"/>
                      <a:tailEnd type="none" w="med" len="med"/>
                    </a:lnL>
                    <a:lnR w="9525" cap="flat" cmpd="sng" algn="ctr">
                      <a:solidFill>
                        <a:srgbClr val="D0B11F"/>
                      </a:solidFill>
                      <a:prstDash val="solid"/>
                      <a:round/>
                      <a:headEnd type="none" w="med" len="med"/>
                      <a:tailEnd type="none" w="med" len="med"/>
                    </a:lnR>
                    <a:lnT w="9525" cap="flat" cmpd="sng" algn="ctr">
                      <a:solidFill>
                        <a:srgbClr val="DFDFDF"/>
                      </a:solidFill>
                      <a:prstDash val="solid"/>
                      <a:round/>
                      <a:headEnd type="none" w="med" len="med"/>
                      <a:tailEnd type="none" w="med" len="med"/>
                    </a:lnT>
                    <a:lnB w="9525" cap="flat" cmpd="sng" algn="ctr">
                      <a:solidFill>
                        <a:srgbClr val="DFDFDF"/>
                      </a:solidFill>
                      <a:prstDash val="solid"/>
                      <a:round/>
                      <a:headEnd type="none" w="med" len="med"/>
                      <a:tailEnd type="none" w="med" len="med"/>
                    </a:lnB>
                    <a:solidFill>
                      <a:srgbClr val="FFFFFF"/>
                    </a:solidFill>
                  </a:tcPr>
                </a:tc>
                <a:tc>
                  <a:txBody>
                    <a:bodyPr/>
                    <a:lstStyle/>
                    <a:p>
                      <a:pPr fontAlgn="ctr">
                        <a:buFont typeface="Arial" panose="020B0604020202020204" pitchFamily="34" charset="0"/>
                        <a:buChar char="•"/>
                      </a:pPr>
                      <a:r>
                        <a:rPr lang="en-US" sz="1400" b="0" dirty="0">
                          <a:solidFill>
                            <a:srgbClr val="0000FF"/>
                          </a:solidFill>
                          <a:effectLst/>
                        </a:rPr>
                        <a:t>These port numbers are assigned by IANA to a requesting entity to use with specific processes or applications.</a:t>
                      </a:r>
                    </a:p>
                    <a:p>
                      <a:pPr fontAlgn="ctr">
                        <a:buFont typeface="Arial" panose="020B0604020202020204" pitchFamily="34" charset="0"/>
                        <a:buChar char="•"/>
                      </a:pPr>
                      <a:r>
                        <a:rPr lang="en-US" sz="1400" b="0" dirty="0">
                          <a:solidFill>
                            <a:srgbClr val="0000FF"/>
                          </a:solidFill>
                          <a:effectLst/>
                        </a:rPr>
                        <a:t>These processes are primarily individual applications that a user has chosen to install, rather than common applications that would receive a well-known port number.</a:t>
                      </a:r>
                    </a:p>
                    <a:p>
                      <a:pPr fontAlgn="ctr">
                        <a:buFont typeface="Arial" panose="020B0604020202020204" pitchFamily="34" charset="0"/>
                        <a:buChar char="•"/>
                      </a:pPr>
                      <a:r>
                        <a:rPr lang="en-US" sz="1400" b="0" dirty="0">
                          <a:solidFill>
                            <a:srgbClr val="0000FF"/>
                          </a:solidFill>
                          <a:effectLst/>
                        </a:rPr>
                        <a:t>For example, Cisco has registered port 1812 for its RADIUS server authentication process.</a:t>
                      </a:r>
                    </a:p>
                  </a:txBody>
                  <a:tcPr marL="28627" marR="28627" marT="28627" marB="28627" anchor="ctr">
                    <a:lnL w="9525" cap="flat" cmpd="sng" algn="ctr">
                      <a:solidFill>
                        <a:srgbClr val="D0B11F"/>
                      </a:solidFill>
                      <a:prstDash val="solid"/>
                      <a:round/>
                      <a:headEnd type="none" w="med" len="med"/>
                      <a:tailEnd type="none" w="med" len="med"/>
                    </a:lnL>
                    <a:lnR w="9525" cap="flat" cmpd="sng" algn="ctr">
                      <a:solidFill>
                        <a:srgbClr val="D0B11F"/>
                      </a:solidFill>
                      <a:prstDash val="solid"/>
                      <a:round/>
                      <a:headEnd type="none" w="med" len="med"/>
                      <a:tailEnd type="none" w="med" len="med"/>
                    </a:lnR>
                    <a:lnT w="9525" cap="flat" cmpd="sng" algn="ctr">
                      <a:solidFill>
                        <a:srgbClr val="D0B11F"/>
                      </a:solidFill>
                      <a:prstDash val="solid"/>
                      <a:round/>
                      <a:headEnd type="none" w="med" len="med"/>
                      <a:tailEnd type="none" w="med" len="med"/>
                    </a:lnT>
                    <a:lnB w="9525" cap="flat" cmpd="sng" algn="ctr">
                      <a:solidFill>
                        <a:srgbClr val="50BC1F"/>
                      </a:solidFill>
                      <a:prstDash val="solid"/>
                      <a:round/>
                      <a:headEnd type="none" w="med" len="med"/>
                      <a:tailEnd type="none" w="med" len="med"/>
                    </a:lnB>
                    <a:solidFill>
                      <a:srgbClr val="FFFFFF"/>
                    </a:solidFill>
                  </a:tcPr>
                </a:tc>
                <a:extLst>
                  <a:ext uri="{0D108BD9-81ED-4DB2-BD59-A6C34878D82A}">
                    <a16:rowId xmlns:a16="http://schemas.microsoft.com/office/drawing/2014/main" val="2264218513"/>
                  </a:ext>
                </a:extLst>
              </a:tr>
              <a:tr h="1277419">
                <a:tc>
                  <a:txBody>
                    <a:bodyPr/>
                    <a:lstStyle/>
                    <a:p>
                      <a:pPr fontAlgn="ctr"/>
                      <a:r>
                        <a:rPr lang="en-US" sz="1400" b="1">
                          <a:solidFill>
                            <a:srgbClr val="FF0000"/>
                          </a:solidFill>
                          <a:effectLst/>
                        </a:rPr>
                        <a:t>Private </a:t>
                      </a:r>
                      <a:r>
                        <a:rPr lang="en-US" sz="1400" b="0">
                          <a:solidFill>
                            <a:srgbClr val="FF0000"/>
                          </a:solidFill>
                          <a:effectLst/>
                        </a:rPr>
                        <a:t>and/or</a:t>
                      </a:r>
                      <a:r>
                        <a:rPr lang="en-US" sz="1400" b="1">
                          <a:solidFill>
                            <a:srgbClr val="FF0000"/>
                          </a:solidFill>
                          <a:effectLst/>
                        </a:rPr>
                        <a:t> Dynamic Ports</a:t>
                      </a:r>
                      <a:endParaRPr lang="en-US" sz="1400" b="0">
                        <a:solidFill>
                          <a:srgbClr val="FF0000"/>
                        </a:solidFill>
                        <a:effectLst/>
                      </a:endParaRPr>
                    </a:p>
                  </a:txBody>
                  <a:tcPr marL="28627" marR="28627" marT="28627" marB="28627" anchor="ctr">
                    <a:lnL w="9525" cap="flat" cmpd="sng" algn="ctr">
                      <a:solidFill>
                        <a:srgbClr val="30BC1F"/>
                      </a:solidFill>
                      <a:prstDash val="solid"/>
                      <a:round/>
                      <a:headEnd type="none" w="med" len="med"/>
                      <a:tailEnd type="none" w="med" len="med"/>
                    </a:lnL>
                    <a:lnR w="9525" cap="flat" cmpd="sng" algn="ctr">
                      <a:solidFill>
                        <a:srgbClr val="DFDFDF"/>
                      </a:solidFill>
                      <a:prstDash val="solid"/>
                      <a:round/>
                      <a:headEnd type="none" w="med" len="med"/>
                      <a:tailEnd type="none" w="med" len="med"/>
                    </a:lnR>
                    <a:lnT w="9525" cap="flat" cmpd="sng" algn="ctr">
                      <a:solidFill>
                        <a:srgbClr val="30BC1F"/>
                      </a:solidFill>
                      <a:prstDash val="solid"/>
                      <a:round/>
                      <a:headEnd type="none" w="med" len="med"/>
                      <a:tailEnd type="none" w="med" len="med"/>
                    </a:lnT>
                    <a:lnB w="9525" cap="flat" cmpd="sng" algn="ctr">
                      <a:solidFill>
                        <a:srgbClr val="30BC1F"/>
                      </a:solidFill>
                      <a:prstDash val="solid"/>
                      <a:round/>
                      <a:headEnd type="none" w="med" len="med"/>
                      <a:tailEnd type="none" w="med" len="med"/>
                    </a:lnB>
                    <a:solidFill>
                      <a:srgbClr val="FFFFFF"/>
                    </a:solidFill>
                  </a:tcPr>
                </a:tc>
                <a:tc>
                  <a:txBody>
                    <a:bodyPr/>
                    <a:lstStyle/>
                    <a:p>
                      <a:pPr fontAlgn="ctr"/>
                      <a:r>
                        <a:rPr lang="en-US" sz="1400" b="1" dirty="0">
                          <a:solidFill>
                            <a:srgbClr val="FF0000"/>
                          </a:solidFill>
                          <a:effectLst/>
                        </a:rPr>
                        <a:t>49,152 to 65,535</a:t>
                      </a:r>
                      <a:endParaRPr lang="en-US" sz="1400" b="0" dirty="0">
                        <a:solidFill>
                          <a:srgbClr val="FF0000"/>
                        </a:solidFill>
                        <a:effectLst/>
                      </a:endParaRPr>
                    </a:p>
                  </a:txBody>
                  <a:tcPr marL="28627" marR="28627" marT="28627" marB="28627" anchor="ctr">
                    <a:lnL w="9525" cap="flat" cmpd="sng" algn="ctr">
                      <a:solidFill>
                        <a:srgbClr val="DFDFDF"/>
                      </a:solidFill>
                      <a:prstDash val="solid"/>
                      <a:round/>
                      <a:headEnd type="none" w="med" len="med"/>
                      <a:tailEnd type="none" w="med" len="med"/>
                    </a:lnL>
                    <a:lnR w="9525" cap="flat" cmpd="sng" algn="ctr">
                      <a:solidFill>
                        <a:srgbClr val="50BC1F"/>
                      </a:solidFill>
                      <a:prstDash val="solid"/>
                      <a:round/>
                      <a:headEnd type="none" w="med" len="med"/>
                      <a:tailEnd type="none" w="med" len="med"/>
                    </a:lnR>
                    <a:lnT w="9525" cap="flat" cmpd="sng" algn="ctr">
                      <a:solidFill>
                        <a:srgbClr val="DFDFDF"/>
                      </a:solidFill>
                      <a:prstDash val="solid"/>
                      <a:round/>
                      <a:headEnd type="none" w="med" len="med"/>
                      <a:tailEnd type="none" w="med" len="med"/>
                    </a:lnT>
                    <a:lnB w="9525" cap="flat" cmpd="sng" algn="ctr">
                      <a:solidFill>
                        <a:srgbClr val="DFDFDF"/>
                      </a:solidFill>
                      <a:prstDash val="solid"/>
                      <a:round/>
                      <a:headEnd type="none" w="med" len="med"/>
                      <a:tailEnd type="none" w="med" len="med"/>
                    </a:lnB>
                    <a:solidFill>
                      <a:srgbClr val="FFFFFF"/>
                    </a:solidFill>
                  </a:tcPr>
                </a:tc>
                <a:tc>
                  <a:txBody>
                    <a:bodyPr/>
                    <a:lstStyle/>
                    <a:p>
                      <a:pPr fontAlgn="ctr">
                        <a:buFont typeface="Arial" panose="020B0604020202020204" pitchFamily="34" charset="0"/>
                        <a:buChar char="•"/>
                      </a:pPr>
                      <a:r>
                        <a:rPr lang="en-US" sz="1400" b="0" dirty="0">
                          <a:solidFill>
                            <a:srgbClr val="0000FF"/>
                          </a:solidFill>
                          <a:effectLst/>
                        </a:rPr>
                        <a:t>These ports are also known as </a:t>
                      </a:r>
                      <a:r>
                        <a:rPr lang="en-US" sz="1400" b="0" i="1" dirty="0">
                          <a:solidFill>
                            <a:srgbClr val="0000FF"/>
                          </a:solidFill>
                          <a:effectLst/>
                        </a:rPr>
                        <a:t>ephemeral ports</a:t>
                      </a:r>
                      <a:r>
                        <a:rPr lang="en-US" sz="1400" b="0" dirty="0">
                          <a:solidFill>
                            <a:srgbClr val="0000FF"/>
                          </a:solidFill>
                          <a:effectLst/>
                        </a:rPr>
                        <a:t>.</a:t>
                      </a:r>
                    </a:p>
                    <a:p>
                      <a:pPr fontAlgn="ctr">
                        <a:buFont typeface="Arial" panose="020B0604020202020204" pitchFamily="34" charset="0"/>
                        <a:buChar char="•"/>
                      </a:pPr>
                      <a:r>
                        <a:rPr lang="en-US" sz="1400" b="0" dirty="0">
                          <a:solidFill>
                            <a:srgbClr val="0000FF"/>
                          </a:solidFill>
                          <a:effectLst/>
                        </a:rPr>
                        <a:t>The client’s OS usually assign port numbers dynamically when a connection to a service is initiated.</a:t>
                      </a:r>
                    </a:p>
                    <a:p>
                      <a:pPr fontAlgn="ctr">
                        <a:buFont typeface="Arial" panose="020B0604020202020204" pitchFamily="34" charset="0"/>
                        <a:buChar char="•"/>
                      </a:pPr>
                      <a:r>
                        <a:rPr lang="en-US" sz="1400" b="0" dirty="0">
                          <a:solidFill>
                            <a:srgbClr val="0000FF"/>
                          </a:solidFill>
                          <a:effectLst/>
                        </a:rPr>
                        <a:t>The dynamic port is then used to identify the client application during communication.</a:t>
                      </a:r>
                    </a:p>
                  </a:txBody>
                  <a:tcPr marL="28627" marR="28627" marT="28627" marB="28627" anchor="ctr">
                    <a:lnL w="9525" cap="flat" cmpd="sng" algn="ctr">
                      <a:solidFill>
                        <a:srgbClr val="50BC1F"/>
                      </a:solidFill>
                      <a:prstDash val="solid"/>
                      <a:round/>
                      <a:headEnd type="none" w="med" len="med"/>
                      <a:tailEnd type="none" w="med" len="med"/>
                    </a:lnL>
                    <a:lnR w="9525" cap="flat" cmpd="sng" algn="ctr">
                      <a:solidFill>
                        <a:srgbClr val="50BC1F"/>
                      </a:solidFill>
                      <a:prstDash val="solid"/>
                      <a:round/>
                      <a:headEnd type="none" w="med" len="med"/>
                      <a:tailEnd type="none" w="med" len="med"/>
                    </a:lnR>
                    <a:lnT w="9525" cap="flat" cmpd="sng" algn="ctr">
                      <a:solidFill>
                        <a:srgbClr val="50BC1F"/>
                      </a:solidFill>
                      <a:prstDash val="solid"/>
                      <a:round/>
                      <a:headEnd type="none" w="med" len="med"/>
                      <a:tailEnd type="none" w="med" len="med"/>
                    </a:lnT>
                    <a:lnB w="9525" cap="flat" cmpd="sng" algn="ctr">
                      <a:solidFill>
                        <a:srgbClr val="50BC1F"/>
                      </a:solidFill>
                      <a:prstDash val="solid"/>
                      <a:round/>
                      <a:headEnd type="none" w="med" len="med"/>
                      <a:tailEnd type="none" w="med" len="med"/>
                    </a:lnB>
                    <a:solidFill>
                      <a:srgbClr val="FFFFFF"/>
                    </a:solidFill>
                  </a:tcPr>
                </a:tc>
                <a:extLst>
                  <a:ext uri="{0D108BD9-81ED-4DB2-BD59-A6C34878D82A}">
                    <a16:rowId xmlns:a16="http://schemas.microsoft.com/office/drawing/2014/main" val="1813182410"/>
                  </a:ext>
                </a:extLst>
              </a:tr>
            </a:tbl>
          </a:graphicData>
        </a:graphic>
      </p:graphicFrame>
    </p:spTree>
    <p:extLst>
      <p:ext uri="{BB962C8B-B14F-4D97-AF65-F5344CB8AC3E}">
        <p14:creationId xmlns:p14="http://schemas.microsoft.com/office/powerpoint/2010/main" val="33938338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0808577" cy="507722"/>
          </a:xfrm>
          <a:prstGeom prst="rect">
            <a:avLst/>
          </a:prstGeom>
        </p:spPr>
        <p:txBody>
          <a:bodyPr/>
          <a:lstStyle/>
          <a:p>
            <a:r>
              <a:rPr lang="hr-HR" sz="3200" b="0" i="0" dirty="0"/>
              <a:t>Well-Known Port </a:t>
            </a:r>
            <a:r>
              <a:rPr lang="hr-HR" sz="3200" b="0" i="0" dirty="0" err="1"/>
              <a:t>Numbers</a:t>
            </a:r>
            <a:endParaRPr lang="hr-HR" sz="3200" b="0" i="0" dirty="0"/>
          </a:p>
        </p:txBody>
      </p:sp>
      <p:graphicFrame>
        <p:nvGraphicFramePr>
          <p:cNvPr id="4" name="Table 3">
            <a:extLst>
              <a:ext uri="{FF2B5EF4-FFF2-40B4-BE49-F238E27FC236}">
                <a16:creationId xmlns:a16="http://schemas.microsoft.com/office/drawing/2014/main" id="{ADA6A74D-93CC-2947-FABB-3F189B7A9A24}"/>
              </a:ext>
            </a:extLst>
          </p:cNvPr>
          <p:cNvGraphicFramePr>
            <a:graphicFrameLocks noGrp="1"/>
          </p:cNvGraphicFramePr>
          <p:nvPr>
            <p:extLst>
              <p:ext uri="{D42A27DB-BD31-4B8C-83A1-F6EECF244321}">
                <p14:modId xmlns:p14="http://schemas.microsoft.com/office/powerpoint/2010/main" val="1279537725"/>
              </p:ext>
            </p:extLst>
          </p:nvPr>
        </p:nvGraphicFramePr>
        <p:xfrm>
          <a:off x="1300162" y="653143"/>
          <a:ext cx="9591675" cy="4871114"/>
        </p:xfrm>
        <a:graphic>
          <a:graphicData uri="http://schemas.openxmlformats.org/drawingml/2006/table">
            <a:tbl>
              <a:tblPr/>
              <a:tblGrid>
                <a:gridCol w="2172083">
                  <a:extLst>
                    <a:ext uri="{9D8B030D-6E8A-4147-A177-3AD203B41FA5}">
                      <a16:colId xmlns:a16="http://schemas.microsoft.com/office/drawing/2014/main" val="1634088303"/>
                    </a:ext>
                  </a:extLst>
                </a:gridCol>
                <a:gridCol w="1664587">
                  <a:extLst>
                    <a:ext uri="{9D8B030D-6E8A-4147-A177-3AD203B41FA5}">
                      <a16:colId xmlns:a16="http://schemas.microsoft.com/office/drawing/2014/main" val="3403960630"/>
                    </a:ext>
                  </a:extLst>
                </a:gridCol>
                <a:gridCol w="5755005">
                  <a:extLst>
                    <a:ext uri="{9D8B030D-6E8A-4147-A177-3AD203B41FA5}">
                      <a16:colId xmlns:a16="http://schemas.microsoft.com/office/drawing/2014/main" val="2870784980"/>
                    </a:ext>
                  </a:extLst>
                </a:gridCol>
              </a:tblGrid>
              <a:tr h="129671">
                <a:tc>
                  <a:txBody>
                    <a:bodyPr/>
                    <a:lstStyle/>
                    <a:p>
                      <a:pPr algn="l" fontAlgn="ctr"/>
                      <a:r>
                        <a:rPr lang="en-US" sz="1800" b="1">
                          <a:effectLst/>
                        </a:rPr>
                        <a:t>Port Number</a:t>
                      </a:r>
                      <a:endParaRPr lang="en-US" sz="1800">
                        <a:effectLst/>
                      </a:endParaRPr>
                    </a:p>
                  </a:txBody>
                  <a:tcPr marL="16710" marR="16710" marT="16710" marB="16710" anchor="ctr">
                    <a:lnL w="9525" cap="flat" cmpd="sng" algn="ctr">
                      <a:solidFill>
                        <a:srgbClr val="C027A2"/>
                      </a:solidFill>
                      <a:prstDash val="solid"/>
                      <a:round/>
                      <a:headEnd type="none" w="med" len="med"/>
                      <a:tailEnd type="none" w="med" len="med"/>
                    </a:lnL>
                    <a:lnR w="9525" cap="flat" cmpd="sng" algn="ctr">
                      <a:solidFill>
                        <a:srgbClr val="DFDFDF"/>
                      </a:solidFill>
                      <a:prstDash val="solid"/>
                      <a:round/>
                      <a:headEnd type="none" w="med" len="med"/>
                      <a:tailEnd type="none" w="med" len="med"/>
                    </a:lnR>
                    <a:lnT w="9525" cap="flat" cmpd="sng" algn="ctr">
                      <a:solidFill>
                        <a:srgbClr val="C027A2"/>
                      </a:solidFill>
                      <a:prstDash val="solid"/>
                      <a:round/>
                      <a:headEnd type="none" w="med" len="med"/>
                      <a:tailEnd type="none" w="med" len="med"/>
                    </a:lnT>
                    <a:lnB w="9525" cap="flat" cmpd="sng" algn="ctr">
                      <a:solidFill>
                        <a:srgbClr val="A021A2"/>
                      </a:solidFill>
                      <a:prstDash val="solid"/>
                      <a:round/>
                      <a:headEnd type="none" w="med" len="med"/>
                      <a:tailEnd type="none" w="med" len="med"/>
                    </a:lnB>
                    <a:solidFill>
                      <a:srgbClr val="F2F2F2"/>
                    </a:solidFill>
                  </a:tcPr>
                </a:tc>
                <a:tc>
                  <a:txBody>
                    <a:bodyPr/>
                    <a:lstStyle/>
                    <a:p>
                      <a:pPr algn="l" fontAlgn="ctr"/>
                      <a:r>
                        <a:rPr lang="en-US" sz="1800" b="1">
                          <a:effectLst/>
                        </a:rPr>
                        <a:t>Protocol</a:t>
                      </a:r>
                      <a:endParaRPr lang="en-US" sz="1800">
                        <a:effectLst/>
                      </a:endParaRPr>
                    </a:p>
                  </a:txBody>
                  <a:tcPr marL="16710" marR="16710" marT="16710" marB="16710" anchor="ctr">
                    <a:lnL w="9525" cap="flat" cmpd="sng" algn="ctr">
                      <a:solidFill>
                        <a:srgbClr val="DFDFDF"/>
                      </a:solidFill>
                      <a:prstDash val="solid"/>
                      <a:round/>
                      <a:headEnd type="none" w="med" len="med"/>
                      <a:tailEnd type="none" w="med" len="med"/>
                    </a:lnL>
                    <a:lnR w="9525" cap="flat" cmpd="sng" algn="ctr">
                      <a:solidFill>
                        <a:srgbClr val="DFDFDF"/>
                      </a:solidFill>
                      <a:prstDash val="solid"/>
                      <a:round/>
                      <a:headEnd type="none" w="med" len="med"/>
                      <a:tailEnd type="none" w="med" len="med"/>
                    </a:lnR>
                    <a:lnT w="9525" cap="flat" cmpd="sng" algn="ctr">
                      <a:solidFill>
                        <a:srgbClr val="DFDFDF"/>
                      </a:solidFill>
                      <a:prstDash val="solid"/>
                      <a:round/>
                      <a:headEnd type="none" w="med" len="med"/>
                      <a:tailEnd type="none" w="med" len="med"/>
                    </a:lnT>
                    <a:lnB w="9525" cap="flat" cmpd="sng" algn="ctr">
                      <a:solidFill>
                        <a:srgbClr val="DFDFDF"/>
                      </a:solidFill>
                      <a:prstDash val="solid"/>
                      <a:round/>
                      <a:headEnd type="none" w="med" len="med"/>
                      <a:tailEnd type="none" w="med" len="med"/>
                    </a:lnB>
                    <a:solidFill>
                      <a:srgbClr val="F2F2F2"/>
                    </a:solidFill>
                  </a:tcPr>
                </a:tc>
                <a:tc>
                  <a:txBody>
                    <a:bodyPr/>
                    <a:lstStyle/>
                    <a:p>
                      <a:pPr algn="l" fontAlgn="ctr"/>
                      <a:r>
                        <a:rPr lang="en-US" sz="1800" b="1">
                          <a:effectLst/>
                        </a:rPr>
                        <a:t>Application</a:t>
                      </a:r>
                      <a:endParaRPr lang="en-US" sz="1800">
                        <a:effectLst/>
                      </a:endParaRPr>
                    </a:p>
                  </a:txBody>
                  <a:tcPr marL="16710" marR="16710" marT="16710" marB="16710" anchor="ctr">
                    <a:lnL w="9525" cap="flat" cmpd="sng" algn="ctr">
                      <a:solidFill>
                        <a:srgbClr val="DFDFDF"/>
                      </a:solidFill>
                      <a:prstDash val="solid"/>
                      <a:round/>
                      <a:headEnd type="none" w="med" len="med"/>
                      <a:tailEnd type="none" w="med" len="med"/>
                    </a:lnL>
                    <a:lnR w="9525" cap="flat" cmpd="sng" algn="ctr">
                      <a:solidFill>
                        <a:srgbClr val="DFDFDF"/>
                      </a:solidFill>
                      <a:prstDash val="solid"/>
                      <a:round/>
                      <a:headEnd type="none" w="med" len="med"/>
                      <a:tailEnd type="none" w="med" len="med"/>
                    </a:lnR>
                    <a:lnT w="9525" cap="flat" cmpd="sng" algn="ctr">
                      <a:solidFill>
                        <a:srgbClr val="DFDFDF"/>
                      </a:solidFill>
                      <a:prstDash val="solid"/>
                      <a:round/>
                      <a:headEnd type="none" w="med" len="med"/>
                      <a:tailEnd type="none" w="med" len="med"/>
                    </a:lnT>
                    <a:lnB w="9525" cap="flat" cmpd="sng" algn="ctr">
                      <a:solidFill>
                        <a:srgbClr val="E028A2"/>
                      </a:solidFill>
                      <a:prstDash val="solid"/>
                      <a:round/>
                      <a:headEnd type="none" w="med" len="med"/>
                      <a:tailEnd type="none" w="med" len="med"/>
                    </a:lnB>
                    <a:solidFill>
                      <a:srgbClr val="F2F2F2"/>
                    </a:solidFill>
                  </a:tcPr>
                </a:tc>
                <a:extLst>
                  <a:ext uri="{0D108BD9-81ED-4DB2-BD59-A6C34878D82A}">
                    <a16:rowId xmlns:a16="http://schemas.microsoft.com/office/drawing/2014/main" val="2920910536"/>
                  </a:ext>
                </a:extLst>
              </a:tr>
              <a:tr h="322173">
                <a:tc>
                  <a:txBody>
                    <a:bodyPr/>
                    <a:lstStyle/>
                    <a:p>
                      <a:pPr algn="ctr" fontAlgn="ctr"/>
                      <a:r>
                        <a:rPr lang="en-US" sz="1800" b="1" dirty="0">
                          <a:effectLst/>
                        </a:rPr>
                        <a:t>20</a:t>
                      </a:r>
                      <a:endParaRPr lang="en-US" sz="1800" b="0" dirty="0">
                        <a:effectLst/>
                      </a:endParaRPr>
                    </a:p>
                  </a:txBody>
                  <a:tcPr marL="16710" marR="16710" marT="16710" marB="16710" anchor="ctr">
                    <a:lnL w="9525" cap="flat" cmpd="sng" algn="ctr">
                      <a:solidFill>
                        <a:srgbClr val="A021A2"/>
                      </a:solidFill>
                      <a:prstDash val="solid"/>
                      <a:round/>
                      <a:headEnd type="none" w="med" len="med"/>
                      <a:tailEnd type="none" w="med" len="med"/>
                    </a:lnL>
                    <a:lnR w="9525" cap="flat" cmpd="sng" algn="ctr">
                      <a:solidFill>
                        <a:srgbClr val="DFDFDF"/>
                      </a:solidFill>
                      <a:prstDash val="solid"/>
                      <a:round/>
                      <a:headEnd type="none" w="med" len="med"/>
                      <a:tailEnd type="none" w="med" len="med"/>
                    </a:lnR>
                    <a:lnT w="9525" cap="flat" cmpd="sng" algn="ctr">
                      <a:solidFill>
                        <a:srgbClr val="A021A2"/>
                      </a:solidFill>
                      <a:prstDash val="solid"/>
                      <a:round/>
                      <a:headEnd type="none" w="med" len="med"/>
                      <a:tailEnd type="none" w="med" len="med"/>
                    </a:lnT>
                    <a:lnB w="9525" cap="flat" cmpd="sng" algn="ctr">
                      <a:solidFill>
                        <a:srgbClr val="A023A2"/>
                      </a:solidFill>
                      <a:prstDash val="solid"/>
                      <a:round/>
                      <a:headEnd type="none" w="med" len="med"/>
                      <a:tailEnd type="none" w="med" len="med"/>
                    </a:lnB>
                    <a:solidFill>
                      <a:srgbClr val="FFFFFF"/>
                    </a:solidFill>
                  </a:tcPr>
                </a:tc>
                <a:tc>
                  <a:txBody>
                    <a:bodyPr/>
                    <a:lstStyle/>
                    <a:p>
                      <a:pPr algn="ctr" fontAlgn="ctr"/>
                      <a:r>
                        <a:rPr lang="en-US" sz="1800" b="0" dirty="0">
                          <a:effectLst/>
                        </a:rPr>
                        <a:t>TCP</a:t>
                      </a:r>
                    </a:p>
                  </a:txBody>
                  <a:tcPr marL="16710" marR="16710" marT="16710" marB="16710" anchor="ctr">
                    <a:lnL w="9525" cap="flat" cmpd="sng" algn="ctr">
                      <a:solidFill>
                        <a:srgbClr val="DFDFDF"/>
                      </a:solidFill>
                      <a:prstDash val="solid"/>
                      <a:round/>
                      <a:headEnd type="none" w="med" len="med"/>
                      <a:tailEnd type="none" w="med" len="med"/>
                    </a:lnL>
                    <a:lnR w="9525" cap="flat" cmpd="sng" algn="ctr">
                      <a:solidFill>
                        <a:srgbClr val="E028A2"/>
                      </a:solidFill>
                      <a:prstDash val="solid"/>
                      <a:round/>
                      <a:headEnd type="none" w="med" len="med"/>
                      <a:tailEnd type="none" w="med" len="med"/>
                    </a:lnR>
                    <a:lnT w="9525" cap="flat" cmpd="sng" algn="ctr">
                      <a:solidFill>
                        <a:srgbClr val="DFDFDF"/>
                      </a:solidFill>
                      <a:prstDash val="solid"/>
                      <a:round/>
                      <a:headEnd type="none" w="med" len="med"/>
                      <a:tailEnd type="none" w="med" len="med"/>
                    </a:lnT>
                    <a:lnB w="9525" cap="flat" cmpd="sng" algn="ctr">
                      <a:solidFill>
                        <a:srgbClr val="DFDFDF"/>
                      </a:solidFill>
                      <a:prstDash val="solid"/>
                      <a:round/>
                      <a:headEnd type="none" w="med" len="med"/>
                      <a:tailEnd type="none" w="med" len="med"/>
                    </a:lnB>
                    <a:solidFill>
                      <a:srgbClr val="FFFFFF"/>
                    </a:solidFill>
                  </a:tcPr>
                </a:tc>
                <a:tc>
                  <a:txBody>
                    <a:bodyPr/>
                    <a:lstStyle/>
                    <a:p>
                      <a:pPr fontAlgn="ctr"/>
                      <a:r>
                        <a:rPr lang="pt-BR" sz="1800" b="0">
                          <a:effectLst/>
                        </a:rPr>
                        <a:t>File Transfer Protocol (FTP) - Data</a:t>
                      </a:r>
                    </a:p>
                  </a:txBody>
                  <a:tcPr marL="16710" marR="16710" marT="16710" marB="16710" anchor="ctr">
                    <a:lnL w="9525" cap="flat" cmpd="sng" algn="ctr">
                      <a:solidFill>
                        <a:srgbClr val="E028A2"/>
                      </a:solidFill>
                      <a:prstDash val="solid"/>
                      <a:round/>
                      <a:headEnd type="none" w="med" len="med"/>
                      <a:tailEnd type="none" w="med" len="med"/>
                    </a:lnL>
                    <a:lnR w="9525" cap="flat" cmpd="sng" algn="ctr">
                      <a:solidFill>
                        <a:srgbClr val="E028A2"/>
                      </a:solidFill>
                      <a:prstDash val="solid"/>
                      <a:round/>
                      <a:headEnd type="none" w="med" len="med"/>
                      <a:tailEnd type="none" w="med" len="med"/>
                    </a:lnR>
                    <a:lnT w="9525" cap="flat" cmpd="sng" algn="ctr">
                      <a:solidFill>
                        <a:srgbClr val="E028A2"/>
                      </a:solidFill>
                      <a:prstDash val="solid"/>
                      <a:round/>
                      <a:headEnd type="none" w="med" len="med"/>
                      <a:tailEnd type="none" w="med" len="med"/>
                    </a:lnT>
                    <a:lnB w="9525" cap="flat" cmpd="sng" algn="ctr">
                      <a:solidFill>
                        <a:srgbClr val="E02AA2"/>
                      </a:solidFill>
                      <a:prstDash val="solid"/>
                      <a:round/>
                      <a:headEnd type="none" w="med" len="med"/>
                      <a:tailEnd type="none" w="med" len="med"/>
                    </a:lnB>
                    <a:solidFill>
                      <a:srgbClr val="FFFFFF"/>
                    </a:solidFill>
                  </a:tcPr>
                </a:tc>
                <a:extLst>
                  <a:ext uri="{0D108BD9-81ED-4DB2-BD59-A6C34878D82A}">
                    <a16:rowId xmlns:a16="http://schemas.microsoft.com/office/drawing/2014/main" val="2275419070"/>
                  </a:ext>
                </a:extLst>
              </a:tr>
              <a:tr h="322173">
                <a:tc>
                  <a:txBody>
                    <a:bodyPr/>
                    <a:lstStyle/>
                    <a:p>
                      <a:pPr algn="ctr" fontAlgn="ctr"/>
                      <a:r>
                        <a:rPr lang="en-US" sz="1800" b="1" dirty="0">
                          <a:effectLst/>
                        </a:rPr>
                        <a:t>21</a:t>
                      </a:r>
                      <a:endParaRPr lang="en-US" sz="1800" b="0" dirty="0">
                        <a:effectLst/>
                      </a:endParaRPr>
                    </a:p>
                  </a:txBody>
                  <a:tcPr marL="16710" marR="16710" marT="16710" marB="16710" anchor="ctr">
                    <a:lnL w="9525" cap="flat" cmpd="sng" algn="ctr">
                      <a:solidFill>
                        <a:srgbClr val="A023A2"/>
                      </a:solidFill>
                      <a:prstDash val="solid"/>
                      <a:round/>
                      <a:headEnd type="none" w="med" len="med"/>
                      <a:tailEnd type="none" w="med" len="med"/>
                    </a:lnL>
                    <a:lnR w="9525" cap="flat" cmpd="sng" algn="ctr">
                      <a:solidFill>
                        <a:srgbClr val="DFDFDF"/>
                      </a:solidFill>
                      <a:prstDash val="solid"/>
                      <a:round/>
                      <a:headEnd type="none" w="med" len="med"/>
                      <a:tailEnd type="none" w="med" len="med"/>
                    </a:lnR>
                    <a:lnT w="9525" cap="flat" cmpd="sng" algn="ctr">
                      <a:solidFill>
                        <a:srgbClr val="A023A2"/>
                      </a:solidFill>
                      <a:prstDash val="solid"/>
                      <a:round/>
                      <a:headEnd type="none" w="med" len="med"/>
                      <a:tailEnd type="none" w="med" len="med"/>
                    </a:lnT>
                    <a:lnB w="9525" cap="flat" cmpd="sng" algn="ctr">
                      <a:solidFill>
                        <a:srgbClr val="0031A2"/>
                      </a:solidFill>
                      <a:prstDash val="solid"/>
                      <a:round/>
                      <a:headEnd type="none" w="med" len="med"/>
                      <a:tailEnd type="none" w="med" len="med"/>
                    </a:lnB>
                    <a:solidFill>
                      <a:srgbClr val="FFFFFF"/>
                    </a:solidFill>
                  </a:tcPr>
                </a:tc>
                <a:tc>
                  <a:txBody>
                    <a:bodyPr/>
                    <a:lstStyle/>
                    <a:p>
                      <a:pPr algn="ctr" fontAlgn="ctr"/>
                      <a:r>
                        <a:rPr lang="en-US" sz="1800" b="0" dirty="0">
                          <a:effectLst/>
                        </a:rPr>
                        <a:t>TCP</a:t>
                      </a:r>
                    </a:p>
                  </a:txBody>
                  <a:tcPr marL="16710" marR="16710" marT="16710" marB="16710" anchor="ctr">
                    <a:lnL w="9525" cap="flat" cmpd="sng" algn="ctr">
                      <a:solidFill>
                        <a:srgbClr val="DFDFDF"/>
                      </a:solidFill>
                      <a:prstDash val="solid"/>
                      <a:round/>
                      <a:headEnd type="none" w="med" len="med"/>
                      <a:tailEnd type="none" w="med" len="med"/>
                    </a:lnL>
                    <a:lnR w="9525" cap="flat" cmpd="sng" algn="ctr">
                      <a:solidFill>
                        <a:srgbClr val="E02AA2"/>
                      </a:solidFill>
                      <a:prstDash val="solid"/>
                      <a:round/>
                      <a:headEnd type="none" w="med" len="med"/>
                      <a:tailEnd type="none" w="med" len="med"/>
                    </a:lnR>
                    <a:lnT w="9525" cap="flat" cmpd="sng" algn="ctr">
                      <a:solidFill>
                        <a:srgbClr val="DFDFDF"/>
                      </a:solidFill>
                      <a:prstDash val="solid"/>
                      <a:round/>
                      <a:headEnd type="none" w="med" len="med"/>
                      <a:tailEnd type="none" w="med" len="med"/>
                    </a:lnT>
                    <a:lnB w="9525" cap="flat" cmpd="sng" algn="ctr">
                      <a:solidFill>
                        <a:srgbClr val="DFDFDF"/>
                      </a:solidFill>
                      <a:prstDash val="solid"/>
                      <a:round/>
                      <a:headEnd type="none" w="med" len="med"/>
                      <a:tailEnd type="none" w="med" len="med"/>
                    </a:lnB>
                    <a:solidFill>
                      <a:srgbClr val="FFFFFF"/>
                    </a:solidFill>
                  </a:tcPr>
                </a:tc>
                <a:tc>
                  <a:txBody>
                    <a:bodyPr/>
                    <a:lstStyle/>
                    <a:p>
                      <a:pPr fontAlgn="ctr"/>
                      <a:r>
                        <a:rPr lang="pt-BR" sz="1800" b="0">
                          <a:effectLst/>
                        </a:rPr>
                        <a:t>File Transfer Protocol (FTP) - Control</a:t>
                      </a:r>
                    </a:p>
                  </a:txBody>
                  <a:tcPr marL="16710" marR="16710" marT="16710" marB="16710" anchor="ctr">
                    <a:lnL w="9525" cap="flat" cmpd="sng" algn="ctr">
                      <a:solidFill>
                        <a:srgbClr val="E02AA2"/>
                      </a:solidFill>
                      <a:prstDash val="solid"/>
                      <a:round/>
                      <a:headEnd type="none" w="med" len="med"/>
                      <a:tailEnd type="none" w="med" len="med"/>
                    </a:lnL>
                    <a:lnR w="9525" cap="flat" cmpd="sng" algn="ctr">
                      <a:solidFill>
                        <a:srgbClr val="E02AA2"/>
                      </a:solidFill>
                      <a:prstDash val="solid"/>
                      <a:round/>
                      <a:headEnd type="none" w="med" len="med"/>
                      <a:tailEnd type="none" w="med" len="med"/>
                    </a:lnR>
                    <a:lnT w="9525" cap="flat" cmpd="sng" algn="ctr">
                      <a:solidFill>
                        <a:srgbClr val="E02AA2"/>
                      </a:solidFill>
                      <a:prstDash val="solid"/>
                      <a:round/>
                      <a:headEnd type="none" w="med" len="med"/>
                      <a:tailEnd type="none" w="med" len="med"/>
                    </a:lnT>
                    <a:lnB w="9525" cap="flat" cmpd="sng" algn="ctr">
                      <a:solidFill>
                        <a:srgbClr val="2029A2"/>
                      </a:solidFill>
                      <a:prstDash val="solid"/>
                      <a:round/>
                      <a:headEnd type="none" w="med" len="med"/>
                      <a:tailEnd type="none" w="med" len="med"/>
                    </a:lnB>
                    <a:solidFill>
                      <a:srgbClr val="FFFFFF"/>
                    </a:solidFill>
                  </a:tcPr>
                </a:tc>
                <a:extLst>
                  <a:ext uri="{0D108BD9-81ED-4DB2-BD59-A6C34878D82A}">
                    <a16:rowId xmlns:a16="http://schemas.microsoft.com/office/drawing/2014/main" val="609548699"/>
                  </a:ext>
                </a:extLst>
              </a:tr>
              <a:tr h="225922">
                <a:tc>
                  <a:txBody>
                    <a:bodyPr/>
                    <a:lstStyle/>
                    <a:p>
                      <a:pPr algn="ctr" fontAlgn="ctr"/>
                      <a:r>
                        <a:rPr lang="en-US" sz="1800" b="1" dirty="0">
                          <a:effectLst/>
                        </a:rPr>
                        <a:t>22</a:t>
                      </a:r>
                      <a:endParaRPr lang="en-US" sz="1800" b="0" dirty="0">
                        <a:effectLst/>
                      </a:endParaRPr>
                    </a:p>
                  </a:txBody>
                  <a:tcPr marL="16710" marR="16710" marT="16710" marB="16710" anchor="ctr">
                    <a:lnL w="9525" cap="flat" cmpd="sng" algn="ctr">
                      <a:solidFill>
                        <a:srgbClr val="0031A2"/>
                      </a:solidFill>
                      <a:prstDash val="solid"/>
                      <a:round/>
                      <a:headEnd type="none" w="med" len="med"/>
                      <a:tailEnd type="none" w="med" len="med"/>
                    </a:lnL>
                    <a:lnR w="9525" cap="flat" cmpd="sng" algn="ctr">
                      <a:solidFill>
                        <a:srgbClr val="DFDFDF"/>
                      </a:solidFill>
                      <a:prstDash val="solid"/>
                      <a:round/>
                      <a:headEnd type="none" w="med" len="med"/>
                      <a:tailEnd type="none" w="med" len="med"/>
                    </a:lnR>
                    <a:lnT w="9525" cap="flat" cmpd="sng" algn="ctr">
                      <a:solidFill>
                        <a:srgbClr val="0031A2"/>
                      </a:solidFill>
                      <a:prstDash val="solid"/>
                      <a:round/>
                      <a:headEnd type="none" w="med" len="med"/>
                      <a:tailEnd type="none" w="med" len="med"/>
                    </a:lnT>
                    <a:lnB w="9525" cap="flat" cmpd="sng" algn="ctr">
                      <a:solidFill>
                        <a:srgbClr val="C02DA2"/>
                      </a:solidFill>
                      <a:prstDash val="solid"/>
                      <a:round/>
                      <a:headEnd type="none" w="med" len="med"/>
                      <a:tailEnd type="none" w="med" len="med"/>
                    </a:lnB>
                    <a:solidFill>
                      <a:srgbClr val="FFFFFF"/>
                    </a:solidFill>
                  </a:tcPr>
                </a:tc>
                <a:tc>
                  <a:txBody>
                    <a:bodyPr/>
                    <a:lstStyle/>
                    <a:p>
                      <a:pPr algn="ctr" fontAlgn="ctr"/>
                      <a:r>
                        <a:rPr lang="en-US" sz="1800" b="0">
                          <a:effectLst/>
                        </a:rPr>
                        <a:t>TCP</a:t>
                      </a:r>
                    </a:p>
                  </a:txBody>
                  <a:tcPr marL="16710" marR="16710" marT="16710" marB="16710" anchor="ctr">
                    <a:lnL w="9525" cap="flat" cmpd="sng" algn="ctr">
                      <a:solidFill>
                        <a:srgbClr val="DFDFDF"/>
                      </a:solidFill>
                      <a:prstDash val="solid"/>
                      <a:round/>
                      <a:headEnd type="none" w="med" len="med"/>
                      <a:tailEnd type="none" w="med" len="med"/>
                    </a:lnL>
                    <a:lnR w="9525" cap="flat" cmpd="sng" algn="ctr">
                      <a:solidFill>
                        <a:srgbClr val="2029A2"/>
                      </a:solidFill>
                      <a:prstDash val="solid"/>
                      <a:round/>
                      <a:headEnd type="none" w="med" len="med"/>
                      <a:tailEnd type="none" w="med" len="med"/>
                    </a:lnR>
                    <a:lnT w="9525" cap="flat" cmpd="sng" algn="ctr">
                      <a:solidFill>
                        <a:srgbClr val="DFDFDF"/>
                      </a:solidFill>
                      <a:prstDash val="solid"/>
                      <a:round/>
                      <a:headEnd type="none" w="med" len="med"/>
                      <a:tailEnd type="none" w="med" len="med"/>
                    </a:lnT>
                    <a:lnB w="9525" cap="flat" cmpd="sng" algn="ctr">
                      <a:solidFill>
                        <a:srgbClr val="DFDFDF"/>
                      </a:solidFill>
                      <a:prstDash val="solid"/>
                      <a:round/>
                      <a:headEnd type="none" w="med" len="med"/>
                      <a:tailEnd type="none" w="med" len="med"/>
                    </a:lnB>
                    <a:solidFill>
                      <a:srgbClr val="FFFFFF"/>
                    </a:solidFill>
                  </a:tcPr>
                </a:tc>
                <a:tc>
                  <a:txBody>
                    <a:bodyPr/>
                    <a:lstStyle/>
                    <a:p>
                      <a:pPr fontAlgn="ctr"/>
                      <a:r>
                        <a:rPr lang="en-US" sz="1800" b="0">
                          <a:effectLst/>
                        </a:rPr>
                        <a:t>Secure Shell (SSH)</a:t>
                      </a:r>
                    </a:p>
                  </a:txBody>
                  <a:tcPr marL="16710" marR="16710" marT="16710" marB="16710" anchor="ctr">
                    <a:lnL w="9525" cap="flat" cmpd="sng" algn="ctr">
                      <a:solidFill>
                        <a:srgbClr val="2029A2"/>
                      </a:solidFill>
                      <a:prstDash val="solid"/>
                      <a:round/>
                      <a:headEnd type="none" w="med" len="med"/>
                      <a:tailEnd type="none" w="med" len="med"/>
                    </a:lnL>
                    <a:lnR w="9525" cap="flat" cmpd="sng" algn="ctr">
                      <a:solidFill>
                        <a:srgbClr val="2029A2"/>
                      </a:solidFill>
                      <a:prstDash val="solid"/>
                      <a:round/>
                      <a:headEnd type="none" w="med" len="med"/>
                      <a:tailEnd type="none" w="med" len="med"/>
                    </a:lnR>
                    <a:lnT w="9525" cap="flat" cmpd="sng" algn="ctr">
                      <a:solidFill>
                        <a:srgbClr val="2029A2"/>
                      </a:solidFill>
                      <a:prstDash val="solid"/>
                      <a:round/>
                      <a:headEnd type="none" w="med" len="med"/>
                      <a:tailEnd type="none" w="med" len="med"/>
                    </a:lnT>
                    <a:lnB w="9525" cap="flat" cmpd="sng" algn="ctr">
                      <a:solidFill>
                        <a:srgbClr val="C02CA2"/>
                      </a:solidFill>
                      <a:prstDash val="solid"/>
                      <a:round/>
                      <a:headEnd type="none" w="med" len="med"/>
                      <a:tailEnd type="none" w="med" len="med"/>
                    </a:lnB>
                    <a:solidFill>
                      <a:srgbClr val="FFFFFF"/>
                    </a:solidFill>
                  </a:tcPr>
                </a:tc>
                <a:extLst>
                  <a:ext uri="{0D108BD9-81ED-4DB2-BD59-A6C34878D82A}">
                    <a16:rowId xmlns:a16="http://schemas.microsoft.com/office/drawing/2014/main" val="2364017665"/>
                  </a:ext>
                </a:extLst>
              </a:tr>
              <a:tr h="129671">
                <a:tc>
                  <a:txBody>
                    <a:bodyPr/>
                    <a:lstStyle/>
                    <a:p>
                      <a:pPr algn="ctr" fontAlgn="ctr"/>
                      <a:r>
                        <a:rPr lang="en-US" sz="1800" b="1">
                          <a:effectLst/>
                        </a:rPr>
                        <a:t>23</a:t>
                      </a:r>
                      <a:endParaRPr lang="en-US" sz="1800" b="0">
                        <a:effectLst/>
                      </a:endParaRPr>
                    </a:p>
                  </a:txBody>
                  <a:tcPr marL="16710" marR="16710" marT="16710" marB="16710" anchor="ctr">
                    <a:lnL w="9525" cap="flat" cmpd="sng" algn="ctr">
                      <a:solidFill>
                        <a:srgbClr val="C02DA2"/>
                      </a:solidFill>
                      <a:prstDash val="solid"/>
                      <a:round/>
                      <a:headEnd type="none" w="med" len="med"/>
                      <a:tailEnd type="none" w="med" len="med"/>
                    </a:lnL>
                    <a:lnR w="9525" cap="flat" cmpd="sng" algn="ctr">
                      <a:solidFill>
                        <a:srgbClr val="DFDFDF"/>
                      </a:solidFill>
                      <a:prstDash val="solid"/>
                      <a:round/>
                      <a:headEnd type="none" w="med" len="med"/>
                      <a:tailEnd type="none" w="med" len="med"/>
                    </a:lnR>
                    <a:lnT w="9525" cap="flat" cmpd="sng" algn="ctr">
                      <a:solidFill>
                        <a:srgbClr val="C02DA2"/>
                      </a:solidFill>
                      <a:prstDash val="solid"/>
                      <a:round/>
                      <a:headEnd type="none" w="med" len="med"/>
                      <a:tailEnd type="none" w="med" len="med"/>
                    </a:lnT>
                    <a:lnB w="9525" cap="flat" cmpd="sng" algn="ctr">
                      <a:solidFill>
                        <a:srgbClr val="6038A2"/>
                      </a:solidFill>
                      <a:prstDash val="solid"/>
                      <a:round/>
                      <a:headEnd type="none" w="med" len="med"/>
                      <a:tailEnd type="none" w="med" len="med"/>
                    </a:lnB>
                    <a:solidFill>
                      <a:srgbClr val="FFFFFF"/>
                    </a:solidFill>
                  </a:tcPr>
                </a:tc>
                <a:tc>
                  <a:txBody>
                    <a:bodyPr/>
                    <a:lstStyle/>
                    <a:p>
                      <a:pPr algn="ctr" fontAlgn="ctr"/>
                      <a:r>
                        <a:rPr lang="en-US" sz="1800" b="0" dirty="0">
                          <a:effectLst/>
                        </a:rPr>
                        <a:t>TCP</a:t>
                      </a:r>
                    </a:p>
                  </a:txBody>
                  <a:tcPr marL="16710" marR="16710" marT="16710" marB="16710" anchor="ctr">
                    <a:lnL w="9525" cap="flat" cmpd="sng" algn="ctr">
                      <a:solidFill>
                        <a:srgbClr val="DFDFDF"/>
                      </a:solidFill>
                      <a:prstDash val="solid"/>
                      <a:round/>
                      <a:headEnd type="none" w="med" len="med"/>
                      <a:tailEnd type="none" w="med" len="med"/>
                    </a:lnL>
                    <a:lnR w="9525" cap="flat" cmpd="sng" algn="ctr">
                      <a:solidFill>
                        <a:srgbClr val="C02CA2"/>
                      </a:solidFill>
                      <a:prstDash val="solid"/>
                      <a:round/>
                      <a:headEnd type="none" w="med" len="med"/>
                      <a:tailEnd type="none" w="med" len="med"/>
                    </a:lnR>
                    <a:lnT w="9525" cap="flat" cmpd="sng" algn="ctr">
                      <a:solidFill>
                        <a:srgbClr val="DFDFDF"/>
                      </a:solidFill>
                      <a:prstDash val="solid"/>
                      <a:round/>
                      <a:headEnd type="none" w="med" len="med"/>
                      <a:tailEnd type="none" w="med" len="med"/>
                    </a:lnT>
                    <a:lnB w="9525" cap="flat" cmpd="sng" algn="ctr">
                      <a:solidFill>
                        <a:srgbClr val="DFDFDF"/>
                      </a:solidFill>
                      <a:prstDash val="solid"/>
                      <a:round/>
                      <a:headEnd type="none" w="med" len="med"/>
                      <a:tailEnd type="none" w="med" len="med"/>
                    </a:lnB>
                    <a:solidFill>
                      <a:srgbClr val="FFFFFF"/>
                    </a:solidFill>
                  </a:tcPr>
                </a:tc>
                <a:tc>
                  <a:txBody>
                    <a:bodyPr/>
                    <a:lstStyle/>
                    <a:p>
                      <a:pPr fontAlgn="ctr"/>
                      <a:r>
                        <a:rPr lang="en-US" sz="1800" b="0">
                          <a:effectLst/>
                        </a:rPr>
                        <a:t>Telnet</a:t>
                      </a:r>
                    </a:p>
                  </a:txBody>
                  <a:tcPr marL="16710" marR="16710" marT="16710" marB="16710" anchor="ctr">
                    <a:lnL w="9525" cap="flat" cmpd="sng" algn="ctr">
                      <a:solidFill>
                        <a:srgbClr val="C02CA2"/>
                      </a:solidFill>
                      <a:prstDash val="solid"/>
                      <a:round/>
                      <a:headEnd type="none" w="med" len="med"/>
                      <a:tailEnd type="none" w="med" len="med"/>
                    </a:lnL>
                    <a:lnR w="9525" cap="flat" cmpd="sng" algn="ctr">
                      <a:solidFill>
                        <a:srgbClr val="C02CA2"/>
                      </a:solidFill>
                      <a:prstDash val="solid"/>
                      <a:round/>
                      <a:headEnd type="none" w="med" len="med"/>
                      <a:tailEnd type="none" w="med" len="med"/>
                    </a:lnR>
                    <a:lnT w="9525" cap="flat" cmpd="sng" algn="ctr">
                      <a:solidFill>
                        <a:srgbClr val="C02CA2"/>
                      </a:solidFill>
                      <a:prstDash val="solid"/>
                      <a:round/>
                      <a:headEnd type="none" w="med" len="med"/>
                      <a:tailEnd type="none" w="med" len="med"/>
                    </a:lnT>
                    <a:lnB w="9525" cap="flat" cmpd="sng" algn="ctr">
                      <a:solidFill>
                        <a:srgbClr val="A038A2"/>
                      </a:solidFill>
                      <a:prstDash val="solid"/>
                      <a:round/>
                      <a:headEnd type="none" w="med" len="med"/>
                      <a:tailEnd type="none" w="med" len="med"/>
                    </a:lnB>
                    <a:solidFill>
                      <a:srgbClr val="FFFFFF"/>
                    </a:solidFill>
                  </a:tcPr>
                </a:tc>
                <a:extLst>
                  <a:ext uri="{0D108BD9-81ED-4DB2-BD59-A6C34878D82A}">
                    <a16:rowId xmlns:a16="http://schemas.microsoft.com/office/drawing/2014/main" val="1146695914"/>
                  </a:ext>
                </a:extLst>
              </a:tr>
              <a:tr h="322173">
                <a:tc>
                  <a:txBody>
                    <a:bodyPr/>
                    <a:lstStyle/>
                    <a:p>
                      <a:pPr algn="ctr" fontAlgn="ctr"/>
                      <a:r>
                        <a:rPr lang="en-US" sz="1800" b="1" dirty="0">
                          <a:effectLst/>
                        </a:rPr>
                        <a:t>25</a:t>
                      </a:r>
                      <a:endParaRPr lang="en-US" sz="1800" b="0" dirty="0">
                        <a:effectLst/>
                      </a:endParaRPr>
                    </a:p>
                  </a:txBody>
                  <a:tcPr marL="16710" marR="16710" marT="16710" marB="16710" anchor="ctr">
                    <a:lnL w="9525" cap="flat" cmpd="sng" algn="ctr">
                      <a:solidFill>
                        <a:srgbClr val="6038A2"/>
                      </a:solidFill>
                      <a:prstDash val="solid"/>
                      <a:round/>
                      <a:headEnd type="none" w="med" len="med"/>
                      <a:tailEnd type="none" w="med" len="med"/>
                    </a:lnL>
                    <a:lnR w="9525" cap="flat" cmpd="sng" algn="ctr">
                      <a:solidFill>
                        <a:srgbClr val="DFDFDF"/>
                      </a:solidFill>
                      <a:prstDash val="solid"/>
                      <a:round/>
                      <a:headEnd type="none" w="med" len="med"/>
                      <a:tailEnd type="none" w="med" len="med"/>
                    </a:lnR>
                    <a:lnT w="9525" cap="flat" cmpd="sng" algn="ctr">
                      <a:solidFill>
                        <a:srgbClr val="6038A2"/>
                      </a:solidFill>
                      <a:prstDash val="solid"/>
                      <a:round/>
                      <a:headEnd type="none" w="med" len="med"/>
                      <a:tailEnd type="none" w="med" len="med"/>
                    </a:lnT>
                    <a:lnB w="9525" cap="flat" cmpd="sng" algn="ctr">
                      <a:solidFill>
                        <a:srgbClr val="2035A2"/>
                      </a:solidFill>
                      <a:prstDash val="solid"/>
                      <a:round/>
                      <a:headEnd type="none" w="med" len="med"/>
                      <a:tailEnd type="none" w="med" len="med"/>
                    </a:lnB>
                    <a:solidFill>
                      <a:srgbClr val="FFFFFF"/>
                    </a:solidFill>
                  </a:tcPr>
                </a:tc>
                <a:tc>
                  <a:txBody>
                    <a:bodyPr/>
                    <a:lstStyle/>
                    <a:p>
                      <a:pPr algn="ctr" fontAlgn="ctr"/>
                      <a:r>
                        <a:rPr lang="en-US" sz="1800" b="0" dirty="0">
                          <a:effectLst/>
                        </a:rPr>
                        <a:t>TCP</a:t>
                      </a:r>
                    </a:p>
                  </a:txBody>
                  <a:tcPr marL="16710" marR="16710" marT="16710" marB="16710" anchor="ctr">
                    <a:lnL w="9525" cap="flat" cmpd="sng" algn="ctr">
                      <a:solidFill>
                        <a:srgbClr val="DFDFDF"/>
                      </a:solidFill>
                      <a:prstDash val="solid"/>
                      <a:round/>
                      <a:headEnd type="none" w="med" len="med"/>
                      <a:tailEnd type="none" w="med" len="med"/>
                    </a:lnL>
                    <a:lnR w="9525" cap="flat" cmpd="sng" algn="ctr">
                      <a:solidFill>
                        <a:srgbClr val="A038A2"/>
                      </a:solidFill>
                      <a:prstDash val="solid"/>
                      <a:round/>
                      <a:headEnd type="none" w="med" len="med"/>
                      <a:tailEnd type="none" w="med" len="med"/>
                    </a:lnR>
                    <a:lnT w="9525" cap="flat" cmpd="sng" algn="ctr">
                      <a:solidFill>
                        <a:srgbClr val="DFDFDF"/>
                      </a:solidFill>
                      <a:prstDash val="solid"/>
                      <a:round/>
                      <a:headEnd type="none" w="med" len="med"/>
                      <a:tailEnd type="none" w="med" len="med"/>
                    </a:lnT>
                    <a:lnB w="9525" cap="flat" cmpd="sng" algn="ctr">
                      <a:solidFill>
                        <a:srgbClr val="DFDFDF"/>
                      </a:solidFill>
                      <a:prstDash val="solid"/>
                      <a:round/>
                      <a:headEnd type="none" w="med" len="med"/>
                      <a:tailEnd type="none" w="med" len="med"/>
                    </a:lnB>
                    <a:solidFill>
                      <a:srgbClr val="FFFFFF"/>
                    </a:solidFill>
                  </a:tcPr>
                </a:tc>
                <a:tc>
                  <a:txBody>
                    <a:bodyPr/>
                    <a:lstStyle/>
                    <a:p>
                      <a:pPr fontAlgn="ctr"/>
                      <a:r>
                        <a:rPr lang="pt-BR" sz="1800" b="0">
                          <a:effectLst/>
                        </a:rPr>
                        <a:t>Simple Mail Transfer Protocol (SMTP)</a:t>
                      </a:r>
                    </a:p>
                  </a:txBody>
                  <a:tcPr marL="16710" marR="16710" marT="16710" marB="16710" anchor="ctr">
                    <a:lnL w="9525" cap="flat" cmpd="sng" algn="ctr">
                      <a:solidFill>
                        <a:srgbClr val="A038A2"/>
                      </a:solidFill>
                      <a:prstDash val="solid"/>
                      <a:round/>
                      <a:headEnd type="none" w="med" len="med"/>
                      <a:tailEnd type="none" w="med" len="med"/>
                    </a:lnL>
                    <a:lnR w="9525" cap="flat" cmpd="sng" algn="ctr">
                      <a:solidFill>
                        <a:srgbClr val="A038A2"/>
                      </a:solidFill>
                      <a:prstDash val="solid"/>
                      <a:round/>
                      <a:headEnd type="none" w="med" len="med"/>
                      <a:tailEnd type="none" w="med" len="med"/>
                    </a:lnR>
                    <a:lnT w="9525" cap="flat" cmpd="sng" algn="ctr">
                      <a:solidFill>
                        <a:srgbClr val="A038A2"/>
                      </a:solidFill>
                      <a:prstDash val="solid"/>
                      <a:round/>
                      <a:headEnd type="none" w="med" len="med"/>
                      <a:tailEnd type="none" w="med" len="med"/>
                    </a:lnT>
                    <a:lnB w="9525" cap="flat" cmpd="sng" algn="ctr">
                      <a:solidFill>
                        <a:srgbClr val="C03FA2"/>
                      </a:solidFill>
                      <a:prstDash val="solid"/>
                      <a:round/>
                      <a:headEnd type="none" w="med" len="med"/>
                      <a:tailEnd type="none" w="med" len="med"/>
                    </a:lnB>
                    <a:solidFill>
                      <a:srgbClr val="FFFFFF"/>
                    </a:solidFill>
                  </a:tcPr>
                </a:tc>
                <a:extLst>
                  <a:ext uri="{0D108BD9-81ED-4DB2-BD59-A6C34878D82A}">
                    <a16:rowId xmlns:a16="http://schemas.microsoft.com/office/drawing/2014/main" val="661512625"/>
                  </a:ext>
                </a:extLst>
              </a:tr>
              <a:tr h="225922">
                <a:tc>
                  <a:txBody>
                    <a:bodyPr/>
                    <a:lstStyle/>
                    <a:p>
                      <a:pPr algn="ctr" fontAlgn="ctr"/>
                      <a:r>
                        <a:rPr lang="en-US" sz="1800" b="1" dirty="0">
                          <a:effectLst/>
                        </a:rPr>
                        <a:t>53</a:t>
                      </a:r>
                      <a:endParaRPr lang="en-US" sz="1800" b="0" dirty="0">
                        <a:effectLst/>
                      </a:endParaRPr>
                    </a:p>
                  </a:txBody>
                  <a:tcPr marL="16710" marR="16710" marT="16710" marB="16710" anchor="ctr">
                    <a:lnL w="9525" cap="flat" cmpd="sng" algn="ctr">
                      <a:solidFill>
                        <a:srgbClr val="2035A2"/>
                      </a:solidFill>
                      <a:prstDash val="solid"/>
                      <a:round/>
                      <a:headEnd type="none" w="med" len="med"/>
                      <a:tailEnd type="none" w="med" len="med"/>
                    </a:lnL>
                    <a:lnR w="9525" cap="flat" cmpd="sng" algn="ctr">
                      <a:solidFill>
                        <a:srgbClr val="DFDFDF"/>
                      </a:solidFill>
                      <a:prstDash val="solid"/>
                      <a:round/>
                      <a:headEnd type="none" w="med" len="med"/>
                      <a:tailEnd type="none" w="med" len="med"/>
                    </a:lnR>
                    <a:lnT w="9525" cap="flat" cmpd="sng" algn="ctr">
                      <a:solidFill>
                        <a:srgbClr val="2035A2"/>
                      </a:solidFill>
                      <a:prstDash val="solid"/>
                      <a:round/>
                      <a:headEnd type="none" w="med" len="med"/>
                      <a:tailEnd type="none" w="med" len="med"/>
                    </a:lnT>
                    <a:lnB w="9525" cap="flat" cmpd="sng" algn="ctr">
                      <a:solidFill>
                        <a:srgbClr val="803CA2"/>
                      </a:solidFill>
                      <a:prstDash val="solid"/>
                      <a:round/>
                      <a:headEnd type="none" w="med" len="med"/>
                      <a:tailEnd type="none" w="med" len="med"/>
                    </a:lnB>
                    <a:solidFill>
                      <a:srgbClr val="FFFFFF"/>
                    </a:solidFill>
                  </a:tcPr>
                </a:tc>
                <a:tc>
                  <a:txBody>
                    <a:bodyPr/>
                    <a:lstStyle/>
                    <a:p>
                      <a:pPr algn="ctr" fontAlgn="ctr"/>
                      <a:r>
                        <a:rPr lang="en-US" sz="1800" b="0">
                          <a:effectLst/>
                        </a:rPr>
                        <a:t>UDP, TCP</a:t>
                      </a:r>
                    </a:p>
                  </a:txBody>
                  <a:tcPr marL="16710" marR="16710" marT="16710" marB="16710" anchor="ctr">
                    <a:lnL w="9525" cap="flat" cmpd="sng" algn="ctr">
                      <a:solidFill>
                        <a:srgbClr val="DFDFDF"/>
                      </a:solidFill>
                      <a:prstDash val="solid"/>
                      <a:round/>
                      <a:headEnd type="none" w="med" len="med"/>
                      <a:tailEnd type="none" w="med" len="med"/>
                    </a:lnL>
                    <a:lnR w="9525" cap="flat" cmpd="sng" algn="ctr">
                      <a:solidFill>
                        <a:srgbClr val="C03FA2"/>
                      </a:solidFill>
                      <a:prstDash val="solid"/>
                      <a:round/>
                      <a:headEnd type="none" w="med" len="med"/>
                      <a:tailEnd type="none" w="med" len="med"/>
                    </a:lnR>
                    <a:lnT w="9525" cap="flat" cmpd="sng" algn="ctr">
                      <a:solidFill>
                        <a:srgbClr val="DFDFDF"/>
                      </a:solidFill>
                      <a:prstDash val="solid"/>
                      <a:round/>
                      <a:headEnd type="none" w="med" len="med"/>
                      <a:tailEnd type="none" w="med" len="med"/>
                    </a:lnT>
                    <a:lnB w="9525" cap="flat" cmpd="sng" algn="ctr">
                      <a:solidFill>
                        <a:srgbClr val="DFDFDF"/>
                      </a:solidFill>
                      <a:prstDash val="solid"/>
                      <a:round/>
                      <a:headEnd type="none" w="med" len="med"/>
                      <a:tailEnd type="none" w="med" len="med"/>
                    </a:lnB>
                    <a:solidFill>
                      <a:srgbClr val="FFFFFF"/>
                    </a:solidFill>
                  </a:tcPr>
                </a:tc>
                <a:tc>
                  <a:txBody>
                    <a:bodyPr/>
                    <a:lstStyle/>
                    <a:p>
                      <a:pPr fontAlgn="ctr"/>
                      <a:r>
                        <a:rPr lang="en-US" sz="1800" b="0">
                          <a:effectLst/>
                        </a:rPr>
                        <a:t>Domain Name System (DNS)</a:t>
                      </a:r>
                    </a:p>
                  </a:txBody>
                  <a:tcPr marL="16710" marR="16710" marT="16710" marB="16710" anchor="ctr">
                    <a:lnL w="9525" cap="flat" cmpd="sng" algn="ctr">
                      <a:solidFill>
                        <a:srgbClr val="C03FA2"/>
                      </a:solidFill>
                      <a:prstDash val="solid"/>
                      <a:round/>
                      <a:headEnd type="none" w="med" len="med"/>
                      <a:tailEnd type="none" w="med" len="med"/>
                    </a:lnL>
                    <a:lnR w="9525" cap="flat" cmpd="sng" algn="ctr">
                      <a:solidFill>
                        <a:srgbClr val="C03FA2"/>
                      </a:solidFill>
                      <a:prstDash val="solid"/>
                      <a:round/>
                      <a:headEnd type="none" w="med" len="med"/>
                      <a:tailEnd type="none" w="med" len="med"/>
                    </a:lnR>
                    <a:lnT w="9525" cap="flat" cmpd="sng" algn="ctr">
                      <a:solidFill>
                        <a:srgbClr val="C03FA2"/>
                      </a:solidFill>
                      <a:prstDash val="solid"/>
                      <a:round/>
                      <a:headEnd type="none" w="med" len="med"/>
                      <a:tailEnd type="none" w="med" len="med"/>
                    </a:lnT>
                    <a:lnB w="9525" cap="flat" cmpd="sng" algn="ctr">
                      <a:solidFill>
                        <a:srgbClr val="C03BA2"/>
                      </a:solidFill>
                      <a:prstDash val="solid"/>
                      <a:round/>
                      <a:headEnd type="none" w="med" len="med"/>
                      <a:tailEnd type="none" w="med" len="med"/>
                    </a:lnB>
                    <a:solidFill>
                      <a:srgbClr val="FFFFFF"/>
                    </a:solidFill>
                  </a:tcPr>
                </a:tc>
                <a:extLst>
                  <a:ext uri="{0D108BD9-81ED-4DB2-BD59-A6C34878D82A}">
                    <a16:rowId xmlns:a16="http://schemas.microsoft.com/office/drawing/2014/main" val="3196492255"/>
                  </a:ext>
                </a:extLst>
              </a:tr>
              <a:tr h="418424">
                <a:tc>
                  <a:txBody>
                    <a:bodyPr/>
                    <a:lstStyle/>
                    <a:p>
                      <a:pPr algn="ctr" fontAlgn="ctr"/>
                      <a:r>
                        <a:rPr lang="en-US" sz="1800" b="1" dirty="0">
                          <a:effectLst/>
                        </a:rPr>
                        <a:t>67</a:t>
                      </a:r>
                      <a:endParaRPr lang="en-US" sz="1800" b="0" dirty="0">
                        <a:effectLst/>
                      </a:endParaRPr>
                    </a:p>
                  </a:txBody>
                  <a:tcPr marL="16710" marR="16710" marT="16710" marB="16710" anchor="ctr">
                    <a:lnL w="9525" cap="flat" cmpd="sng" algn="ctr">
                      <a:solidFill>
                        <a:srgbClr val="803CA2"/>
                      </a:solidFill>
                      <a:prstDash val="solid"/>
                      <a:round/>
                      <a:headEnd type="none" w="med" len="med"/>
                      <a:tailEnd type="none" w="med" len="med"/>
                    </a:lnL>
                    <a:lnR w="9525" cap="flat" cmpd="sng" algn="ctr">
                      <a:solidFill>
                        <a:srgbClr val="DFDFDF"/>
                      </a:solidFill>
                      <a:prstDash val="solid"/>
                      <a:round/>
                      <a:headEnd type="none" w="med" len="med"/>
                      <a:tailEnd type="none" w="med" len="med"/>
                    </a:lnR>
                    <a:lnT w="9525" cap="flat" cmpd="sng" algn="ctr">
                      <a:solidFill>
                        <a:srgbClr val="803CA2"/>
                      </a:solidFill>
                      <a:prstDash val="solid"/>
                      <a:round/>
                      <a:headEnd type="none" w="med" len="med"/>
                      <a:tailEnd type="none" w="med" len="med"/>
                    </a:lnT>
                    <a:lnB w="9525" cap="flat" cmpd="sng" algn="ctr">
                      <a:solidFill>
                        <a:srgbClr val="40C2A1"/>
                      </a:solidFill>
                      <a:prstDash val="solid"/>
                      <a:round/>
                      <a:headEnd type="none" w="med" len="med"/>
                      <a:tailEnd type="none" w="med" len="med"/>
                    </a:lnB>
                    <a:solidFill>
                      <a:srgbClr val="FFFFFF"/>
                    </a:solidFill>
                  </a:tcPr>
                </a:tc>
                <a:tc>
                  <a:txBody>
                    <a:bodyPr/>
                    <a:lstStyle/>
                    <a:p>
                      <a:pPr algn="ctr" fontAlgn="ctr"/>
                      <a:r>
                        <a:rPr lang="en-US" sz="1800" b="0" dirty="0">
                          <a:effectLst/>
                        </a:rPr>
                        <a:t>UDP</a:t>
                      </a:r>
                    </a:p>
                  </a:txBody>
                  <a:tcPr marL="16710" marR="16710" marT="16710" marB="16710" anchor="ctr">
                    <a:lnL w="9525" cap="flat" cmpd="sng" algn="ctr">
                      <a:solidFill>
                        <a:srgbClr val="DFDFDF"/>
                      </a:solidFill>
                      <a:prstDash val="solid"/>
                      <a:round/>
                      <a:headEnd type="none" w="med" len="med"/>
                      <a:tailEnd type="none" w="med" len="med"/>
                    </a:lnL>
                    <a:lnR w="9525" cap="flat" cmpd="sng" algn="ctr">
                      <a:solidFill>
                        <a:srgbClr val="C03BA2"/>
                      </a:solidFill>
                      <a:prstDash val="solid"/>
                      <a:round/>
                      <a:headEnd type="none" w="med" len="med"/>
                      <a:tailEnd type="none" w="med" len="med"/>
                    </a:lnR>
                    <a:lnT w="9525" cap="flat" cmpd="sng" algn="ctr">
                      <a:solidFill>
                        <a:srgbClr val="DFDFDF"/>
                      </a:solidFill>
                      <a:prstDash val="solid"/>
                      <a:round/>
                      <a:headEnd type="none" w="med" len="med"/>
                      <a:tailEnd type="none" w="med" len="med"/>
                    </a:lnT>
                    <a:lnB w="9525" cap="flat" cmpd="sng" algn="ctr">
                      <a:solidFill>
                        <a:srgbClr val="DFDFDF"/>
                      </a:solidFill>
                      <a:prstDash val="solid"/>
                      <a:round/>
                      <a:headEnd type="none" w="med" len="med"/>
                      <a:tailEnd type="none" w="med" len="med"/>
                    </a:lnB>
                    <a:solidFill>
                      <a:srgbClr val="FFFFFF"/>
                    </a:solidFill>
                  </a:tcPr>
                </a:tc>
                <a:tc>
                  <a:txBody>
                    <a:bodyPr/>
                    <a:lstStyle/>
                    <a:p>
                      <a:pPr fontAlgn="ctr"/>
                      <a:r>
                        <a:rPr lang="en-US" sz="1800" b="0">
                          <a:effectLst/>
                        </a:rPr>
                        <a:t>Dynamic Host Configuration Protocol (DHCP) - Server</a:t>
                      </a:r>
                    </a:p>
                  </a:txBody>
                  <a:tcPr marL="16710" marR="16710" marT="16710" marB="16710" anchor="ctr">
                    <a:lnL w="9525" cap="flat" cmpd="sng" algn="ctr">
                      <a:solidFill>
                        <a:srgbClr val="C03BA2"/>
                      </a:solidFill>
                      <a:prstDash val="solid"/>
                      <a:round/>
                      <a:headEnd type="none" w="med" len="med"/>
                      <a:tailEnd type="none" w="med" len="med"/>
                    </a:lnL>
                    <a:lnR w="9525" cap="flat" cmpd="sng" algn="ctr">
                      <a:solidFill>
                        <a:srgbClr val="C03BA2"/>
                      </a:solidFill>
                      <a:prstDash val="solid"/>
                      <a:round/>
                      <a:headEnd type="none" w="med" len="med"/>
                      <a:tailEnd type="none" w="med" len="med"/>
                    </a:lnR>
                    <a:lnT w="9525" cap="flat" cmpd="sng" algn="ctr">
                      <a:solidFill>
                        <a:srgbClr val="C03BA2"/>
                      </a:solidFill>
                      <a:prstDash val="solid"/>
                      <a:round/>
                      <a:headEnd type="none" w="med" len="med"/>
                      <a:tailEnd type="none" w="med" len="med"/>
                    </a:lnT>
                    <a:lnB w="9525" cap="flat" cmpd="sng" algn="ctr">
                      <a:solidFill>
                        <a:srgbClr val="80C5A1"/>
                      </a:solidFill>
                      <a:prstDash val="solid"/>
                      <a:round/>
                      <a:headEnd type="none" w="med" len="med"/>
                      <a:tailEnd type="none" w="med" len="med"/>
                    </a:lnB>
                    <a:solidFill>
                      <a:srgbClr val="FFFFFF"/>
                    </a:solidFill>
                  </a:tcPr>
                </a:tc>
                <a:extLst>
                  <a:ext uri="{0D108BD9-81ED-4DB2-BD59-A6C34878D82A}">
                    <a16:rowId xmlns:a16="http://schemas.microsoft.com/office/drawing/2014/main" val="1616496984"/>
                  </a:ext>
                </a:extLst>
              </a:tr>
              <a:tr h="322173">
                <a:tc>
                  <a:txBody>
                    <a:bodyPr/>
                    <a:lstStyle/>
                    <a:p>
                      <a:pPr algn="ctr" fontAlgn="ctr"/>
                      <a:r>
                        <a:rPr lang="en-US" sz="1800" b="1" dirty="0">
                          <a:effectLst/>
                        </a:rPr>
                        <a:t>68</a:t>
                      </a:r>
                      <a:endParaRPr lang="en-US" sz="1800" b="0" dirty="0">
                        <a:effectLst/>
                      </a:endParaRPr>
                    </a:p>
                  </a:txBody>
                  <a:tcPr marL="16710" marR="16710" marT="16710" marB="16710" anchor="ctr">
                    <a:lnL w="9525" cap="flat" cmpd="sng" algn="ctr">
                      <a:solidFill>
                        <a:srgbClr val="40C2A1"/>
                      </a:solidFill>
                      <a:prstDash val="solid"/>
                      <a:round/>
                      <a:headEnd type="none" w="med" len="med"/>
                      <a:tailEnd type="none" w="med" len="med"/>
                    </a:lnL>
                    <a:lnR w="9525" cap="flat" cmpd="sng" algn="ctr">
                      <a:solidFill>
                        <a:srgbClr val="DFDFDF"/>
                      </a:solidFill>
                      <a:prstDash val="solid"/>
                      <a:round/>
                      <a:headEnd type="none" w="med" len="med"/>
                      <a:tailEnd type="none" w="med" len="med"/>
                    </a:lnR>
                    <a:lnT w="9525" cap="flat" cmpd="sng" algn="ctr">
                      <a:solidFill>
                        <a:srgbClr val="40C2A1"/>
                      </a:solidFill>
                      <a:prstDash val="solid"/>
                      <a:round/>
                      <a:headEnd type="none" w="med" len="med"/>
                      <a:tailEnd type="none" w="med" len="med"/>
                    </a:lnT>
                    <a:lnB w="9525" cap="flat" cmpd="sng" algn="ctr">
                      <a:solidFill>
                        <a:srgbClr val="A0C4A1"/>
                      </a:solidFill>
                      <a:prstDash val="solid"/>
                      <a:round/>
                      <a:headEnd type="none" w="med" len="med"/>
                      <a:tailEnd type="none" w="med" len="med"/>
                    </a:lnB>
                    <a:solidFill>
                      <a:srgbClr val="FFFFFF"/>
                    </a:solidFill>
                  </a:tcPr>
                </a:tc>
                <a:tc>
                  <a:txBody>
                    <a:bodyPr/>
                    <a:lstStyle/>
                    <a:p>
                      <a:pPr algn="ctr" fontAlgn="ctr"/>
                      <a:r>
                        <a:rPr lang="en-US" sz="1800" b="0" dirty="0">
                          <a:effectLst/>
                        </a:rPr>
                        <a:t>UDP</a:t>
                      </a:r>
                    </a:p>
                  </a:txBody>
                  <a:tcPr marL="16710" marR="16710" marT="16710" marB="16710" anchor="ctr">
                    <a:lnL w="9525" cap="flat" cmpd="sng" algn="ctr">
                      <a:solidFill>
                        <a:srgbClr val="DFDFDF"/>
                      </a:solidFill>
                      <a:prstDash val="solid"/>
                      <a:round/>
                      <a:headEnd type="none" w="med" len="med"/>
                      <a:tailEnd type="none" w="med" len="med"/>
                    </a:lnL>
                    <a:lnR w="9525" cap="flat" cmpd="sng" algn="ctr">
                      <a:solidFill>
                        <a:srgbClr val="80C5A1"/>
                      </a:solidFill>
                      <a:prstDash val="solid"/>
                      <a:round/>
                      <a:headEnd type="none" w="med" len="med"/>
                      <a:tailEnd type="none" w="med" len="med"/>
                    </a:lnR>
                    <a:lnT w="9525" cap="flat" cmpd="sng" algn="ctr">
                      <a:solidFill>
                        <a:srgbClr val="DFDFDF"/>
                      </a:solidFill>
                      <a:prstDash val="solid"/>
                      <a:round/>
                      <a:headEnd type="none" w="med" len="med"/>
                      <a:tailEnd type="none" w="med" len="med"/>
                    </a:lnT>
                    <a:lnB w="9525" cap="flat" cmpd="sng" algn="ctr">
                      <a:solidFill>
                        <a:srgbClr val="DFDFDF"/>
                      </a:solidFill>
                      <a:prstDash val="solid"/>
                      <a:round/>
                      <a:headEnd type="none" w="med" len="med"/>
                      <a:tailEnd type="none" w="med" len="med"/>
                    </a:lnB>
                    <a:solidFill>
                      <a:srgbClr val="FFFFFF"/>
                    </a:solidFill>
                  </a:tcPr>
                </a:tc>
                <a:tc>
                  <a:txBody>
                    <a:bodyPr/>
                    <a:lstStyle/>
                    <a:p>
                      <a:pPr fontAlgn="ctr"/>
                      <a:r>
                        <a:rPr lang="en-US" sz="1800" b="0">
                          <a:effectLst/>
                        </a:rPr>
                        <a:t>Dynamic Host Configuration Protocol - Client</a:t>
                      </a:r>
                    </a:p>
                  </a:txBody>
                  <a:tcPr marL="16710" marR="16710" marT="16710" marB="16710" anchor="ctr">
                    <a:lnL w="9525" cap="flat" cmpd="sng" algn="ctr">
                      <a:solidFill>
                        <a:srgbClr val="80C5A1"/>
                      </a:solidFill>
                      <a:prstDash val="solid"/>
                      <a:round/>
                      <a:headEnd type="none" w="med" len="med"/>
                      <a:tailEnd type="none" w="med" len="med"/>
                    </a:lnL>
                    <a:lnR w="9525" cap="flat" cmpd="sng" algn="ctr">
                      <a:solidFill>
                        <a:srgbClr val="80C5A1"/>
                      </a:solidFill>
                      <a:prstDash val="solid"/>
                      <a:round/>
                      <a:headEnd type="none" w="med" len="med"/>
                      <a:tailEnd type="none" w="med" len="med"/>
                    </a:lnR>
                    <a:lnT w="9525" cap="flat" cmpd="sng" algn="ctr">
                      <a:solidFill>
                        <a:srgbClr val="80C5A1"/>
                      </a:solidFill>
                      <a:prstDash val="solid"/>
                      <a:round/>
                      <a:headEnd type="none" w="med" len="med"/>
                      <a:tailEnd type="none" w="med" len="med"/>
                    </a:lnT>
                    <a:lnB w="9525" cap="flat" cmpd="sng" algn="ctr">
                      <a:solidFill>
                        <a:srgbClr val="00C5A1"/>
                      </a:solidFill>
                      <a:prstDash val="solid"/>
                      <a:round/>
                      <a:headEnd type="none" w="med" len="med"/>
                      <a:tailEnd type="none" w="med" len="med"/>
                    </a:lnB>
                    <a:solidFill>
                      <a:srgbClr val="FFFFFF"/>
                    </a:solidFill>
                  </a:tcPr>
                </a:tc>
                <a:extLst>
                  <a:ext uri="{0D108BD9-81ED-4DB2-BD59-A6C34878D82A}">
                    <a16:rowId xmlns:a16="http://schemas.microsoft.com/office/drawing/2014/main" val="14111539"/>
                  </a:ext>
                </a:extLst>
              </a:tr>
              <a:tr h="322173">
                <a:tc>
                  <a:txBody>
                    <a:bodyPr/>
                    <a:lstStyle/>
                    <a:p>
                      <a:pPr algn="ctr" fontAlgn="ctr"/>
                      <a:r>
                        <a:rPr lang="en-US" sz="1800" b="1" dirty="0">
                          <a:effectLst/>
                        </a:rPr>
                        <a:t>69</a:t>
                      </a:r>
                      <a:endParaRPr lang="en-US" sz="1800" b="0" dirty="0">
                        <a:effectLst/>
                      </a:endParaRPr>
                    </a:p>
                  </a:txBody>
                  <a:tcPr marL="16710" marR="16710" marT="16710" marB="16710" anchor="ctr">
                    <a:lnL w="9525" cap="flat" cmpd="sng" algn="ctr">
                      <a:solidFill>
                        <a:srgbClr val="A0C4A1"/>
                      </a:solidFill>
                      <a:prstDash val="solid"/>
                      <a:round/>
                      <a:headEnd type="none" w="med" len="med"/>
                      <a:tailEnd type="none" w="med" len="med"/>
                    </a:lnL>
                    <a:lnR w="9525" cap="flat" cmpd="sng" algn="ctr">
                      <a:solidFill>
                        <a:srgbClr val="DFDFDF"/>
                      </a:solidFill>
                      <a:prstDash val="solid"/>
                      <a:round/>
                      <a:headEnd type="none" w="med" len="med"/>
                      <a:tailEnd type="none" w="med" len="med"/>
                    </a:lnR>
                    <a:lnT w="9525" cap="flat" cmpd="sng" algn="ctr">
                      <a:solidFill>
                        <a:srgbClr val="A0C4A1"/>
                      </a:solidFill>
                      <a:prstDash val="solid"/>
                      <a:round/>
                      <a:headEnd type="none" w="med" len="med"/>
                      <a:tailEnd type="none" w="med" len="med"/>
                    </a:lnT>
                    <a:lnB w="9525" cap="flat" cmpd="sng" algn="ctr">
                      <a:solidFill>
                        <a:srgbClr val="A0CDA1"/>
                      </a:solidFill>
                      <a:prstDash val="solid"/>
                      <a:round/>
                      <a:headEnd type="none" w="med" len="med"/>
                      <a:tailEnd type="none" w="med" len="med"/>
                    </a:lnB>
                    <a:solidFill>
                      <a:srgbClr val="FFFFFF"/>
                    </a:solidFill>
                  </a:tcPr>
                </a:tc>
                <a:tc>
                  <a:txBody>
                    <a:bodyPr/>
                    <a:lstStyle/>
                    <a:p>
                      <a:pPr algn="ctr" fontAlgn="ctr"/>
                      <a:r>
                        <a:rPr lang="en-US" sz="1800" b="0" dirty="0">
                          <a:effectLst/>
                        </a:rPr>
                        <a:t>UDP</a:t>
                      </a:r>
                    </a:p>
                  </a:txBody>
                  <a:tcPr marL="16710" marR="16710" marT="16710" marB="16710" anchor="ctr">
                    <a:lnL w="9525" cap="flat" cmpd="sng" algn="ctr">
                      <a:solidFill>
                        <a:srgbClr val="DFDFDF"/>
                      </a:solidFill>
                      <a:prstDash val="solid"/>
                      <a:round/>
                      <a:headEnd type="none" w="med" len="med"/>
                      <a:tailEnd type="none" w="med" len="med"/>
                    </a:lnL>
                    <a:lnR w="9525" cap="flat" cmpd="sng" algn="ctr">
                      <a:solidFill>
                        <a:srgbClr val="00C5A1"/>
                      </a:solidFill>
                      <a:prstDash val="solid"/>
                      <a:round/>
                      <a:headEnd type="none" w="med" len="med"/>
                      <a:tailEnd type="none" w="med" len="med"/>
                    </a:lnR>
                    <a:lnT w="9525" cap="flat" cmpd="sng" algn="ctr">
                      <a:solidFill>
                        <a:srgbClr val="DFDFDF"/>
                      </a:solidFill>
                      <a:prstDash val="solid"/>
                      <a:round/>
                      <a:headEnd type="none" w="med" len="med"/>
                      <a:tailEnd type="none" w="med" len="med"/>
                    </a:lnT>
                    <a:lnB w="9525" cap="flat" cmpd="sng" algn="ctr">
                      <a:solidFill>
                        <a:srgbClr val="DFDFDF"/>
                      </a:solidFill>
                      <a:prstDash val="solid"/>
                      <a:round/>
                      <a:headEnd type="none" w="med" len="med"/>
                      <a:tailEnd type="none" w="med" len="med"/>
                    </a:lnB>
                    <a:solidFill>
                      <a:srgbClr val="FFFFFF"/>
                    </a:solidFill>
                  </a:tcPr>
                </a:tc>
                <a:tc>
                  <a:txBody>
                    <a:bodyPr/>
                    <a:lstStyle/>
                    <a:p>
                      <a:pPr fontAlgn="ctr"/>
                      <a:r>
                        <a:rPr lang="pt-BR" sz="1800" b="0">
                          <a:effectLst/>
                        </a:rPr>
                        <a:t>Trivial File Transfer Protocol (TFTP)</a:t>
                      </a:r>
                    </a:p>
                  </a:txBody>
                  <a:tcPr marL="16710" marR="16710" marT="16710" marB="16710" anchor="ctr">
                    <a:lnL w="9525" cap="flat" cmpd="sng" algn="ctr">
                      <a:solidFill>
                        <a:srgbClr val="00C5A1"/>
                      </a:solidFill>
                      <a:prstDash val="solid"/>
                      <a:round/>
                      <a:headEnd type="none" w="med" len="med"/>
                      <a:tailEnd type="none" w="med" len="med"/>
                    </a:lnL>
                    <a:lnR w="9525" cap="flat" cmpd="sng" algn="ctr">
                      <a:solidFill>
                        <a:srgbClr val="00C5A1"/>
                      </a:solidFill>
                      <a:prstDash val="solid"/>
                      <a:round/>
                      <a:headEnd type="none" w="med" len="med"/>
                      <a:tailEnd type="none" w="med" len="med"/>
                    </a:lnR>
                    <a:lnT w="9525" cap="flat" cmpd="sng" algn="ctr">
                      <a:solidFill>
                        <a:srgbClr val="00C5A1"/>
                      </a:solidFill>
                      <a:prstDash val="solid"/>
                      <a:round/>
                      <a:headEnd type="none" w="med" len="med"/>
                      <a:tailEnd type="none" w="med" len="med"/>
                    </a:lnT>
                    <a:lnB w="9525" cap="flat" cmpd="sng" algn="ctr">
                      <a:solidFill>
                        <a:srgbClr val="20D0A1"/>
                      </a:solidFill>
                      <a:prstDash val="solid"/>
                      <a:round/>
                      <a:headEnd type="none" w="med" len="med"/>
                      <a:tailEnd type="none" w="med" len="med"/>
                    </a:lnB>
                    <a:solidFill>
                      <a:srgbClr val="FFFFFF"/>
                    </a:solidFill>
                  </a:tcPr>
                </a:tc>
                <a:extLst>
                  <a:ext uri="{0D108BD9-81ED-4DB2-BD59-A6C34878D82A}">
                    <a16:rowId xmlns:a16="http://schemas.microsoft.com/office/drawing/2014/main" val="2598278825"/>
                  </a:ext>
                </a:extLst>
              </a:tr>
              <a:tr h="322173">
                <a:tc>
                  <a:txBody>
                    <a:bodyPr/>
                    <a:lstStyle/>
                    <a:p>
                      <a:pPr algn="ctr" fontAlgn="ctr"/>
                      <a:r>
                        <a:rPr lang="en-US" sz="1800" b="1" dirty="0">
                          <a:effectLst/>
                        </a:rPr>
                        <a:t>80</a:t>
                      </a:r>
                      <a:endParaRPr lang="en-US" sz="1800" b="0" dirty="0">
                        <a:effectLst/>
                      </a:endParaRPr>
                    </a:p>
                  </a:txBody>
                  <a:tcPr marL="16710" marR="16710" marT="16710" marB="16710" anchor="ctr">
                    <a:lnL w="9525" cap="flat" cmpd="sng" algn="ctr">
                      <a:solidFill>
                        <a:srgbClr val="A0CDA1"/>
                      </a:solidFill>
                      <a:prstDash val="solid"/>
                      <a:round/>
                      <a:headEnd type="none" w="med" len="med"/>
                      <a:tailEnd type="none" w="med" len="med"/>
                    </a:lnL>
                    <a:lnR w="9525" cap="flat" cmpd="sng" algn="ctr">
                      <a:solidFill>
                        <a:srgbClr val="DFDFDF"/>
                      </a:solidFill>
                      <a:prstDash val="solid"/>
                      <a:round/>
                      <a:headEnd type="none" w="med" len="med"/>
                      <a:tailEnd type="none" w="med" len="med"/>
                    </a:lnR>
                    <a:lnT w="9525" cap="flat" cmpd="sng" algn="ctr">
                      <a:solidFill>
                        <a:srgbClr val="A0CDA1"/>
                      </a:solidFill>
                      <a:prstDash val="solid"/>
                      <a:round/>
                      <a:headEnd type="none" w="med" len="med"/>
                      <a:tailEnd type="none" w="med" len="med"/>
                    </a:lnT>
                    <a:lnB w="9525" cap="flat" cmpd="sng" algn="ctr">
                      <a:solidFill>
                        <a:srgbClr val="40CBA1"/>
                      </a:solidFill>
                      <a:prstDash val="solid"/>
                      <a:round/>
                      <a:headEnd type="none" w="med" len="med"/>
                      <a:tailEnd type="none" w="med" len="med"/>
                    </a:lnB>
                    <a:solidFill>
                      <a:srgbClr val="FFFFFF"/>
                    </a:solidFill>
                  </a:tcPr>
                </a:tc>
                <a:tc>
                  <a:txBody>
                    <a:bodyPr/>
                    <a:lstStyle/>
                    <a:p>
                      <a:pPr algn="ctr" fontAlgn="ctr"/>
                      <a:r>
                        <a:rPr lang="en-US" sz="1800" b="0" dirty="0">
                          <a:effectLst/>
                        </a:rPr>
                        <a:t>TCP</a:t>
                      </a:r>
                    </a:p>
                  </a:txBody>
                  <a:tcPr marL="16710" marR="16710" marT="16710" marB="16710" anchor="ctr">
                    <a:lnL w="9525" cap="flat" cmpd="sng" algn="ctr">
                      <a:solidFill>
                        <a:srgbClr val="DFDFDF"/>
                      </a:solidFill>
                      <a:prstDash val="solid"/>
                      <a:round/>
                      <a:headEnd type="none" w="med" len="med"/>
                      <a:tailEnd type="none" w="med" len="med"/>
                    </a:lnL>
                    <a:lnR w="9525" cap="flat" cmpd="sng" algn="ctr">
                      <a:solidFill>
                        <a:srgbClr val="20D0A1"/>
                      </a:solidFill>
                      <a:prstDash val="solid"/>
                      <a:round/>
                      <a:headEnd type="none" w="med" len="med"/>
                      <a:tailEnd type="none" w="med" len="med"/>
                    </a:lnR>
                    <a:lnT w="9525" cap="flat" cmpd="sng" algn="ctr">
                      <a:solidFill>
                        <a:srgbClr val="DFDFDF"/>
                      </a:solidFill>
                      <a:prstDash val="solid"/>
                      <a:round/>
                      <a:headEnd type="none" w="med" len="med"/>
                      <a:tailEnd type="none" w="med" len="med"/>
                    </a:lnT>
                    <a:lnB w="9525" cap="flat" cmpd="sng" algn="ctr">
                      <a:solidFill>
                        <a:srgbClr val="DFDFDF"/>
                      </a:solidFill>
                      <a:prstDash val="solid"/>
                      <a:round/>
                      <a:headEnd type="none" w="med" len="med"/>
                      <a:tailEnd type="none" w="med" len="med"/>
                    </a:lnB>
                    <a:solidFill>
                      <a:srgbClr val="FFFFFF"/>
                    </a:solidFill>
                  </a:tcPr>
                </a:tc>
                <a:tc>
                  <a:txBody>
                    <a:bodyPr/>
                    <a:lstStyle/>
                    <a:p>
                      <a:pPr fontAlgn="ctr"/>
                      <a:r>
                        <a:rPr lang="en-US" sz="1800" b="0">
                          <a:effectLst/>
                        </a:rPr>
                        <a:t>Hypertext Transfer Protocol (HTTP)</a:t>
                      </a:r>
                    </a:p>
                  </a:txBody>
                  <a:tcPr marL="16710" marR="16710" marT="16710" marB="16710" anchor="ctr">
                    <a:lnL w="9525" cap="flat" cmpd="sng" algn="ctr">
                      <a:solidFill>
                        <a:srgbClr val="20D0A1"/>
                      </a:solidFill>
                      <a:prstDash val="solid"/>
                      <a:round/>
                      <a:headEnd type="none" w="med" len="med"/>
                      <a:tailEnd type="none" w="med" len="med"/>
                    </a:lnL>
                    <a:lnR w="9525" cap="flat" cmpd="sng" algn="ctr">
                      <a:solidFill>
                        <a:srgbClr val="20D0A1"/>
                      </a:solidFill>
                      <a:prstDash val="solid"/>
                      <a:round/>
                      <a:headEnd type="none" w="med" len="med"/>
                      <a:tailEnd type="none" w="med" len="med"/>
                    </a:lnR>
                    <a:lnT w="9525" cap="flat" cmpd="sng" algn="ctr">
                      <a:solidFill>
                        <a:srgbClr val="20D0A1"/>
                      </a:solidFill>
                      <a:prstDash val="solid"/>
                      <a:round/>
                      <a:headEnd type="none" w="med" len="med"/>
                      <a:tailEnd type="none" w="med" len="med"/>
                    </a:lnT>
                    <a:lnB w="9525" cap="flat" cmpd="sng" algn="ctr">
                      <a:solidFill>
                        <a:srgbClr val="20CCA1"/>
                      </a:solidFill>
                      <a:prstDash val="solid"/>
                      <a:round/>
                      <a:headEnd type="none" w="med" len="med"/>
                      <a:tailEnd type="none" w="med" len="med"/>
                    </a:lnB>
                    <a:solidFill>
                      <a:srgbClr val="FFFFFF"/>
                    </a:solidFill>
                  </a:tcPr>
                </a:tc>
                <a:extLst>
                  <a:ext uri="{0D108BD9-81ED-4DB2-BD59-A6C34878D82A}">
                    <a16:rowId xmlns:a16="http://schemas.microsoft.com/office/drawing/2014/main" val="177342946"/>
                  </a:ext>
                </a:extLst>
              </a:tr>
              <a:tr h="322173">
                <a:tc>
                  <a:txBody>
                    <a:bodyPr/>
                    <a:lstStyle/>
                    <a:p>
                      <a:pPr algn="ctr" fontAlgn="ctr"/>
                      <a:r>
                        <a:rPr lang="en-US" sz="1800" b="1" dirty="0">
                          <a:effectLst/>
                        </a:rPr>
                        <a:t>110</a:t>
                      </a:r>
                      <a:endParaRPr lang="en-US" sz="1800" b="0" dirty="0">
                        <a:effectLst/>
                      </a:endParaRPr>
                    </a:p>
                  </a:txBody>
                  <a:tcPr marL="16710" marR="16710" marT="16710" marB="16710" anchor="ctr">
                    <a:lnL w="9525" cap="flat" cmpd="sng" algn="ctr">
                      <a:solidFill>
                        <a:srgbClr val="40CBA1"/>
                      </a:solidFill>
                      <a:prstDash val="solid"/>
                      <a:round/>
                      <a:headEnd type="none" w="med" len="med"/>
                      <a:tailEnd type="none" w="med" len="med"/>
                    </a:lnL>
                    <a:lnR w="9525" cap="flat" cmpd="sng" algn="ctr">
                      <a:solidFill>
                        <a:srgbClr val="DFDFDF"/>
                      </a:solidFill>
                      <a:prstDash val="solid"/>
                      <a:round/>
                      <a:headEnd type="none" w="med" len="med"/>
                      <a:tailEnd type="none" w="med" len="med"/>
                    </a:lnR>
                    <a:lnT w="9525" cap="flat" cmpd="sng" algn="ctr">
                      <a:solidFill>
                        <a:srgbClr val="40CBA1"/>
                      </a:solidFill>
                      <a:prstDash val="solid"/>
                      <a:round/>
                      <a:headEnd type="none" w="med" len="med"/>
                      <a:tailEnd type="none" w="med" len="med"/>
                    </a:lnT>
                    <a:lnB w="9525" cap="flat" cmpd="sng" algn="ctr">
                      <a:solidFill>
                        <a:srgbClr val="20D3A1"/>
                      </a:solidFill>
                      <a:prstDash val="solid"/>
                      <a:round/>
                      <a:headEnd type="none" w="med" len="med"/>
                      <a:tailEnd type="none" w="med" len="med"/>
                    </a:lnB>
                    <a:solidFill>
                      <a:srgbClr val="FFFFFF"/>
                    </a:solidFill>
                  </a:tcPr>
                </a:tc>
                <a:tc>
                  <a:txBody>
                    <a:bodyPr/>
                    <a:lstStyle/>
                    <a:p>
                      <a:pPr algn="ctr" fontAlgn="ctr"/>
                      <a:r>
                        <a:rPr lang="en-US" sz="1800" b="0" dirty="0">
                          <a:effectLst/>
                        </a:rPr>
                        <a:t>TCP</a:t>
                      </a:r>
                    </a:p>
                  </a:txBody>
                  <a:tcPr marL="16710" marR="16710" marT="16710" marB="16710" anchor="ctr">
                    <a:lnL w="9525" cap="flat" cmpd="sng" algn="ctr">
                      <a:solidFill>
                        <a:srgbClr val="DFDFDF"/>
                      </a:solidFill>
                      <a:prstDash val="solid"/>
                      <a:round/>
                      <a:headEnd type="none" w="med" len="med"/>
                      <a:tailEnd type="none" w="med" len="med"/>
                    </a:lnL>
                    <a:lnR w="9525" cap="flat" cmpd="sng" algn="ctr">
                      <a:solidFill>
                        <a:srgbClr val="20CCA1"/>
                      </a:solidFill>
                      <a:prstDash val="solid"/>
                      <a:round/>
                      <a:headEnd type="none" w="med" len="med"/>
                      <a:tailEnd type="none" w="med" len="med"/>
                    </a:lnR>
                    <a:lnT w="9525" cap="flat" cmpd="sng" algn="ctr">
                      <a:solidFill>
                        <a:srgbClr val="DFDFDF"/>
                      </a:solidFill>
                      <a:prstDash val="solid"/>
                      <a:round/>
                      <a:headEnd type="none" w="med" len="med"/>
                      <a:tailEnd type="none" w="med" len="med"/>
                    </a:lnT>
                    <a:lnB w="9525" cap="flat" cmpd="sng" algn="ctr">
                      <a:solidFill>
                        <a:srgbClr val="DFDFDF"/>
                      </a:solidFill>
                      <a:prstDash val="solid"/>
                      <a:round/>
                      <a:headEnd type="none" w="med" len="med"/>
                      <a:tailEnd type="none" w="med" len="med"/>
                    </a:lnB>
                    <a:solidFill>
                      <a:srgbClr val="FFFFFF"/>
                    </a:solidFill>
                  </a:tcPr>
                </a:tc>
                <a:tc>
                  <a:txBody>
                    <a:bodyPr/>
                    <a:lstStyle/>
                    <a:p>
                      <a:pPr fontAlgn="ctr"/>
                      <a:r>
                        <a:rPr lang="en-US" sz="1800" b="0">
                          <a:effectLst/>
                        </a:rPr>
                        <a:t>Post Office Protocol version 3 (POP3)</a:t>
                      </a:r>
                    </a:p>
                  </a:txBody>
                  <a:tcPr marL="16710" marR="16710" marT="16710" marB="16710" anchor="ctr">
                    <a:lnL w="9525" cap="flat" cmpd="sng" algn="ctr">
                      <a:solidFill>
                        <a:srgbClr val="20CCA1"/>
                      </a:solidFill>
                      <a:prstDash val="solid"/>
                      <a:round/>
                      <a:headEnd type="none" w="med" len="med"/>
                      <a:tailEnd type="none" w="med" len="med"/>
                    </a:lnL>
                    <a:lnR w="9525" cap="flat" cmpd="sng" algn="ctr">
                      <a:solidFill>
                        <a:srgbClr val="20CCA1"/>
                      </a:solidFill>
                      <a:prstDash val="solid"/>
                      <a:round/>
                      <a:headEnd type="none" w="med" len="med"/>
                      <a:tailEnd type="none" w="med" len="med"/>
                    </a:lnR>
                    <a:lnT w="9525" cap="flat" cmpd="sng" algn="ctr">
                      <a:solidFill>
                        <a:srgbClr val="20CCA1"/>
                      </a:solidFill>
                      <a:prstDash val="solid"/>
                      <a:round/>
                      <a:headEnd type="none" w="med" len="med"/>
                      <a:tailEnd type="none" w="med" len="med"/>
                    </a:lnT>
                    <a:lnB w="9525" cap="flat" cmpd="sng" algn="ctr">
                      <a:solidFill>
                        <a:srgbClr val="60D5A1"/>
                      </a:solidFill>
                      <a:prstDash val="solid"/>
                      <a:round/>
                      <a:headEnd type="none" w="med" len="med"/>
                      <a:tailEnd type="none" w="med" len="med"/>
                    </a:lnB>
                    <a:solidFill>
                      <a:srgbClr val="FFFFFF"/>
                    </a:solidFill>
                  </a:tcPr>
                </a:tc>
                <a:extLst>
                  <a:ext uri="{0D108BD9-81ED-4DB2-BD59-A6C34878D82A}">
                    <a16:rowId xmlns:a16="http://schemas.microsoft.com/office/drawing/2014/main" val="824988758"/>
                  </a:ext>
                </a:extLst>
              </a:tr>
              <a:tr h="322173">
                <a:tc>
                  <a:txBody>
                    <a:bodyPr/>
                    <a:lstStyle/>
                    <a:p>
                      <a:pPr algn="ctr" fontAlgn="ctr"/>
                      <a:r>
                        <a:rPr lang="en-US" sz="1800" b="1" dirty="0">
                          <a:effectLst/>
                        </a:rPr>
                        <a:t>143</a:t>
                      </a:r>
                      <a:endParaRPr lang="en-US" sz="1800" b="0" dirty="0">
                        <a:effectLst/>
                      </a:endParaRPr>
                    </a:p>
                  </a:txBody>
                  <a:tcPr marL="16710" marR="16710" marT="16710" marB="16710" anchor="ctr">
                    <a:lnL w="9525" cap="flat" cmpd="sng" algn="ctr">
                      <a:solidFill>
                        <a:srgbClr val="20D3A1"/>
                      </a:solidFill>
                      <a:prstDash val="solid"/>
                      <a:round/>
                      <a:headEnd type="none" w="med" len="med"/>
                      <a:tailEnd type="none" w="med" len="med"/>
                    </a:lnL>
                    <a:lnR w="9525" cap="flat" cmpd="sng" algn="ctr">
                      <a:solidFill>
                        <a:srgbClr val="DFDFDF"/>
                      </a:solidFill>
                      <a:prstDash val="solid"/>
                      <a:round/>
                      <a:headEnd type="none" w="med" len="med"/>
                      <a:tailEnd type="none" w="med" len="med"/>
                    </a:lnR>
                    <a:lnT w="9525" cap="flat" cmpd="sng" algn="ctr">
                      <a:solidFill>
                        <a:srgbClr val="20D3A1"/>
                      </a:solidFill>
                      <a:prstDash val="solid"/>
                      <a:round/>
                      <a:headEnd type="none" w="med" len="med"/>
                      <a:tailEnd type="none" w="med" len="med"/>
                    </a:lnT>
                    <a:lnB w="9525" cap="flat" cmpd="sng" algn="ctr">
                      <a:solidFill>
                        <a:srgbClr val="E0D5A1"/>
                      </a:solidFill>
                      <a:prstDash val="solid"/>
                      <a:round/>
                      <a:headEnd type="none" w="med" len="med"/>
                      <a:tailEnd type="none" w="med" len="med"/>
                    </a:lnB>
                    <a:solidFill>
                      <a:srgbClr val="FFFFFF"/>
                    </a:solidFill>
                  </a:tcPr>
                </a:tc>
                <a:tc>
                  <a:txBody>
                    <a:bodyPr/>
                    <a:lstStyle/>
                    <a:p>
                      <a:pPr algn="ctr" fontAlgn="ctr"/>
                      <a:r>
                        <a:rPr lang="en-US" sz="1800" b="0" dirty="0">
                          <a:effectLst/>
                        </a:rPr>
                        <a:t>TCP</a:t>
                      </a:r>
                    </a:p>
                  </a:txBody>
                  <a:tcPr marL="16710" marR="16710" marT="16710" marB="16710" anchor="ctr">
                    <a:lnL w="9525" cap="flat" cmpd="sng" algn="ctr">
                      <a:solidFill>
                        <a:srgbClr val="DFDFDF"/>
                      </a:solidFill>
                      <a:prstDash val="solid"/>
                      <a:round/>
                      <a:headEnd type="none" w="med" len="med"/>
                      <a:tailEnd type="none" w="med" len="med"/>
                    </a:lnL>
                    <a:lnR w="9525" cap="flat" cmpd="sng" algn="ctr">
                      <a:solidFill>
                        <a:srgbClr val="60D5A1"/>
                      </a:solidFill>
                      <a:prstDash val="solid"/>
                      <a:round/>
                      <a:headEnd type="none" w="med" len="med"/>
                      <a:tailEnd type="none" w="med" len="med"/>
                    </a:lnR>
                    <a:lnT w="9525" cap="flat" cmpd="sng" algn="ctr">
                      <a:solidFill>
                        <a:srgbClr val="DFDFDF"/>
                      </a:solidFill>
                      <a:prstDash val="solid"/>
                      <a:round/>
                      <a:headEnd type="none" w="med" len="med"/>
                      <a:tailEnd type="none" w="med" len="med"/>
                    </a:lnT>
                    <a:lnB w="9525" cap="flat" cmpd="sng" algn="ctr">
                      <a:solidFill>
                        <a:srgbClr val="DFDFDF"/>
                      </a:solidFill>
                      <a:prstDash val="solid"/>
                      <a:round/>
                      <a:headEnd type="none" w="med" len="med"/>
                      <a:tailEnd type="none" w="med" len="med"/>
                    </a:lnB>
                    <a:solidFill>
                      <a:srgbClr val="FFFFFF"/>
                    </a:solidFill>
                  </a:tcPr>
                </a:tc>
                <a:tc>
                  <a:txBody>
                    <a:bodyPr/>
                    <a:lstStyle/>
                    <a:p>
                      <a:pPr fontAlgn="ctr"/>
                      <a:r>
                        <a:rPr lang="fr-FR" sz="1800" b="0">
                          <a:effectLst/>
                        </a:rPr>
                        <a:t>Internet Message Access Protocol (IMAP)</a:t>
                      </a:r>
                    </a:p>
                  </a:txBody>
                  <a:tcPr marL="16710" marR="16710" marT="16710" marB="16710" anchor="ctr">
                    <a:lnL w="9525" cap="flat" cmpd="sng" algn="ctr">
                      <a:solidFill>
                        <a:srgbClr val="60D5A1"/>
                      </a:solidFill>
                      <a:prstDash val="solid"/>
                      <a:round/>
                      <a:headEnd type="none" w="med" len="med"/>
                      <a:tailEnd type="none" w="med" len="med"/>
                    </a:lnL>
                    <a:lnR w="9525" cap="flat" cmpd="sng" algn="ctr">
                      <a:solidFill>
                        <a:srgbClr val="60D5A1"/>
                      </a:solidFill>
                      <a:prstDash val="solid"/>
                      <a:round/>
                      <a:headEnd type="none" w="med" len="med"/>
                      <a:tailEnd type="none" w="med" len="med"/>
                    </a:lnR>
                    <a:lnT w="9525" cap="flat" cmpd="sng" algn="ctr">
                      <a:solidFill>
                        <a:srgbClr val="60D5A1"/>
                      </a:solidFill>
                      <a:prstDash val="solid"/>
                      <a:round/>
                      <a:headEnd type="none" w="med" len="med"/>
                      <a:tailEnd type="none" w="med" len="med"/>
                    </a:lnT>
                    <a:lnB w="9525" cap="flat" cmpd="sng" algn="ctr">
                      <a:solidFill>
                        <a:srgbClr val="20D6A1"/>
                      </a:solidFill>
                      <a:prstDash val="solid"/>
                      <a:round/>
                      <a:headEnd type="none" w="med" len="med"/>
                      <a:tailEnd type="none" w="med" len="med"/>
                    </a:lnB>
                    <a:solidFill>
                      <a:srgbClr val="FFFFFF"/>
                    </a:solidFill>
                  </a:tcPr>
                </a:tc>
                <a:extLst>
                  <a:ext uri="{0D108BD9-81ED-4DB2-BD59-A6C34878D82A}">
                    <a16:rowId xmlns:a16="http://schemas.microsoft.com/office/drawing/2014/main" val="3156716250"/>
                  </a:ext>
                </a:extLst>
              </a:tr>
              <a:tr h="322173">
                <a:tc>
                  <a:txBody>
                    <a:bodyPr/>
                    <a:lstStyle/>
                    <a:p>
                      <a:pPr algn="ctr" fontAlgn="ctr"/>
                      <a:r>
                        <a:rPr lang="en-US" sz="1800" b="1" dirty="0">
                          <a:effectLst/>
                        </a:rPr>
                        <a:t>161</a:t>
                      </a:r>
                      <a:endParaRPr lang="en-US" sz="1800" b="0" dirty="0">
                        <a:effectLst/>
                      </a:endParaRPr>
                    </a:p>
                  </a:txBody>
                  <a:tcPr marL="16710" marR="16710" marT="16710" marB="16710" anchor="ctr">
                    <a:lnL w="9525" cap="flat" cmpd="sng" algn="ctr">
                      <a:solidFill>
                        <a:srgbClr val="E0D5A1"/>
                      </a:solidFill>
                      <a:prstDash val="solid"/>
                      <a:round/>
                      <a:headEnd type="none" w="med" len="med"/>
                      <a:tailEnd type="none" w="med" len="med"/>
                    </a:lnL>
                    <a:lnR w="9525" cap="flat" cmpd="sng" algn="ctr">
                      <a:solidFill>
                        <a:srgbClr val="DFDFDF"/>
                      </a:solidFill>
                      <a:prstDash val="solid"/>
                      <a:round/>
                      <a:headEnd type="none" w="med" len="med"/>
                      <a:tailEnd type="none" w="med" len="med"/>
                    </a:lnR>
                    <a:lnT w="9525" cap="flat" cmpd="sng" algn="ctr">
                      <a:solidFill>
                        <a:srgbClr val="E0D5A1"/>
                      </a:solidFill>
                      <a:prstDash val="solid"/>
                      <a:round/>
                      <a:headEnd type="none" w="med" len="med"/>
                      <a:tailEnd type="none" w="med" len="med"/>
                    </a:lnT>
                    <a:lnB w="9525" cap="flat" cmpd="sng" algn="ctr">
                      <a:solidFill>
                        <a:srgbClr val="20DDA1"/>
                      </a:solidFill>
                      <a:prstDash val="solid"/>
                      <a:round/>
                      <a:headEnd type="none" w="med" len="med"/>
                      <a:tailEnd type="none" w="med" len="med"/>
                    </a:lnB>
                    <a:solidFill>
                      <a:srgbClr val="FFFFFF"/>
                    </a:solidFill>
                  </a:tcPr>
                </a:tc>
                <a:tc>
                  <a:txBody>
                    <a:bodyPr/>
                    <a:lstStyle/>
                    <a:p>
                      <a:pPr algn="ctr" fontAlgn="ctr"/>
                      <a:r>
                        <a:rPr lang="en-US" sz="1800" b="0" dirty="0">
                          <a:effectLst/>
                        </a:rPr>
                        <a:t>UDP</a:t>
                      </a:r>
                    </a:p>
                  </a:txBody>
                  <a:tcPr marL="16710" marR="16710" marT="16710" marB="16710" anchor="ctr">
                    <a:lnL w="9525" cap="flat" cmpd="sng" algn="ctr">
                      <a:solidFill>
                        <a:srgbClr val="DFDFDF"/>
                      </a:solidFill>
                      <a:prstDash val="solid"/>
                      <a:round/>
                      <a:headEnd type="none" w="med" len="med"/>
                      <a:tailEnd type="none" w="med" len="med"/>
                    </a:lnL>
                    <a:lnR w="9525" cap="flat" cmpd="sng" algn="ctr">
                      <a:solidFill>
                        <a:srgbClr val="20D6A1"/>
                      </a:solidFill>
                      <a:prstDash val="solid"/>
                      <a:round/>
                      <a:headEnd type="none" w="med" len="med"/>
                      <a:tailEnd type="none" w="med" len="med"/>
                    </a:lnR>
                    <a:lnT w="9525" cap="flat" cmpd="sng" algn="ctr">
                      <a:solidFill>
                        <a:srgbClr val="DFDFDF"/>
                      </a:solidFill>
                      <a:prstDash val="solid"/>
                      <a:round/>
                      <a:headEnd type="none" w="med" len="med"/>
                      <a:tailEnd type="none" w="med" len="med"/>
                    </a:lnT>
                    <a:lnB w="9525" cap="flat" cmpd="sng" algn="ctr">
                      <a:solidFill>
                        <a:srgbClr val="DFDFDF"/>
                      </a:solidFill>
                      <a:prstDash val="solid"/>
                      <a:round/>
                      <a:headEnd type="none" w="med" len="med"/>
                      <a:tailEnd type="none" w="med" len="med"/>
                    </a:lnB>
                    <a:solidFill>
                      <a:srgbClr val="FFFFFF"/>
                    </a:solidFill>
                  </a:tcPr>
                </a:tc>
                <a:tc>
                  <a:txBody>
                    <a:bodyPr/>
                    <a:lstStyle/>
                    <a:p>
                      <a:pPr fontAlgn="ctr"/>
                      <a:r>
                        <a:rPr lang="en-US" sz="1800" b="0">
                          <a:effectLst/>
                        </a:rPr>
                        <a:t>Simple Network Management Protocol (SNMP)</a:t>
                      </a:r>
                    </a:p>
                  </a:txBody>
                  <a:tcPr marL="16710" marR="16710" marT="16710" marB="16710" anchor="ctr">
                    <a:lnL w="9525" cap="flat" cmpd="sng" algn="ctr">
                      <a:solidFill>
                        <a:srgbClr val="20D6A1"/>
                      </a:solidFill>
                      <a:prstDash val="solid"/>
                      <a:round/>
                      <a:headEnd type="none" w="med" len="med"/>
                      <a:tailEnd type="none" w="med" len="med"/>
                    </a:lnL>
                    <a:lnR w="9525" cap="flat" cmpd="sng" algn="ctr">
                      <a:solidFill>
                        <a:srgbClr val="20D6A1"/>
                      </a:solidFill>
                      <a:prstDash val="solid"/>
                      <a:round/>
                      <a:headEnd type="none" w="med" len="med"/>
                      <a:tailEnd type="none" w="med" len="med"/>
                    </a:lnR>
                    <a:lnT w="9525" cap="flat" cmpd="sng" algn="ctr">
                      <a:solidFill>
                        <a:srgbClr val="20D6A1"/>
                      </a:solidFill>
                      <a:prstDash val="solid"/>
                      <a:round/>
                      <a:headEnd type="none" w="med" len="med"/>
                      <a:tailEnd type="none" w="med" len="med"/>
                    </a:lnT>
                    <a:lnB w="9525" cap="flat" cmpd="sng" algn="ctr">
                      <a:solidFill>
                        <a:srgbClr val="E0DAA1"/>
                      </a:solidFill>
                      <a:prstDash val="solid"/>
                      <a:round/>
                      <a:headEnd type="none" w="med" len="med"/>
                      <a:tailEnd type="none" w="med" len="med"/>
                    </a:lnB>
                    <a:solidFill>
                      <a:srgbClr val="FFFFFF"/>
                    </a:solidFill>
                  </a:tcPr>
                </a:tc>
                <a:extLst>
                  <a:ext uri="{0D108BD9-81ED-4DB2-BD59-A6C34878D82A}">
                    <a16:rowId xmlns:a16="http://schemas.microsoft.com/office/drawing/2014/main" val="3457614080"/>
                  </a:ext>
                </a:extLst>
              </a:tr>
              <a:tr h="322173">
                <a:tc>
                  <a:txBody>
                    <a:bodyPr/>
                    <a:lstStyle/>
                    <a:p>
                      <a:pPr algn="ctr" fontAlgn="ctr"/>
                      <a:r>
                        <a:rPr lang="en-US" sz="1800" b="1" dirty="0">
                          <a:effectLst/>
                        </a:rPr>
                        <a:t>443</a:t>
                      </a:r>
                      <a:endParaRPr lang="en-US" sz="1800" b="0" dirty="0">
                        <a:effectLst/>
                      </a:endParaRPr>
                    </a:p>
                  </a:txBody>
                  <a:tcPr marL="16710" marR="16710" marT="16710" marB="16710" anchor="ctr">
                    <a:lnL w="9525" cap="flat" cmpd="sng" algn="ctr">
                      <a:solidFill>
                        <a:srgbClr val="20DDA1"/>
                      </a:solidFill>
                      <a:prstDash val="solid"/>
                      <a:round/>
                      <a:headEnd type="none" w="med" len="med"/>
                      <a:tailEnd type="none" w="med" len="med"/>
                    </a:lnL>
                    <a:lnR w="9525" cap="flat" cmpd="sng" algn="ctr">
                      <a:solidFill>
                        <a:srgbClr val="DFDFDF"/>
                      </a:solidFill>
                      <a:prstDash val="solid"/>
                      <a:round/>
                      <a:headEnd type="none" w="med" len="med"/>
                      <a:tailEnd type="none" w="med" len="med"/>
                    </a:lnR>
                    <a:lnT w="9525" cap="flat" cmpd="sng" algn="ctr">
                      <a:solidFill>
                        <a:srgbClr val="20DDA1"/>
                      </a:solidFill>
                      <a:prstDash val="solid"/>
                      <a:round/>
                      <a:headEnd type="none" w="med" len="med"/>
                      <a:tailEnd type="none" w="med" len="med"/>
                    </a:lnT>
                    <a:lnB w="9525" cap="flat" cmpd="sng" algn="ctr">
                      <a:solidFill>
                        <a:srgbClr val="20DDA1"/>
                      </a:solidFill>
                      <a:prstDash val="solid"/>
                      <a:round/>
                      <a:headEnd type="none" w="med" len="med"/>
                      <a:tailEnd type="none" w="med" len="med"/>
                    </a:lnB>
                    <a:solidFill>
                      <a:srgbClr val="FFFFFF"/>
                    </a:solidFill>
                  </a:tcPr>
                </a:tc>
                <a:tc>
                  <a:txBody>
                    <a:bodyPr/>
                    <a:lstStyle/>
                    <a:p>
                      <a:pPr algn="ctr" fontAlgn="ctr"/>
                      <a:r>
                        <a:rPr lang="en-US" sz="1800" b="0" dirty="0">
                          <a:effectLst/>
                        </a:rPr>
                        <a:t>TCP</a:t>
                      </a:r>
                    </a:p>
                  </a:txBody>
                  <a:tcPr marL="16710" marR="16710" marT="16710" marB="16710" anchor="ctr">
                    <a:lnL w="9525" cap="flat" cmpd="sng" algn="ctr">
                      <a:solidFill>
                        <a:srgbClr val="DFDFDF"/>
                      </a:solidFill>
                      <a:prstDash val="solid"/>
                      <a:round/>
                      <a:headEnd type="none" w="med" len="med"/>
                      <a:tailEnd type="none" w="med" len="med"/>
                    </a:lnL>
                    <a:lnR w="9525" cap="flat" cmpd="sng" algn="ctr">
                      <a:solidFill>
                        <a:srgbClr val="E0DAA1"/>
                      </a:solidFill>
                      <a:prstDash val="solid"/>
                      <a:round/>
                      <a:headEnd type="none" w="med" len="med"/>
                      <a:tailEnd type="none" w="med" len="med"/>
                    </a:lnR>
                    <a:lnT w="9525" cap="flat" cmpd="sng" algn="ctr">
                      <a:solidFill>
                        <a:srgbClr val="DFDFDF"/>
                      </a:solidFill>
                      <a:prstDash val="solid"/>
                      <a:round/>
                      <a:headEnd type="none" w="med" len="med"/>
                      <a:tailEnd type="none" w="med" len="med"/>
                    </a:lnT>
                    <a:lnB w="9525" cap="flat" cmpd="sng" algn="ctr">
                      <a:solidFill>
                        <a:srgbClr val="DFDFDF"/>
                      </a:solidFill>
                      <a:prstDash val="solid"/>
                      <a:round/>
                      <a:headEnd type="none" w="med" len="med"/>
                      <a:tailEnd type="none" w="med" len="med"/>
                    </a:lnB>
                    <a:solidFill>
                      <a:srgbClr val="FFFFFF"/>
                    </a:solidFill>
                  </a:tcPr>
                </a:tc>
                <a:tc>
                  <a:txBody>
                    <a:bodyPr/>
                    <a:lstStyle/>
                    <a:p>
                      <a:pPr fontAlgn="ctr"/>
                      <a:r>
                        <a:rPr lang="en-US" sz="1800" b="0" dirty="0">
                          <a:effectLst/>
                        </a:rPr>
                        <a:t>Hypertext Transfer Protocol Secure (HTTPS)</a:t>
                      </a:r>
                    </a:p>
                  </a:txBody>
                  <a:tcPr marL="16710" marR="16710" marT="16710" marB="16710" anchor="ctr">
                    <a:lnL w="9525" cap="flat" cmpd="sng" algn="ctr">
                      <a:solidFill>
                        <a:srgbClr val="E0DAA1"/>
                      </a:solidFill>
                      <a:prstDash val="solid"/>
                      <a:round/>
                      <a:headEnd type="none" w="med" len="med"/>
                      <a:tailEnd type="none" w="med" len="med"/>
                    </a:lnL>
                    <a:lnR w="9525" cap="flat" cmpd="sng" algn="ctr">
                      <a:solidFill>
                        <a:srgbClr val="E0DAA1"/>
                      </a:solidFill>
                      <a:prstDash val="solid"/>
                      <a:round/>
                      <a:headEnd type="none" w="med" len="med"/>
                      <a:tailEnd type="none" w="med" len="med"/>
                    </a:lnR>
                    <a:lnT w="9525" cap="flat" cmpd="sng" algn="ctr">
                      <a:solidFill>
                        <a:srgbClr val="E0DAA1"/>
                      </a:solidFill>
                      <a:prstDash val="solid"/>
                      <a:round/>
                      <a:headEnd type="none" w="med" len="med"/>
                      <a:tailEnd type="none" w="med" len="med"/>
                    </a:lnT>
                    <a:lnB w="9525" cap="flat" cmpd="sng" algn="ctr">
                      <a:solidFill>
                        <a:srgbClr val="E0DAA1"/>
                      </a:solidFill>
                      <a:prstDash val="solid"/>
                      <a:round/>
                      <a:headEnd type="none" w="med" len="med"/>
                      <a:tailEnd type="none" w="med" len="med"/>
                    </a:lnB>
                    <a:solidFill>
                      <a:srgbClr val="FFFFFF"/>
                    </a:solidFill>
                  </a:tcPr>
                </a:tc>
                <a:extLst>
                  <a:ext uri="{0D108BD9-81ED-4DB2-BD59-A6C34878D82A}">
                    <a16:rowId xmlns:a16="http://schemas.microsoft.com/office/drawing/2014/main" val="1779721077"/>
                  </a:ext>
                </a:extLst>
              </a:tr>
            </a:tbl>
          </a:graphicData>
        </a:graphic>
      </p:graphicFrame>
      <p:sp>
        <p:nvSpPr>
          <p:cNvPr id="7" name="TextBox 6">
            <a:extLst>
              <a:ext uri="{FF2B5EF4-FFF2-40B4-BE49-F238E27FC236}">
                <a16:creationId xmlns:a16="http://schemas.microsoft.com/office/drawing/2014/main" id="{86F2D766-0ADB-68C7-5582-72873F4834CA}"/>
              </a:ext>
            </a:extLst>
          </p:cNvPr>
          <p:cNvSpPr txBox="1"/>
          <p:nvPr/>
        </p:nvSpPr>
        <p:spPr>
          <a:xfrm>
            <a:off x="152399" y="5604692"/>
            <a:ext cx="11953875" cy="584775"/>
          </a:xfrm>
          <a:prstGeom prst="rect">
            <a:avLst/>
          </a:prstGeom>
          <a:noFill/>
        </p:spPr>
        <p:txBody>
          <a:bodyPr wrap="square">
            <a:spAutoFit/>
          </a:bodyPr>
          <a:lstStyle/>
          <a:p>
            <a:r>
              <a:rPr lang="en-US" sz="1600" b="0" i="0" dirty="0">
                <a:effectLst/>
                <a:latin typeface="Calibri" panose="020F0502020204030204" pitchFamily="34" charset="0"/>
                <a:cs typeface="Calibri" panose="020F0502020204030204" pitchFamily="34" charset="0"/>
              </a:rPr>
              <a:t>Some applications may use both TCP and UDP. For example, </a:t>
            </a:r>
            <a:r>
              <a:rPr lang="en-US" sz="1600" b="0" i="0" dirty="0">
                <a:solidFill>
                  <a:srgbClr val="FF0066"/>
                </a:solidFill>
                <a:effectLst/>
                <a:latin typeface="Calibri" panose="020F0502020204030204" pitchFamily="34" charset="0"/>
                <a:cs typeface="Calibri" panose="020F0502020204030204" pitchFamily="34" charset="0"/>
              </a:rPr>
              <a:t>DNS uses UDP when clients send requests to a DNS server</a:t>
            </a:r>
            <a:r>
              <a:rPr lang="en-US" sz="1600" b="0" i="0" dirty="0">
                <a:effectLst/>
                <a:latin typeface="Calibri" panose="020F0502020204030204" pitchFamily="34" charset="0"/>
                <a:cs typeface="Calibri" panose="020F0502020204030204" pitchFamily="34" charset="0"/>
              </a:rPr>
              <a:t>. However, </a:t>
            </a:r>
            <a:r>
              <a:rPr lang="en-US" sz="1600" b="0" i="0" dirty="0">
                <a:solidFill>
                  <a:srgbClr val="FF0066"/>
                </a:solidFill>
                <a:effectLst/>
                <a:latin typeface="Calibri" panose="020F0502020204030204" pitchFamily="34" charset="0"/>
                <a:cs typeface="Calibri" panose="020F0502020204030204" pitchFamily="34" charset="0"/>
              </a:rPr>
              <a:t>communication between two DNS servers always uses TCP</a:t>
            </a:r>
            <a:r>
              <a:rPr lang="en-US" sz="1600" b="0" i="0" dirty="0">
                <a:effectLst/>
                <a:latin typeface="Calibri" panose="020F0502020204030204" pitchFamily="34" charset="0"/>
                <a:cs typeface="Calibri" panose="020F0502020204030204" pitchFamily="34" charset="0"/>
              </a:rPr>
              <a:t>.</a:t>
            </a:r>
            <a:endParaRPr lang="hr-HR"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428948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0808577" cy="507722"/>
          </a:xfrm>
          <a:prstGeom prst="rect">
            <a:avLst/>
          </a:prstGeom>
        </p:spPr>
        <p:txBody>
          <a:bodyPr/>
          <a:lstStyle/>
          <a:p>
            <a:r>
              <a:rPr lang="hr-HR" sz="3200" b="0" i="0" dirty="0"/>
              <a:t>Well-Known Port </a:t>
            </a:r>
            <a:r>
              <a:rPr lang="hr-HR" sz="3200" b="0" i="0" dirty="0" err="1"/>
              <a:t>Numbers</a:t>
            </a:r>
            <a:endParaRPr lang="hr-HR" sz="3200" b="0" i="0" dirty="0"/>
          </a:p>
        </p:txBody>
      </p:sp>
      <p:sp>
        <p:nvSpPr>
          <p:cNvPr id="2" name="TextBox 6">
            <a:extLst>
              <a:ext uri="{FF2B5EF4-FFF2-40B4-BE49-F238E27FC236}">
                <a16:creationId xmlns:a16="http://schemas.microsoft.com/office/drawing/2014/main" id="{7B856511-4B34-B90D-4E14-BB491A864D5D}"/>
              </a:ext>
            </a:extLst>
          </p:cNvPr>
          <p:cNvSpPr txBox="1">
            <a:spLocks noChangeArrowheads="1"/>
          </p:cNvSpPr>
          <p:nvPr/>
        </p:nvSpPr>
        <p:spPr bwMode="auto">
          <a:xfrm>
            <a:off x="9895556" y="5202238"/>
            <a:ext cx="3875088" cy="830997"/>
          </a:xfrm>
          <a:prstGeom prst="rect">
            <a:avLst/>
          </a:prstGeom>
          <a:noFill/>
          <a:ln w="9525">
            <a:noFill/>
            <a:miter lim="800000"/>
            <a:headEnd/>
            <a:tailEnd/>
          </a:ln>
        </p:spPr>
        <p:txBody>
          <a:bodyPr>
            <a:spAutoFit/>
          </a:bodyPr>
          <a:lstStyle/>
          <a:p>
            <a:pPr>
              <a:buFont typeface="Wingdings" pitchFamily="2" charset="2"/>
              <a:buChar char="Ø"/>
            </a:pPr>
            <a:r>
              <a:rPr lang="hr-HR" sz="2400" dirty="0" err="1">
                <a:solidFill>
                  <a:srgbClr val="0000FF"/>
                </a:solidFill>
                <a:latin typeface="Calibri" panose="020F0502020204030204" pitchFamily="34" charset="0"/>
                <a:ea typeface="Adobe Gothic Std B" pitchFamily="34" charset="-128"/>
                <a:cs typeface="Calibri" panose="020F0502020204030204" pitchFamily="34" charset="0"/>
              </a:rPr>
              <a:t>netstat</a:t>
            </a:r>
            <a:r>
              <a:rPr lang="hr-HR" sz="2400" dirty="0">
                <a:solidFill>
                  <a:srgbClr val="0000FF"/>
                </a:solidFill>
                <a:latin typeface="Calibri" panose="020F0502020204030204" pitchFamily="34" charset="0"/>
                <a:ea typeface="Adobe Gothic Std B" pitchFamily="34" charset="-128"/>
                <a:cs typeface="Calibri" panose="020F0502020204030204" pitchFamily="34" charset="0"/>
              </a:rPr>
              <a:t> </a:t>
            </a:r>
          </a:p>
          <a:p>
            <a:pPr>
              <a:buFont typeface="Wingdings" pitchFamily="2" charset="2"/>
              <a:buChar char="Ø"/>
            </a:pPr>
            <a:r>
              <a:rPr lang="hr-HR" sz="2400" dirty="0" err="1">
                <a:solidFill>
                  <a:srgbClr val="0000FF"/>
                </a:solidFill>
                <a:latin typeface="Calibri" panose="020F0502020204030204" pitchFamily="34" charset="0"/>
                <a:ea typeface="Adobe Gothic Std B" pitchFamily="34" charset="-128"/>
                <a:cs typeface="Calibri" panose="020F0502020204030204" pitchFamily="34" charset="0"/>
              </a:rPr>
              <a:t>netstat</a:t>
            </a:r>
            <a:r>
              <a:rPr lang="hr-HR" sz="2400" dirty="0">
                <a:solidFill>
                  <a:srgbClr val="0000FF"/>
                </a:solidFill>
                <a:latin typeface="Calibri" panose="020F0502020204030204" pitchFamily="34" charset="0"/>
                <a:ea typeface="Adobe Gothic Std B" pitchFamily="34" charset="-128"/>
                <a:cs typeface="Calibri" panose="020F0502020204030204" pitchFamily="34" charset="0"/>
              </a:rPr>
              <a:t>  -n</a:t>
            </a:r>
          </a:p>
        </p:txBody>
      </p:sp>
      <p:pic>
        <p:nvPicPr>
          <p:cNvPr id="8" name="Picture 7">
            <a:extLst>
              <a:ext uri="{FF2B5EF4-FFF2-40B4-BE49-F238E27FC236}">
                <a16:creationId xmlns:a16="http://schemas.microsoft.com/office/drawing/2014/main" id="{B7FD6593-E473-27EF-E1A4-88312568CA7B}"/>
              </a:ext>
            </a:extLst>
          </p:cNvPr>
          <p:cNvPicPr>
            <a:picLocks noChangeAspect="1"/>
          </p:cNvPicPr>
          <p:nvPr/>
        </p:nvPicPr>
        <p:blipFill>
          <a:blip r:embed="rId2"/>
          <a:stretch>
            <a:fillRect/>
          </a:stretch>
        </p:blipFill>
        <p:spPr>
          <a:xfrm>
            <a:off x="871537" y="2551847"/>
            <a:ext cx="8543065" cy="3481388"/>
          </a:xfrm>
          <a:prstGeom prst="rect">
            <a:avLst/>
          </a:prstGeom>
        </p:spPr>
      </p:pic>
      <p:sp>
        <p:nvSpPr>
          <p:cNvPr id="10" name="TextBox 9">
            <a:extLst>
              <a:ext uri="{FF2B5EF4-FFF2-40B4-BE49-F238E27FC236}">
                <a16:creationId xmlns:a16="http://schemas.microsoft.com/office/drawing/2014/main" id="{94A25C73-E188-34DB-E166-11C66D67AC8E}"/>
              </a:ext>
            </a:extLst>
          </p:cNvPr>
          <p:cNvSpPr txBox="1"/>
          <p:nvPr/>
        </p:nvSpPr>
        <p:spPr>
          <a:xfrm>
            <a:off x="243840" y="733425"/>
            <a:ext cx="11948160" cy="1477328"/>
          </a:xfrm>
          <a:prstGeom prst="rect">
            <a:avLst/>
          </a:prstGeom>
          <a:noFill/>
        </p:spPr>
        <p:txBody>
          <a:bodyPr wrap="square">
            <a:spAutoFit/>
          </a:bodyPr>
          <a:lstStyle/>
          <a:p>
            <a:r>
              <a:rPr lang="en-US" dirty="0"/>
              <a:t>Unexplained TCP connections can pose a major security threat. They can indicate that something or someone is connected to the local host. Sometimes it is necessary to know which active TCP connections are open and running on a networked host. </a:t>
            </a:r>
            <a:r>
              <a:rPr lang="en-US" dirty="0">
                <a:solidFill>
                  <a:srgbClr val="0000FF"/>
                </a:solidFill>
              </a:rPr>
              <a:t>Netstat</a:t>
            </a:r>
            <a:r>
              <a:rPr lang="en-US" dirty="0"/>
              <a:t> is an important network utility that can be used to verify those connections. </a:t>
            </a:r>
            <a:endParaRPr lang="hr-HR" dirty="0"/>
          </a:p>
          <a:p>
            <a:r>
              <a:rPr lang="en-US" b="0" i="0" dirty="0">
                <a:effectLst/>
                <a:latin typeface="Calibri" panose="020F0502020204030204" pitchFamily="34" charset="0"/>
                <a:cs typeface="Calibri" panose="020F0502020204030204" pitchFamily="34" charset="0"/>
              </a:rPr>
              <a:t>By default, the </a:t>
            </a:r>
            <a:r>
              <a:rPr lang="en-US" b="1" i="0" dirty="0">
                <a:solidFill>
                  <a:srgbClr val="FF0000"/>
                </a:solidFill>
                <a:effectLst/>
                <a:latin typeface="Calibri" panose="020F0502020204030204" pitchFamily="34" charset="0"/>
                <a:cs typeface="Calibri" panose="020F0502020204030204" pitchFamily="34" charset="0"/>
              </a:rPr>
              <a:t>netstat</a:t>
            </a:r>
            <a:r>
              <a:rPr lang="en-US" b="0" i="0" dirty="0">
                <a:effectLst/>
                <a:latin typeface="Calibri" panose="020F0502020204030204" pitchFamily="34" charset="0"/>
                <a:cs typeface="Calibri" panose="020F0502020204030204" pitchFamily="34" charset="0"/>
              </a:rPr>
              <a:t> command will attempt to resolve IP addresses to domain names and port numbers to well-known applications. The </a:t>
            </a:r>
            <a:r>
              <a:rPr lang="en-US" b="1" i="0" dirty="0">
                <a:solidFill>
                  <a:srgbClr val="FF0000"/>
                </a:solidFill>
                <a:effectLst/>
                <a:latin typeface="Calibri" panose="020F0502020204030204" pitchFamily="34" charset="0"/>
                <a:cs typeface="Calibri" panose="020F0502020204030204" pitchFamily="34" charset="0"/>
              </a:rPr>
              <a:t>-n</a:t>
            </a:r>
            <a:r>
              <a:rPr lang="en-US" b="0" i="0" dirty="0">
                <a:solidFill>
                  <a:srgbClr val="FF0000"/>
                </a:solidFill>
                <a:effectLst/>
                <a:latin typeface="Calibri" panose="020F0502020204030204" pitchFamily="34" charset="0"/>
                <a:cs typeface="Calibri" panose="020F0502020204030204" pitchFamily="34" charset="0"/>
              </a:rPr>
              <a:t> </a:t>
            </a:r>
            <a:r>
              <a:rPr lang="en-US" b="0" i="0" dirty="0">
                <a:effectLst/>
                <a:latin typeface="Calibri" panose="020F0502020204030204" pitchFamily="34" charset="0"/>
                <a:cs typeface="Calibri" panose="020F0502020204030204" pitchFamily="34" charset="0"/>
              </a:rPr>
              <a:t>option can be used to display IP addresses and port numbers in their numerical form.</a:t>
            </a:r>
            <a:endParaRPr lang="hr-H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16145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0808577" cy="507722"/>
          </a:xfrm>
          <a:prstGeom prst="rect">
            <a:avLst/>
          </a:prstGeom>
        </p:spPr>
        <p:txBody>
          <a:bodyPr/>
          <a:lstStyle/>
          <a:p>
            <a:r>
              <a:rPr lang="hr-HR" sz="3200" b="0" i="0" dirty="0"/>
              <a:t>TCP </a:t>
            </a:r>
            <a:r>
              <a:rPr lang="hr-HR" sz="3200" b="0" i="0" dirty="0" err="1"/>
              <a:t>Communication</a:t>
            </a:r>
            <a:r>
              <a:rPr lang="hr-HR" sz="3200" b="0" i="0" dirty="0"/>
              <a:t> </a:t>
            </a:r>
            <a:r>
              <a:rPr lang="hr-HR" sz="3200" b="0" i="0" dirty="0" err="1"/>
              <a:t>Process</a:t>
            </a:r>
            <a:endParaRPr lang="hr-HR" sz="3200" b="0" i="0" dirty="0"/>
          </a:p>
        </p:txBody>
      </p:sp>
      <p:sp>
        <p:nvSpPr>
          <p:cNvPr id="10" name="TextBox 9">
            <a:extLst>
              <a:ext uri="{FF2B5EF4-FFF2-40B4-BE49-F238E27FC236}">
                <a16:creationId xmlns:a16="http://schemas.microsoft.com/office/drawing/2014/main" id="{94A25C73-E188-34DB-E166-11C66D67AC8E}"/>
              </a:ext>
            </a:extLst>
          </p:cNvPr>
          <p:cNvSpPr txBox="1"/>
          <p:nvPr/>
        </p:nvSpPr>
        <p:spPr>
          <a:xfrm>
            <a:off x="243840" y="733425"/>
            <a:ext cx="11948160" cy="3139321"/>
          </a:xfrm>
          <a:prstGeom prst="rect">
            <a:avLst/>
          </a:prstGeom>
          <a:noFill/>
        </p:spPr>
        <p:txBody>
          <a:bodyPr wrap="square">
            <a:spAutoFit/>
          </a:bodyPr>
          <a:lstStyle/>
          <a:p>
            <a:r>
              <a:rPr lang="en-US" dirty="0">
                <a:solidFill>
                  <a:srgbClr val="FF0000"/>
                </a:solidFill>
              </a:rPr>
              <a:t>Each application process running on a server is configured to use a port number</a:t>
            </a:r>
            <a:r>
              <a:rPr lang="en-US" dirty="0"/>
              <a:t>. </a:t>
            </a:r>
            <a:r>
              <a:rPr lang="en-US" u="sng" dirty="0"/>
              <a:t>The port number is either automatically assigned or configured manually by a system administrator.</a:t>
            </a:r>
          </a:p>
          <a:p>
            <a:endParaRPr lang="en-US" dirty="0"/>
          </a:p>
          <a:p>
            <a:r>
              <a:rPr lang="en-US" dirty="0"/>
              <a:t>An individual </a:t>
            </a:r>
            <a:r>
              <a:rPr lang="en-US" dirty="0">
                <a:solidFill>
                  <a:srgbClr val="0000FF"/>
                </a:solidFill>
              </a:rPr>
              <a:t>server cannot have two services assigned to the same port number </a:t>
            </a:r>
            <a:r>
              <a:rPr lang="en-US" dirty="0"/>
              <a:t>within the same transport layer services. For example, a host running a web server application and a file transfer application cannot have both configured to use the same port, such as TCP port 80.</a:t>
            </a:r>
          </a:p>
          <a:p>
            <a:endParaRPr lang="en-US" dirty="0"/>
          </a:p>
          <a:p>
            <a:r>
              <a:rPr lang="en-US" dirty="0"/>
              <a:t>An active server application assigned to a specific port is considered open, which means that the transport layer accepts, and processes segments addressed to that port. </a:t>
            </a:r>
            <a:r>
              <a:rPr lang="en-US" u="sng" dirty="0"/>
              <a:t>Any incoming client request addressed to the correct socket is accepted, and the data is passed to the server application</a:t>
            </a:r>
            <a:r>
              <a:rPr lang="en-US" dirty="0"/>
              <a:t>. </a:t>
            </a:r>
            <a:r>
              <a:rPr lang="en-US" u="sng" dirty="0"/>
              <a:t>There can be many ports open simultaneously on a server, one for each active server application.</a:t>
            </a:r>
            <a:endParaRPr lang="hr-HR" u="sng" dirty="0">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8F531D27-8BEF-7CFF-C653-5FCB2175805F}"/>
              </a:ext>
            </a:extLst>
          </p:cNvPr>
          <p:cNvPicPr>
            <a:picLocks noChangeAspect="1"/>
          </p:cNvPicPr>
          <p:nvPr/>
        </p:nvPicPr>
        <p:blipFill>
          <a:blip r:embed="rId2"/>
          <a:stretch>
            <a:fillRect/>
          </a:stretch>
        </p:blipFill>
        <p:spPr>
          <a:xfrm>
            <a:off x="5648325" y="3524173"/>
            <a:ext cx="6072187" cy="3188406"/>
          </a:xfrm>
          <a:prstGeom prst="rect">
            <a:avLst/>
          </a:prstGeom>
        </p:spPr>
      </p:pic>
    </p:spTree>
    <p:extLst>
      <p:ext uri="{BB962C8B-B14F-4D97-AF65-F5344CB8AC3E}">
        <p14:creationId xmlns:p14="http://schemas.microsoft.com/office/powerpoint/2010/main" val="22707089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0808577" cy="507722"/>
          </a:xfrm>
          <a:prstGeom prst="rect">
            <a:avLst/>
          </a:prstGeom>
        </p:spPr>
        <p:txBody>
          <a:bodyPr/>
          <a:lstStyle/>
          <a:p>
            <a:r>
              <a:rPr lang="hr-HR" sz="3200" b="0" i="0" dirty="0"/>
              <a:t>TCP </a:t>
            </a:r>
            <a:r>
              <a:rPr lang="hr-HR" sz="3200" b="0" i="0" dirty="0" err="1"/>
              <a:t>Connection</a:t>
            </a:r>
            <a:r>
              <a:rPr lang="hr-HR" sz="3200" b="0" i="0" dirty="0"/>
              <a:t> </a:t>
            </a:r>
            <a:r>
              <a:rPr lang="hr-HR" sz="3200" b="0" i="0" dirty="0" err="1"/>
              <a:t>Establishment</a:t>
            </a:r>
            <a:r>
              <a:rPr lang="hr-HR" sz="3200" b="0" i="0" dirty="0"/>
              <a:t> </a:t>
            </a:r>
            <a:r>
              <a:rPr lang="hr-HR" sz="3200" b="0" i="0" dirty="0" err="1"/>
              <a:t>and</a:t>
            </a:r>
            <a:r>
              <a:rPr lang="hr-HR" sz="3200" b="0" i="0" dirty="0"/>
              <a:t> </a:t>
            </a:r>
            <a:r>
              <a:rPr lang="hr-HR" sz="3200" b="0" i="0" dirty="0" err="1"/>
              <a:t>termination</a:t>
            </a:r>
            <a:endParaRPr lang="hr-HR" sz="3200" b="0" i="0" dirty="0"/>
          </a:p>
        </p:txBody>
      </p:sp>
      <p:pic>
        <p:nvPicPr>
          <p:cNvPr id="4" name="Picture 3">
            <a:extLst>
              <a:ext uri="{FF2B5EF4-FFF2-40B4-BE49-F238E27FC236}">
                <a16:creationId xmlns:a16="http://schemas.microsoft.com/office/drawing/2014/main" id="{5A275513-F4F6-81D8-8071-3505171294F3}"/>
              </a:ext>
            </a:extLst>
          </p:cNvPr>
          <p:cNvPicPr>
            <a:picLocks noChangeAspect="1"/>
          </p:cNvPicPr>
          <p:nvPr/>
        </p:nvPicPr>
        <p:blipFill>
          <a:blip r:embed="rId2"/>
          <a:stretch>
            <a:fillRect/>
          </a:stretch>
        </p:blipFill>
        <p:spPr>
          <a:xfrm>
            <a:off x="0" y="1476374"/>
            <a:ext cx="6699594" cy="3695700"/>
          </a:xfrm>
          <a:prstGeom prst="rect">
            <a:avLst/>
          </a:prstGeom>
        </p:spPr>
      </p:pic>
      <p:pic>
        <p:nvPicPr>
          <p:cNvPr id="6" name="Picture 5">
            <a:extLst>
              <a:ext uri="{FF2B5EF4-FFF2-40B4-BE49-F238E27FC236}">
                <a16:creationId xmlns:a16="http://schemas.microsoft.com/office/drawing/2014/main" id="{AB3B2354-7876-4065-80DE-3508E909E996}"/>
              </a:ext>
            </a:extLst>
          </p:cNvPr>
          <p:cNvPicPr>
            <a:picLocks noChangeAspect="1"/>
          </p:cNvPicPr>
          <p:nvPr/>
        </p:nvPicPr>
        <p:blipFill>
          <a:blip r:embed="rId3"/>
          <a:stretch>
            <a:fillRect/>
          </a:stretch>
        </p:blipFill>
        <p:spPr>
          <a:xfrm>
            <a:off x="6815137" y="1357311"/>
            <a:ext cx="5153025" cy="3933825"/>
          </a:xfrm>
          <a:prstGeom prst="rect">
            <a:avLst/>
          </a:prstGeom>
        </p:spPr>
      </p:pic>
      <p:sp>
        <p:nvSpPr>
          <p:cNvPr id="8" name="TextBox 7">
            <a:extLst>
              <a:ext uri="{FF2B5EF4-FFF2-40B4-BE49-F238E27FC236}">
                <a16:creationId xmlns:a16="http://schemas.microsoft.com/office/drawing/2014/main" id="{2D82B537-D8E5-8E9C-9262-2C6422E466D9}"/>
              </a:ext>
            </a:extLst>
          </p:cNvPr>
          <p:cNvSpPr txBox="1"/>
          <p:nvPr/>
        </p:nvSpPr>
        <p:spPr>
          <a:xfrm>
            <a:off x="2173282" y="1107042"/>
            <a:ext cx="3262432" cy="369332"/>
          </a:xfrm>
          <a:prstGeom prst="rect">
            <a:avLst/>
          </a:prstGeom>
          <a:noFill/>
        </p:spPr>
        <p:txBody>
          <a:bodyPr wrap="none" rtlCol="0">
            <a:spAutoFit/>
          </a:bodyPr>
          <a:lstStyle/>
          <a:p>
            <a:r>
              <a:rPr lang="hr-HR" dirty="0" err="1">
                <a:solidFill>
                  <a:srgbClr val="FF0000"/>
                </a:solidFill>
              </a:rPr>
              <a:t>three-way</a:t>
            </a:r>
            <a:r>
              <a:rPr lang="hr-HR" dirty="0">
                <a:solidFill>
                  <a:srgbClr val="FF0000"/>
                </a:solidFill>
              </a:rPr>
              <a:t> </a:t>
            </a:r>
            <a:r>
              <a:rPr lang="hr-HR" dirty="0" err="1">
                <a:solidFill>
                  <a:srgbClr val="FF0000"/>
                </a:solidFill>
              </a:rPr>
              <a:t>handshake</a:t>
            </a:r>
            <a:r>
              <a:rPr lang="hr-HR" dirty="0">
                <a:solidFill>
                  <a:srgbClr val="FF0000"/>
                </a:solidFill>
              </a:rPr>
              <a:t> </a:t>
            </a:r>
            <a:r>
              <a:rPr lang="hr-HR" dirty="0" err="1">
                <a:solidFill>
                  <a:srgbClr val="FF0000"/>
                </a:solidFill>
              </a:rPr>
              <a:t>process</a:t>
            </a:r>
            <a:endParaRPr lang="hr-HR" dirty="0">
              <a:solidFill>
                <a:srgbClr val="FF0000"/>
              </a:solidFill>
            </a:endParaRPr>
          </a:p>
        </p:txBody>
      </p:sp>
    </p:spTree>
    <p:extLst>
      <p:ext uri="{BB962C8B-B14F-4D97-AF65-F5344CB8AC3E}">
        <p14:creationId xmlns:p14="http://schemas.microsoft.com/office/powerpoint/2010/main" val="20539074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0808577" cy="507722"/>
          </a:xfrm>
          <a:prstGeom prst="rect">
            <a:avLst/>
          </a:prstGeom>
        </p:spPr>
        <p:txBody>
          <a:bodyPr/>
          <a:lstStyle/>
          <a:p>
            <a:r>
              <a:rPr lang="hr-HR" sz="3200" b="0" i="0" dirty="0"/>
              <a:t>TCP </a:t>
            </a:r>
            <a:r>
              <a:rPr lang="hr-HR" sz="3200" b="0" i="0" dirty="0" err="1"/>
              <a:t>Connection</a:t>
            </a:r>
            <a:r>
              <a:rPr lang="hr-HR" sz="3200" b="0" i="0" dirty="0"/>
              <a:t> </a:t>
            </a:r>
            <a:r>
              <a:rPr lang="hr-HR" sz="3200" b="0" i="0" dirty="0" err="1"/>
              <a:t>Establishment</a:t>
            </a:r>
            <a:r>
              <a:rPr lang="hr-HR" sz="3200" b="0" i="0" dirty="0"/>
              <a:t> </a:t>
            </a:r>
            <a:r>
              <a:rPr lang="hr-HR" sz="3200" b="0" i="0" dirty="0" err="1"/>
              <a:t>and</a:t>
            </a:r>
            <a:r>
              <a:rPr lang="hr-HR" sz="3200" b="0" i="0" dirty="0"/>
              <a:t> </a:t>
            </a:r>
            <a:r>
              <a:rPr lang="hr-HR" sz="3200" b="0" i="0" dirty="0" err="1"/>
              <a:t>termination</a:t>
            </a:r>
            <a:endParaRPr lang="hr-HR" sz="3200" b="0" i="0" dirty="0"/>
          </a:p>
        </p:txBody>
      </p:sp>
      <p:sp>
        <p:nvSpPr>
          <p:cNvPr id="5" name="TextBox 4">
            <a:extLst>
              <a:ext uri="{FF2B5EF4-FFF2-40B4-BE49-F238E27FC236}">
                <a16:creationId xmlns:a16="http://schemas.microsoft.com/office/drawing/2014/main" id="{6F2EF5DD-479D-AACC-5586-0BADA73A2986}"/>
              </a:ext>
            </a:extLst>
          </p:cNvPr>
          <p:cNvSpPr txBox="1"/>
          <p:nvPr/>
        </p:nvSpPr>
        <p:spPr>
          <a:xfrm>
            <a:off x="371475" y="751344"/>
            <a:ext cx="11182350" cy="5016758"/>
          </a:xfrm>
          <a:prstGeom prst="rect">
            <a:avLst/>
          </a:prstGeom>
          <a:noFill/>
        </p:spPr>
        <p:txBody>
          <a:bodyPr wrap="square">
            <a:spAutoFit/>
          </a:bodyPr>
          <a:lstStyle/>
          <a:p>
            <a:pPr algn="l"/>
            <a:r>
              <a:rPr lang="en-US" sz="2000" b="0" i="0" dirty="0">
                <a:effectLst/>
                <a:latin typeface="Calibri" panose="020F0502020204030204" pitchFamily="34" charset="0"/>
                <a:cs typeface="Calibri" panose="020F0502020204030204" pitchFamily="34" charset="0"/>
              </a:rPr>
              <a:t>Hosts maintain state, track each data segment within a session, and exchange information about what data is received using the information in the TCP header. </a:t>
            </a:r>
            <a:r>
              <a:rPr lang="en-US" sz="2000" b="0" i="0" dirty="0">
                <a:solidFill>
                  <a:srgbClr val="FF0000"/>
                </a:solidFill>
                <a:effectLst/>
                <a:latin typeface="Calibri" panose="020F0502020204030204" pitchFamily="34" charset="0"/>
                <a:cs typeface="Calibri" panose="020F0502020204030204" pitchFamily="34" charset="0"/>
              </a:rPr>
              <a:t>TCP is a full-duplex protocol</a:t>
            </a:r>
            <a:r>
              <a:rPr lang="en-US" sz="2000" b="0" i="0" dirty="0">
                <a:effectLst/>
                <a:latin typeface="Calibri" panose="020F0502020204030204" pitchFamily="34" charset="0"/>
                <a:cs typeface="Calibri" panose="020F0502020204030204" pitchFamily="34" charset="0"/>
              </a:rPr>
              <a:t>, </a:t>
            </a:r>
            <a:r>
              <a:rPr lang="en-US" sz="2000" b="0" i="0" u="sng" dirty="0">
                <a:effectLst/>
                <a:latin typeface="Calibri" panose="020F0502020204030204" pitchFamily="34" charset="0"/>
                <a:cs typeface="Calibri" panose="020F0502020204030204" pitchFamily="34" charset="0"/>
              </a:rPr>
              <a:t>where each connection represents </a:t>
            </a:r>
            <a:r>
              <a:rPr lang="en-US" sz="2000" b="0" i="0" u="sng" dirty="0">
                <a:solidFill>
                  <a:srgbClr val="FF0000"/>
                </a:solidFill>
                <a:effectLst/>
                <a:latin typeface="Calibri" panose="020F0502020204030204" pitchFamily="34" charset="0"/>
                <a:cs typeface="Calibri" panose="020F0502020204030204" pitchFamily="34" charset="0"/>
              </a:rPr>
              <a:t>two one-way communication sessions</a:t>
            </a:r>
            <a:r>
              <a:rPr lang="en-US" sz="2000" b="0" i="0" dirty="0">
                <a:effectLst/>
                <a:latin typeface="Calibri" panose="020F0502020204030204" pitchFamily="34" charset="0"/>
                <a:cs typeface="Calibri" panose="020F0502020204030204" pitchFamily="34" charset="0"/>
              </a:rPr>
              <a:t>. </a:t>
            </a:r>
            <a:r>
              <a:rPr lang="en-US" sz="2000" b="0" i="0" dirty="0">
                <a:solidFill>
                  <a:srgbClr val="FF0000"/>
                </a:solidFill>
                <a:effectLst/>
                <a:latin typeface="Calibri" panose="020F0502020204030204" pitchFamily="34" charset="0"/>
                <a:cs typeface="Calibri" panose="020F0502020204030204" pitchFamily="34" charset="0"/>
              </a:rPr>
              <a:t>To establish the connection, the hosts perform a three-way handshake.</a:t>
            </a:r>
            <a:r>
              <a:rPr lang="en-US" sz="2000" b="0" i="0" dirty="0">
                <a:effectLst/>
                <a:latin typeface="Calibri" panose="020F0502020204030204" pitchFamily="34" charset="0"/>
                <a:cs typeface="Calibri" panose="020F0502020204030204" pitchFamily="34" charset="0"/>
              </a:rPr>
              <a:t> </a:t>
            </a:r>
            <a:r>
              <a:rPr lang="hr-HR" sz="2000" dirty="0">
                <a:latin typeface="Calibri" panose="020F0502020204030204" pitchFamily="34" charset="0"/>
                <a:cs typeface="Calibri" panose="020F0502020204030204" pitchFamily="34" charset="0"/>
              </a:rPr>
              <a:t>C</a:t>
            </a:r>
            <a:r>
              <a:rPr lang="en-US" sz="2000" b="0" i="0" dirty="0" err="1">
                <a:effectLst/>
                <a:latin typeface="Calibri" panose="020F0502020204030204" pitchFamily="34" charset="0"/>
                <a:cs typeface="Calibri" panose="020F0502020204030204" pitchFamily="34" charset="0"/>
              </a:rPr>
              <a:t>ontrol</a:t>
            </a:r>
            <a:r>
              <a:rPr lang="en-US" sz="2000" b="0" i="0" dirty="0">
                <a:effectLst/>
                <a:latin typeface="Calibri" panose="020F0502020204030204" pitchFamily="34" charset="0"/>
                <a:cs typeface="Calibri" panose="020F0502020204030204" pitchFamily="34" charset="0"/>
              </a:rPr>
              <a:t> bits in the TCP header indicate the progress and status of the connection.</a:t>
            </a:r>
            <a:endParaRPr lang="hr-HR" sz="2000" b="0" i="0" dirty="0">
              <a:effectLst/>
              <a:latin typeface="Calibri" panose="020F0502020204030204" pitchFamily="34" charset="0"/>
              <a:cs typeface="Calibri" panose="020F0502020204030204" pitchFamily="34" charset="0"/>
            </a:endParaRPr>
          </a:p>
          <a:p>
            <a:pPr algn="l"/>
            <a:endParaRPr lang="hr-HR" sz="2000" b="0" i="0" dirty="0">
              <a:effectLst/>
              <a:latin typeface="Calibri" panose="020F0502020204030204" pitchFamily="34" charset="0"/>
              <a:cs typeface="Calibri" panose="020F0502020204030204" pitchFamily="34" charset="0"/>
            </a:endParaRPr>
          </a:p>
          <a:p>
            <a:pPr algn="l"/>
            <a:endParaRPr lang="en-US" sz="2000" b="0" i="0" dirty="0">
              <a:effectLst/>
              <a:latin typeface="Calibri" panose="020F0502020204030204" pitchFamily="34" charset="0"/>
              <a:cs typeface="Calibri" panose="020F0502020204030204" pitchFamily="34" charset="0"/>
            </a:endParaRPr>
          </a:p>
          <a:p>
            <a:pPr algn="l"/>
            <a:r>
              <a:rPr lang="en-US" sz="2000" b="0" i="0" dirty="0">
                <a:solidFill>
                  <a:srgbClr val="FF0000"/>
                </a:solidFill>
                <a:effectLst/>
                <a:latin typeface="Calibri" panose="020F0502020204030204" pitchFamily="34" charset="0"/>
                <a:cs typeface="Calibri" panose="020F0502020204030204" pitchFamily="34" charset="0"/>
              </a:rPr>
              <a:t>These are the functions of the three-way handshake:</a:t>
            </a:r>
          </a:p>
          <a:p>
            <a:pPr lvl="1">
              <a:buFont typeface="Arial" panose="020B0604020202020204" pitchFamily="34" charset="0"/>
              <a:buChar char="•"/>
            </a:pPr>
            <a:r>
              <a:rPr lang="en-US" sz="2000" b="0" i="0" dirty="0">
                <a:effectLst/>
                <a:latin typeface="Calibri" panose="020F0502020204030204" pitchFamily="34" charset="0"/>
                <a:cs typeface="Calibri" panose="020F0502020204030204" pitchFamily="34" charset="0"/>
              </a:rPr>
              <a:t>It </a:t>
            </a:r>
            <a:r>
              <a:rPr lang="en-US" sz="2000" b="0" i="0" dirty="0">
                <a:solidFill>
                  <a:srgbClr val="FF0000"/>
                </a:solidFill>
                <a:effectLst/>
                <a:latin typeface="Calibri" panose="020F0502020204030204" pitchFamily="34" charset="0"/>
                <a:cs typeface="Calibri" panose="020F0502020204030204" pitchFamily="34" charset="0"/>
              </a:rPr>
              <a:t>establishes</a:t>
            </a:r>
            <a:r>
              <a:rPr lang="en-US" sz="2000" b="0" i="0" dirty="0">
                <a:effectLst/>
                <a:latin typeface="Calibri" panose="020F0502020204030204" pitchFamily="34" charset="0"/>
                <a:cs typeface="Calibri" panose="020F0502020204030204" pitchFamily="34" charset="0"/>
              </a:rPr>
              <a:t> that the destination device is present on the network.</a:t>
            </a:r>
            <a:r>
              <a:rPr lang="hr-HR" sz="2000" b="0" i="0" dirty="0">
                <a:effectLst/>
                <a:latin typeface="Calibri" panose="020F0502020204030204" pitchFamily="34" charset="0"/>
                <a:cs typeface="Calibri" panose="020F0502020204030204" pitchFamily="34" charset="0"/>
              </a:rPr>
              <a:t>	</a:t>
            </a:r>
            <a:endParaRPr lang="en-US" sz="2000" b="0" i="0" dirty="0">
              <a:effectLst/>
              <a:latin typeface="Calibri" panose="020F0502020204030204" pitchFamily="34" charset="0"/>
              <a:cs typeface="Calibri" panose="020F0502020204030204" pitchFamily="34" charset="0"/>
            </a:endParaRPr>
          </a:p>
          <a:p>
            <a:pPr lvl="1">
              <a:buFont typeface="Arial" panose="020B0604020202020204" pitchFamily="34" charset="0"/>
              <a:buChar char="•"/>
            </a:pPr>
            <a:r>
              <a:rPr lang="en-US" sz="2000" b="0" i="0" dirty="0">
                <a:effectLst/>
                <a:latin typeface="Calibri" panose="020F0502020204030204" pitchFamily="34" charset="0"/>
                <a:cs typeface="Calibri" panose="020F0502020204030204" pitchFamily="34" charset="0"/>
              </a:rPr>
              <a:t>It </a:t>
            </a:r>
            <a:r>
              <a:rPr lang="en-US" sz="2000" b="0" i="0" dirty="0">
                <a:solidFill>
                  <a:srgbClr val="FF0000"/>
                </a:solidFill>
                <a:effectLst/>
                <a:latin typeface="Calibri" panose="020F0502020204030204" pitchFamily="34" charset="0"/>
                <a:cs typeface="Calibri" panose="020F0502020204030204" pitchFamily="34" charset="0"/>
              </a:rPr>
              <a:t>verifies</a:t>
            </a:r>
            <a:r>
              <a:rPr lang="en-US" sz="2000" b="0" i="0" dirty="0">
                <a:effectLst/>
                <a:latin typeface="Calibri" panose="020F0502020204030204" pitchFamily="34" charset="0"/>
                <a:cs typeface="Calibri" panose="020F0502020204030204" pitchFamily="34" charset="0"/>
              </a:rPr>
              <a:t> that the destination device has an active service and is accepting requests on the destination port number that the initiating client intends to use.</a:t>
            </a:r>
            <a:r>
              <a:rPr lang="hr-HR" sz="2000" b="0" i="0" dirty="0">
                <a:effectLst/>
                <a:latin typeface="Calibri" panose="020F0502020204030204" pitchFamily="34" charset="0"/>
                <a:cs typeface="Calibri" panose="020F0502020204030204" pitchFamily="34" charset="0"/>
              </a:rPr>
              <a:t>	</a:t>
            </a:r>
            <a:endParaRPr lang="en-US" sz="2000" b="0" i="0" dirty="0">
              <a:effectLst/>
              <a:latin typeface="Calibri" panose="020F0502020204030204" pitchFamily="34" charset="0"/>
              <a:cs typeface="Calibri" panose="020F0502020204030204" pitchFamily="34" charset="0"/>
            </a:endParaRPr>
          </a:p>
          <a:p>
            <a:pPr lvl="1">
              <a:buFont typeface="Arial" panose="020B0604020202020204" pitchFamily="34" charset="0"/>
              <a:buChar char="•"/>
            </a:pPr>
            <a:r>
              <a:rPr lang="en-US" sz="2000" b="0" i="0" dirty="0">
                <a:effectLst/>
                <a:latin typeface="Calibri" panose="020F0502020204030204" pitchFamily="34" charset="0"/>
                <a:cs typeface="Calibri" panose="020F0502020204030204" pitchFamily="34" charset="0"/>
              </a:rPr>
              <a:t>It </a:t>
            </a:r>
            <a:r>
              <a:rPr lang="en-US" sz="2000" b="0" i="0" dirty="0">
                <a:solidFill>
                  <a:srgbClr val="FF0000"/>
                </a:solidFill>
                <a:effectLst/>
                <a:latin typeface="Calibri" panose="020F0502020204030204" pitchFamily="34" charset="0"/>
                <a:cs typeface="Calibri" panose="020F0502020204030204" pitchFamily="34" charset="0"/>
              </a:rPr>
              <a:t>informs</a:t>
            </a:r>
            <a:r>
              <a:rPr lang="en-US" sz="2000" b="0" i="0" dirty="0">
                <a:effectLst/>
                <a:latin typeface="Calibri" panose="020F0502020204030204" pitchFamily="34" charset="0"/>
                <a:cs typeface="Calibri" panose="020F0502020204030204" pitchFamily="34" charset="0"/>
              </a:rPr>
              <a:t> the destination device that the source client intends to establish a communication session on that port number.</a:t>
            </a:r>
          </a:p>
          <a:p>
            <a:pPr algn="l"/>
            <a:endParaRPr lang="hr-HR" sz="2000" b="0" i="0" dirty="0">
              <a:effectLst/>
              <a:latin typeface="Calibri" panose="020F0502020204030204" pitchFamily="34" charset="0"/>
              <a:cs typeface="Calibri" panose="020F0502020204030204" pitchFamily="34" charset="0"/>
            </a:endParaRPr>
          </a:p>
          <a:p>
            <a:pPr algn="l"/>
            <a:r>
              <a:rPr lang="en-US" sz="2000" b="0" i="0" dirty="0">
                <a:effectLst/>
                <a:latin typeface="Calibri" panose="020F0502020204030204" pitchFamily="34" charset="0"/>
                <a:cs typeface="Calibri" panose="020F0502020204030204" pitchFamily="34" charset="0"/>
              </a:rPr>
              <a:t>After the communication is completed the sessions are closed, and the connection is terminated. The connection and session mechanisms enable TCP reliability function.</a:t>
            </a:r>
          </a:p>
        </p:txBody>
      </p:sp>
      <p:pic>
        <p:nvPicPr>
          <p:cNvPr id="9" name="Picture 8">
            <a:extLst>
              <a:ext uri="{FF2B5EF4-FFF2-40B4-BE49-F238E27FC236}">
                <a16:creationId xmlns:a16="http://schemas.microsoft.com/office/drawing/2014/main" id="{EF442DD3-7D11-3386-E4B4-552B34A0C291}"/>
              </a:ext>
            </a:extLst>
          </p:cNvPr>
          <p:cNvPicPr>
            <a:picLocks noChangeAspect="1"/>
          </p:cNvPicPr>
          <p:nvPr/>
        </p:nvPicPr>
        <p:blipFill>
          <a:blip r:embed="rId2"/>
          <a:stretch>
            <a:fillRect/>
          </a:stretch>
        </p:blipFill>
        <p:spPr>
          <a:xfrm>
            <a:off x="8375495" y="2076450"/>
            <a:ext cx="2676922" cy="1352550"/>
          </a:xfrm>
          <a:prstGeom prst="rect">
            <a:avLst/>
          </a:prstGeom>
        </p:spPr>
      </p:pic>
    </p:spTree>
    <p:extLst>
      <p:ext uri="{BB962C8B-B14F-4D97-AF65-F5344CB8AC3E}">
        <p14:creationId xmlns:p14="http://schemas.microsoft.com/office/powerpoint/2010/main" val="14810305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0808577" cy="507722"/>
          </a:xfrm>
          <a:prstGeom prst="rect">
            <a:avLst/>
          </a:prstGeom>
        </p:spPr>
        <p:txBody>
          <a:bodyPr/>
          <a:lstStyle/>
          <a:p>
            <a:r>
              <a:rPr lang="hr-HR" sz="3200" b="0" i="0" dirty="0"/>
              <a:t>TCP </a:t>
            </a:r>
            <a:r>
              <a:rPr lang="hr-HR" sz="3200" b="0" i="0" dirty="0" err="1"/>
              <a:t>Connection</a:t>
            </a:r>
            <a:r>
              <a:rPr lang="hr-HR" sz="3200" b="0" i="0" dirty="0"/>
              <a:t> </a:t>
            </a:r>
            <a:r>
              <a:rPr lang="hr-HR" sz="3200" b="0" i="0" dirty="0" err="1"/>
              <a:t>Establishment</a:t>
            </a:r>
            <a:r>
              <a:rPr lang="hr-HR" sz="3200" b="0" i="0" dirty="0"/>
              <a:t> </a:t>
            </a:r>
            <a:r>
              <a:rPr lang="hr-HR" sz="3200" b="0" i="0" dirty="0" err="1"/>
              <a:t>and</a:t>
            </a:r>
            <a:r>
              <a:rPr lang="hr-HR" sz="3200" b="0" i="0" dirty="0"/>
              <a:t> </a:t>
            </a:r>
            <a:r>
              <a:rPr lang="hr-HR" sz="3200" b="0" i="0" dirty="0" err="1"/>
              <a:t>termination</a:t>
            </a:r>
            <a:endParaRPr lang="hr-HR" sz="3200" b="0" i="0" dirty="0"/>
          </a:p>
        </p:txBody>
      </p:sp>
      <p:sp>
        <p:nvSpPr>
          <p:cNvPr id="5" name="TextBox 4">
            <a:extLst>
              <a:ext uri="{FF2B5EF4-FFF2-40B4-BE49-F238E27FC236}">
                <a16:creationId xmlns:a16="http://schemas.microsoft.com/office/drawing/2014/main" id="{6F2EF5DD-479D-AACC-5586-0BADA73A2986}"/>
              </a:ext>
            </a:extLst>
          </p:cNvPr>
          <p:cNvSpPr txBox="1"/>
          <p:nvPr/>
        </p:nvSpPr>
        <p:spPr>
          <a:xfrm>
            <a:off x="428625" y="4523244"/>
            <a:ext cx="11182350" cy="1569660"/>
          </a:xfrm>
          <a:prstGeom prst="rect">
            <a:avLst/>
          </a:prstGeom>
          <a:noFill/>
        </p:spPr>
        <p:txBody>
          <a:bodyPr wrap="square">
            <a:spAutoFit/>
          </a:bodyPr>
          <a:lstStyle/>
          <a:p>
            <a:pPr algn="l"/>
            <a:r>
              <a:rPr lang="en-US" sz="1600" b="0" i="0" dirty="0">
                <a:effectLst/>
                <a:latin typeface="Calibri" panose="020F0502020204030204" pitchFamily="34" charset="0"/>
                <a:cs typeface="Calibri" panose="020F0502020204030204" pitchFamily="34" charset="0"/>
              </a:rPr>
              <a:t>URG - Urgent pointer field significant</a:t>
            </a:r>
          </a:p>
          <a:p>
            <a:pPr algn="l"/>
            <a:r>
              <a:rPr lang="en-US" sz="1600" b="0" i="0" dirty="0">
                <a:solidFill>
                  <a:srgbClr val="FF0000"/>
                </a:solidFill>
                <a:effectLst/>
                <a:latin typeface="Calibri" panose="020F0502020204030204" pitchFamily="34" charset="0"/>
                <a:cs typeface="Calibri" panose="020F0502020204030204" pitchFamily="34" charset="0"/>
              </a:rPr>
              <a:t>ACK</a:t>
            </a:r>
            <a:r>
              <a:rPr lang="en-US" sz="1600" b="0" i="0" dirty="0">
                <a:effectLst/>
                <a:latin typeface="Calibri" panose="020F0502020204030204" pitchFamily="34" charset="0"/>
                <a:cs typeface="Calibri" panose="020F0502020204030204" pitchFamily="34" charset="0"/>
              </a:rPr>
              <a:t> - Acknowledgment flag used in connection establishment and session termination</a:t>
            </a:r>
          </a:p>
          <a:p>
            <a:pPr algn="l"/>
            <a:r>
              <a:rPr lang="en-US" sz="1600" b="0" i="0" dirty="0">
                <a:effectLst/>
                <a:latin typeface="Calibri" panose="020F0502020204030204" pitchFamily="34" charset="0"/>
                <a:cs typeface="Calibri" panose="020F0502020204030204" pitchFamily="34" charset="0"/>
              </a:rPr>
              <a:t>PSH - Push function</a:t>
            </a:r>
          </a:p>
          <a:p>
            <a:pPr algn="l"/>
            <a:r>
              <a:rPr lang="en-US" sz="1600" b="0" i="0" dirty="0">
                <a:effectLst/>
                <a:latin typeface="Calibri" panose="020F0502020204030204" pitchFamily="34" charset="0"/>
                <a:cs typeface="Calibri" panose="020F0502020204030204" pitchFamily="34" charset="0"/>
              </a:rPr>
              <a:t>RST - Reset the connection when an error or timeout occurs</a:t>
            </a:r>
          </a:p>
          <a:p>
            <a:pPr algn="l"/>
            <a:r>
              <a:rPr lang="en-US" sz="1600" b="0" i="0" dirty="0">
                <a:solidFill>
                  <a:srgbClr val="FF0000"/>
                </a:solidFill>
                <a:effectLst/>
                <a:latin typeface="Calibri" panose="020F0502020204030204" pitchFamily="34" charset="0"/>
                <a:cs typeface="Calibri" panose="020F0502020204030204" pitchFamily="34" charset="0"/>
              </a:rPr>
              <a:t>SYN</a:t>
            </a:r>
            <a:r>
              <a:rPr lang="en-US" sz="1600" b="0" i="0" dirty="0">
                <a:effectLst/>
                <a:latin typeface="Calibri" panose="020F0502020204030204" pitchFamily="34" charset="0"/>
                <a:cs typeface="Calibri" panose="020F0502020204030204" pitchFamily="34" charset="0"/>
              </a:rPr>
              <a:t> - Synchronize sequence numbers used in connection establishment</a:t>
            </a:r>
          </a:p>
          <a:p>
            <a:pPr algn="l"/>
            <a:r>
              <a:rPr lang="en-US" sz="1600" b="0" i="0" dirty="0">
                <a:solidFill>
                  <a:srgbClr val="FF0000"/>
                </a:solidFill>
                <a:effectLst/>
                <a:latin typeface="Calibri" panose="020F0502020204030204" pitchFamily="34" charset="0"/>
                <a:cs typeface="Calibri" panose="020F0502020204030204" pitchFamily="34" charset="0"/>
              </a:rPr>
              <a:t>FIN</a:t>
            </a:r>
            <a:r>
              <a:rPr lang="en-US" sz="1600" b="0" i="0" dirty="0">
                <a:effectLst/>
                <a:latin typeface="Calibri" panose="020F0502020204030204" pitchFamily="34" charset="0"/>
                <a:cs typeface="Calibri" panose="020F0502020204030204" pitchFamily="34" charset="0"/>
              </a:rPr>
              <a:t> - No more data from sender and used in session termination</a:t>
            </a:r>
          </a:p>
        </p:txBody>
      </p:sp>
      <p:pic>
        <p:nvPicPr>
          <p:cNvPr id="4" name="Picture 3">
            <a:extLst>
              <a:ext uri="{FF2B5EF4-FFF2-40B4-BE49-F238E27FC236}">
                <a16:creationId xmlns:a16="http://schemas.microsoft.com/office/drawing/2014/main" id="{E3EF7F17-F9ED-885E-E0C1-C034B5BF2C7C}"/>
              </a:ext>
            </a:extLst>
          </p:cNvPr>
          <p:cNvPicPr>
            <a:picLocks noChangeAspect="1"/>
          </p:cNvPicPr>
          <p:nvPr/>
        </p:nvPicPr>
        <p:blipFill>
          <a:blip r:embed="rId2"/>
          <a:stretch>
            <a:fillRect/>
          </a:stretch>
        </p:blipFill>
        <p:spPr>
          <a:xfrm>
            <a:off x="1671440" y="653143"/>
            <a:ext cx="7953375" cy="3857625"/>
          </a:xfrm>
          <a:prstGeom prst="rect">
            <a:avLst/>
          </a:prstGeom>
        </p:spPr>
      </p:pic>
    </p:spTree>
    <p:extLst>
      <p:ext uri="{BB962C8B-B14F-4D97-AF65-F5344CB8AC3E}">
        <p14:creationId xmlns:p14="http://schemas.microsoft.com/office/powerpoint/2010/main" val="462804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0808577" cy="1068888"/>
          </a:xfrm>
          <a:prstGeom prst="rect">
            <a:avLst/>
          </a:prstGeom>
        </p:spPr>
        <p:txBody>
          <a:bodyPr/>
          <a:lstStyle/>
          <a:p>
            <a:r>
              <a:rPr lang="en-US" sz="3200" b="0" i="0" dirty="0"/>
              <a:t>Transport Layer Responsibilities</a:t>
            </a:r>
            <a:endParaRPr lang="hr-HR" sz="3200" b="0" i="0" dirty="0"/>
          </a:p>
        </p:txBody>
      </p:sp>
      <p:sp>
        <p:nvSpPr>
          <p:cNvPr id="8" name="TextBox 7">
            <a:extLst>
              <a:ext uri="{FF2B5EF4-FFF2-40B4-BE49-F238E27FC236}">
                <a16:creationId xmlns:a16="http://schemas.microsoft.com/office/drawing/2014/main" id="{522157EC-9B6B-084E-DA94-6646282301AD}"/>
              </a:ext>
            </a:extLst>
          </p:cNvPr>
          <p:cNvSpPr txBox="1"/>
          <p:nvPr/>
        </p:nvSpPr>
        <p:spPr>
          <a:xfrm>
            <a:off x="243840" y="847372"/>
            <a:ext cx="5503817" cy="4524315"/>
          </a:xfrm>
          <a:prstGeom prst="rect">
            <a:avLst/>
          </a:prstGeom>
          <a:noFill/>
        </p:spPr>
        <p:txBody>
          <a:bodyPr wrap="square">
            <a:spAutoFit/>
          </a:bodyPr>
          <a:lstStyle/>
          <a:p>
            <a:pPr marL="285750" indent="-285750">
              <a:buFont typeface="Arial" panose="020B0604020202020204" pitchFamily="34" charset="0"/>
              <a:buChar char="•"/>
            </a:pPr>
            <a:r>
              <a:rPr lang="en-US" sz="2400" b="0" i="0" dirty="0">
                <a:effectLst/>
                <a:latin typeface="Calibri" panose="020F0502020204030204" pitchFamily="34" charset="0"/>
                <a:cs typeface="Calibri" panose="020F0502020204030204" pitchFamily="34" charset="0"/>
              </a:rPr>
              <a:t>At the transport layer, each set of data flowing between a source application and a destination application is known as a </a:t>
            </a:r>
            <a:r>
              <a:rPr lang="en-US" sz="2400" b="0" i="0" dirty="0">
                <a:solidFill>
                  <a:srgbClr val="0000FF"/>
                </a:solidFill>
                <a:effectLst/>
                <a:latin typeface="Calibri" panose="020F0502020204030204" pitchFamily="34" charset="0"/>
                <a:cs typeface="Calibri" panose="020F0502020204030204" pitchFamily="34" charset="0"/>
              </a:rPr>
              <a:t>conversation</a:t>
            </a:r>
            <a:r>
              <a:rPr lang="en-US" sz="2400" b="0" i="0" dirty="0">
                <a:effectLst/>
                <a:latin typeface="Calibri" panose="020F0502020204030204" pitchFamily="34" charset="0"/>
                <a:cs typeface="Calibri" panose="020F0502020204030204" pitchFamily="34" charset="0"/>
              </a:rPr>
              <a:t> and is tracked separately. It is the responsibility of the transport layer to </a:t>
            </a:r>
            <a:r>
              <a:rPr lang="en-US" sz="2400" b="0" i="0" dirty="0">
                <a:solidFill>
                  <a:srgbClr val="0000FF"/>
                </a:solidFill>
                <a:effectLst/>
                <a:latin typeface="Calibri" panose="020F0502020204030204" pitchFamily="34" charset="0"/>
                <a:cs typeface="Calibri" panose="020F0502020204030204" pitchFamily="34" charset="0"/>
              </a:rPr>
              <a:t>maintain and track these multiple conversations</a:t>
            </a:r>
            <a:r>
              <a:rPr lang="en-US" sz="2400" b="0" i="0" dirty="0">
                <a:effectLst/>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endParaRPr lang="en-US" sz="2400" b="0" i="0" dirty="0">
              <a:effectLst/>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400" b="0" i="0" dirty="0">
                <a:solidFill>
                  <a:srgbClr val="0000FF"/>
                </a:solidFill>
                <a:effectLst/>
                <a:latin typeface="Calibri" panose="020F0502020204030204" pitchFamily="34" charset="0"/>
                <a:cs typeface="Calibri" panose="020F0502020204030204" pitchFamily="34" charset="0"/>
              </a:rPr>
              <a:t>Most networks have a limitation on the amount of data that can be included in a single packet</a:t>
            </a:r>
            <a:r>
              <a:rPr lang="en-US" sz="2400" b="0" i="0" dirty="0">
                <a:effectLst/>
                <a:latin typeface="Calibri" panose="020F0502020204030204" pitchFamily="34" charset="0"/>
                <a:cs typeface="Calibri" panose="020F0502020204030204" pitchFamily="34" charset="0"/>
              </a:rPr>
              <a:t>. Therefore, </a:t>
            </a:r>
            <a:r>
              <a:rPr lang="en-US" sz="2400" b="0" i="0" dirty="0">
                <a:solidFill>
                  <a:srgbClr val="0000FF"/>
                </a:solidFill>
                <a:effectLst/>
                <a:latin typeface="Calibri" panose="020F0502020204030204" pitchFamily="34" charset="0"/>
                <a:cs typeface="Calibri" panose="020F0502020204030204" pitchFamily="34" charset="0"/>
              </a:rPr>
              <a:t>data must be divided into manageable pieces</a:t>
            </a:r>
            <a:r>
              <a:rPr lang="en-US" sz="2400" b="0" i="0" dirty="0">
                <a:effectLst/>
                <a:latin typeface="Calibri" panose="020F0502020204030204" pitchFamily="34" charset="0"/>
                <a:cs typeface="Calibri" panose="020F0502020204030204" pitchFamily="34" charset="0"/>
              </a:rPr>
              <a:t>.</a:t>
            </a:r>
            <a:endParaRPr lang="hr-HR" sz="2400" dirty="0">
              <a:solidFill>
                <a:srgbClr val="FF0000"/>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259CB410-E9D4-1C9E-35C8-48B5B8076444}"/>
              </a:ext>
            </a:extLst>
          </p:cNvPr>
          <p:cNvPicPr>
            <a:picLocks noChangeAspect="1"/>
          </p:cNvPicPr>
          <p:nvPr/>
        </p:nvPicPr>
        <p:blipFill>
          <a:blip r:embed="rId2"/>
          <a:stretch>
            <a:fillRect/>
          </a:stretch>
        </p:blipFill>
        <p:spPr>
          <a:xfrm>
            <a:off x="5873797" y="1149532"/>
            <a:ext cx="6074363" cy="4109765"/>
          </a:xfrm>
          <a:prstGeom prst="rect">
            <a:avLst/>
          </a:prstGeom>
        </p:spPr>
      </p:pic>
    </p:spTree>
    <p:extLst>
      <p:ext uri="{BB962C8B-B14F-4D97-AF65-F5344CB8AC3E}">
        <p14:creationId xmlns:p14="http://schemas.microsoft.com/office/powerpoint/2010/main" val="7813293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1704320" cy="1068888"/>
          </a:xfrm>
          <a:prstGeom prst="rect">
            <a:avLst/>
          </a:prstGeom>
        </p:spPr>
        <p:txBody>
          <a:bodyPr/>
          <a:lstStyle/>
          <a:p>
            <a:r>
              <a:rPr lang="hr-HR" sz="3200" b="0" i="0" dirty="0"/>
              <a:t>TCP </a:t>
            </a:r>
            <a:r>
              <a:rPr lang="hr-HR" sz="3200" b="0" i="0" dirty="0" err="1"/>
              <a:t>Connection</a:t>
            </a:r>
            <a:r>
              <a:rPr lang="hr-HR" sz="3200" b="0" i="0" dirty="0"/>
              <a:t> </a:t>
            </a:r>
            <a:r>
              <a:rPr lang="hr-HR" sz="3200" b="0" i="0" dirty="0" err="1"/>
              <a:t>Establishment</a:t>
            </a:r>
            <a:r>
              <a:rPr lang="hr-HR" sz="3200" b="0" i="0" dirty="0"/>
              <a:t> </a:t>
            </a:r>
            <a:r>
              <a:rPr lang="hr-HR" sz="3200" b="0" i="0" dirty="0" err="1"/>
              <a:t>and</a:t>
            </a:r>
            <a:r>
              <a:rPr lang="hr-HR" sz="3200" b="0" i="0" dirty="0"/>
              <a:t> </a:t>
            </a:r>
            <a:r>
              <a:rPr lang="hr-HR" sz="3200" b="0" i="0" dirty="0" err="1"/>
              <a:t>termination</a:t>
            </a:r>
            <a:endParaRPr lang="hr-HR" sz="3200" dirty="0"/>
          </a:p>
        </p:txBody>
      </p:sp>
      <p:graphicFrame>
        <p:nvGraphicFramePr>
          <p:cNvPr id="6" name="Tablica 5">
            <a:extLst>
              <a:ext uri="{FF2B5EF4-FFF2-40B4-BE49-F238E27FC236}">
                <a16:creationId xmlns:a16="http://schemas.microsoft.com/office/drawing/2014/main" id="{5A7C75C7-A3D0-4089-B075-CF6D7060E120}"/>
              </a:ext>
            </a:extLst>
          </p:cNvPr>
          <p:cNvGraphicFramePr>
            <a:graphicFrameLocks noGrp="1"/>
          </p:cNvGraphicFramePr>
          <p:nvPr>
            <p:extLst>
              <p:ext uri="{D42A27DB-BD31-4B8C-83A1-F6EECF244321}">
                <p14:modId xmlns:p14="http://schemas.microsoft.com/office/powerpoint/2010/main" val="827601354"/>
              </p:ext>
            </p:extLst>
          </p:nvPr>
        </p:nvGraphicFramePr>
        <p:xfrm>
          <a:off x="1195810" y="4801477"/>
          <a:ext cx="7886700" cy="293370"/>
        </p:xfrm>
        <a:graphic>
          <a:graphicData uri="http://schemas.openxmlformats.org/drawingml/2006/table">
            <a:tbl>
              <a:tblPr/>
              <a:tblGrid>
                <a:gridCol w="3943350">
                  <a:extLst>
                    <a:ext uri="{9D8B030D-6E8A-4147-A177-3AD203B41FA5}">
                      <a16:colId xmlns:a16="http://schemas.microsoft.com/office/drawing/2014/main" val="156610458"/>
                    </a:ext>
                  </a:extLst>
                </a:gridCol>
                <a:gridCol w="3943350">
                  <a:extLst>
                    <a:ext uri="{9D8B030D-6E8A-4147-A177-3AD203B41FA5}">
                      <a16:colId xmlns:a16="http://schemas.microsoft.com/office/drawing/2014/main" val="2590639917"/>
                    </a:ext>
                  </a:extLst>
                </a:gridCol>
              </a:tblGrid>
              <a:tr h="293370">
                <a:tc>
                  <a:txBody>
                    <a:bodyPr/>
                    <a:lstStyle/>
                    <a:p>
                      <a:endParaRPr lang="hr-HR"/>
                    </a:p>
                  </a:txBody>
                  <a:tcPr marL="9525" marR="9525" marT="9525" marB="9525" anchor="ctr">
                    <a:lnL>
                      <a:noFill/>
                    </a:lnL>
                    <a:lnR>
                      <a:noFill/>
                    </a:lnR>
                    <a:lnT>
                      <a:noFill/>
                    </a:lnT>
                    <a:lnB>
                      <a:noFill/>
                    </a:lnB>
                  </a:tcPr>
                </a:tc>
                <a:tc>
                  <a:txBody>
                    <a:bodyPr/>
                    <a:lstStyle/>
                    <a:p>
                      <a:endParaRPr lang="hr-HR" dirty="0"/>
                    </a:p>
                  </a:txBody>
                  <a:tcPr marL="9525" marR="9525" marT="9525" marB="9525" anchor="ctr">
                    <a:lnL>
                      <a:noFill/>
                    </a:lnL>
                    <a:lnR>
                      <a:noFill/>
                    </a:lnR>
                    <a:lnT>
                      <a:noFill/>
                    </a:lnT>
                    <a:lnB>
                      <a:noFill/>
                    </a:lnB>
                  </a:tcPr>
                </a:tc>
                <a:extLst>
                  <a:ext uri="{0D108BD9-81ED-4DB2-BD59-A6C34878D82A}">
                    <a16:rowId xmlns:a16="http://schemas.microsoft.com/office/drawing/2014/main" val="4208794771"/>
                  </a:ext>
                </a:extLst>
              </a:tr>
            </a:tbl>
          </a:graphicData>
        </a:graphic>
      </p:graphicFrame>
      <p:pic>
        <p:nvPicPr>
          <p:cNvPr id="9" name="Slika 8">
            <a:extLst>
              <a:ext uri="{FF2B5EF4-FFF2-40B4-BE49-F238E27FC236}">
                <a16:creationId xmlns:a16="http://schemas.microsoft.com/office/drawing/2014/main" id="{2E1972D3-B79E-47A7-BF8E-F05461844DBC}"/>
              </a:ext>
            </a:extLst>
          </p:cNvPr>
          <p:cNvPicPr>
            <a:picLocks noChangeAspect="1"/>
          </p:cNvPicPr>
          <p:nvPr/>
        </p:nvPicPr>
        <p:blipFill>
          <a:blip r:embed="rId2"/>
          <a:stretch>
            <a:fillRect/>
          </a:stretch>
        </p:blipFill>
        <p:spPr>
          <a:xfrm>
            <a:off x="567159" y="2066752"/>
            <a:ext cx="10634933" cy="675462"/>
          </a:xfrm>
          <a:prstGeom prst="rect">
            <a:avLst/>
          </a:prstGeom>
        </p:spPr>
      </p:pic>
      <p:sp>
        <p:nvSpPr>
          <p:cNvPr id="10" name="Pravokutnik 9">
            <a:extLst>
              <a:ext uri="{FF2B5EF4-FFF2-40B4-BE49-F238E27FC236}">
                <a16:creationId xmlns:a16="http://schemas.microsoft.com/office/drawing/2014/main" id="{9EF313CB-3559-4DDF-8600-0C5A4348C341}"/>
              </a:ext>
            </a:extLst>
          </p:cNvPr>
          <p:cNvSpPr/>
          <p:nvPr/>
        </p:nvSpPr>
        <p:spPr>
          <a:xfrm>
            <a:off x="8391599" y="2066752"/>
            <a:ext cx="1319561" cy="6754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11" name="Slika 10">
            <a:extLst>
              <a:ext uri="{FF2B5EF4-FFF2-40B4-BE49-F238E27FC236}">
                <a16:creationId xmlns:a16="http://schemas.microsoft.com/office/drawing/2014/main" id="{E31B0497-FC7A-4DCB-8DC4-0B5C65726A00}"/>
              </a:ext>
            </a:extLst>
          </p:cNvPr>
          <p:cNvPicPr>
            <a:picLocks noChangeAspect="1"/>
          </p:cNvPicPr>
          <p:nvPr/>
        </p:nvPicPr>
        <p:blipFill>
          <a:blip r:embed="rId3"/>
          <a:stretch>
            <a:fillRect/>
          </a:stretch>
        </p:blipFill>
        <p:spPr>
          <a:xfrm>
            <a:off x="654394" y="4129727"/>
            <a:ext cx="9275867" cy="671750"/>
          </a:xfrm>
          <a:prstGeom prst="rect">
            <a:avLst/>
          </a:prstGeom>
        </p:spPr>
      </p:pic>
      <p:sp>
        <p:nvSpPr>
          <p:cNvPr id="12" name="Pravokutnik 11">
            <a:extLst>
              <a:ext uri="{FF2B5EF4-FFF2-40B4-BE49-F238E27FC236}">
                <a16:creationId xmlns:a16="http://schemas.microsoft.com/office/drawing/2014/main" id="{E2B784CC-F949-4C3F-9F92-08785143781E}"/>
              </a:ext>
            </a:extLst>
          </p:cNvPr>
          <p:cNvSpPr/>
          <p:nvPr/>
        </p:nvSpPr>
        <p:spPr>
          <a:xfrm>
            <a:off x="8391599" y="4129727"/>
            <a:ext cx="1232327" cy="76467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3" name="TekstniOkvir 12">
            <a:extLst>
              <a:ext uri="{FF2B5EF4-FFF2-40B4-BE49-F238E27FC236}">
                <a16:creationId xmlns:a16="http://schemas.microsoft.com/office/drawing/2014/main" id="{C3C54587-0E7E-4576-BD39-51B9F20B4BBA}"/>
              </a:ext>
            </a:extLst>
          </p:cNvPr>
          <p:cNvSpPr txBox="1"/>
          <p:nvPr/>
        </p:nvSpPr>
        <p:spPr>
          <a:xfrm>
            <a:off x="567159" y="1612833"/>
            <a:ext cx="3262432" cy="369332"/>
          </a:xfrm>
          <a:prstGeom prst="rect">
            <a:avLst/>
          </a:prstGeom>
          <a:noFill/>
        </p:spPr>
        <p:txBody>
          <a:bodyPr wrap="none" rtlCol="0">
            <a:spAutoFit/>
          </a:bodyPr>
          <a:lstStyle/>
          <a:p>
            <a:r>
              <a:rPr lang="hr-HR" dirty="0" err="1">
                <a:solidFill>
                  <a:srgbClr val="FF0000"/>
                </a:solidFill>
              </a:rPr>
              <a:t>three-way</a:t>
            </a:r>
            <a:r>
              <a:rPr lang="hr-HR" dirty="0">
                <a:solidFill>
                  <a:srgbClr val="FF0000"/>
                </a:solidFill>
              </a:rPr>
              <a:t> </a:t>
            </a:r>
            <a:r>
              <a:rPr lang="hr-HR" dirty="0" err="1">
                <a:solidFill>
                  <a:srgbClr val="FF0000"/>
                </a:solidFill>
              </a:rPr>
              <a:t>handshake</a:t>
            </a:r>
            <a:r>
              <a:rPr lang="hr-HR" dirty="0">
                <a:solidFill>
                  <a:srgbClr val="FF0000"/>
                </a:solidFill>
              </a:rPr>
              <a:t> </a:t>
            </a:r>
            <a:r>
              <a:rPr lang="hr-HR" dirty="0" err="1">
                <a:solidFill>
                  <a:srgbClr val="FF0000"/>
                </a:solidFill>
              </a:rPr>
              <a:t>process</a:t>
            </a:r>
            <a:endParaRPr lang="hr-HR" dirty="0">
              <a:solidFill>
                <a:srgbClr val="FF0000"/>
              </a:solidFill>
            </a:endParaRPr>
          </a:p>
        </p:txBody>
      </p:sp>
      <p:sp>
        <p:nvSpPr>
          <p:cNvPr id="14" name="TekstniOkvir 13">
            <a:extLst>
              <a:ext uri="{FF2B5EF4-FFF2-40B4-BE49-F238E27FC236}">
                <a16:creationId xmlns:a16="http://schemas.microsoft.com/office/drawing/2014/main" id="{B25C3A81-838B-4D8C-A604-FB7FDFAD56B7}"/>
              </a:ext>
            </a:extLst>
          </p:cNvPr>
          <p:cNvSpPr txBox="1"/>
          <p:nvPr/>
        </p:nvSpPr>
        <p:spPr>
          <a:xfrm>
            <a:off x="654394" y="3699040"/>
            <a:ext cx="2390398" cy="369332"/>
          </a:xfrm>
          <a:prstGeom prst="rect">
            <a:avLst/>
          </a:prstGeom>
          <a:noFill/>
        </p:spPr>
        <p:txBody>
          <a:bodyPr wrap="none" rtlCol="0">
            <a:spAutoFit/>
          </a:bodyPr>
          <a:lstStyle/>
          <a:p>
            <a:r>
              <a:rPr lang="hr-HR" b="1" dirty="0" err="1"/>
              <a:t>Session</a:t>
            </a:r>
            <a:r>
              <a:rPr lang="hr-HR" b="1" dirty="0"/>
              <a:t> </a:t>
            </a:r>
            <a:r>
              <a:rPr lang="hr-HR" b="1" dirty="0" err="1"/>
              <a:t>termination</a:t>
            </a:r>
            <a:endParaRPr lang="hr-HR" b="1" dirty="0"/>
          </a:p>
        </p:txBody>
      </p:sp>
      <p:sp>
        <p:nvSpPr>
          <p:cNvPr id="15" name="Pravokutnik 14">
            <a:extLst>
              <a:ext uri="{FF2B5EF4-FFF2-40B4-BE49-F238E27FC236}">
                <a16:creationId xmlns:a16="http://schemas.microsoft.com/office/drawing/2014/main" id="{8209F56A-3561-40C8-9F20-AA0C1CC574EE}"/>
              </a:ext>
            </a:extLst>
          </p:cNvPr>
          <p:cNvSpPr/>
          <p:nvPr/>
        </p:nvSpPr>
        <p:spPr>
          <a:xfrm>
            <a:off x="9082510" y="4045140"/>
            <a:ext cx="541416" cy="313998"/>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6" name="TekstniOkvir 15">
            <a:extLst>
              <a:ext uri="{FF2B5EF4-FFF2-40B4-BE49-F238E27FC236}">
                <a16:creationId xmlns:a16="http://schemas.microsoft.com/office/drawing/2014/main" id="{1E4FEE8C-1A3D-4052-B5BB-AD3F23629993}"/>
              </a:ext>
            </a:extLst>
          </p:cNvPr>
          <p:cNvSpPr txBox="1"/>
          <p:nvPr/>
        </p:nvSpPr>
        <p:spPr>
          <a:xfrm>
            <a:off x="4871088" y="3594657"/>
            <a:ext cx="6865642" cy="307777"/>
          </a:xfrm>
          <a:prstGeom prst="rect">
            <a:avLst/>
          </a:prstGeom>
          <a:noFill/>
        </p:spPr>
        <p:txBody>
          <a:bodyPr wrap="square" rtlCol="0">
            <a:spAutoFit/>
          </a:bodyPr>
          <a:lstStyle/>
          <a:p>
            <a:r>
              <a:rPr lang="hr-HR" sz="1400" dirty="0" err="1">
                <a:solidFill>
                  <a:srgbClr val="0000FF"/>
                </a:solidFill>
              </a:rPr>
              <a:t>This</a:t>
            </a:r>
            <a:r>
              <a:rPr lang="hr-HR" sz="1400" dirty="0">
                <a:solidFill>
                  <a:srgbClr val="0000FF"/>
                </a:solidFill>
              </a:rPr>
              <a:t> ACK </a:t>
            </a:r>
            <a:r>
              <a:rPr lang="hr-HR" sz="1400" dirty="0" err="1">
                <a:solidFill>
                  <a:srgbClr val="0000FF"/>
                </a:solidFill>
              </a:rPr>
              <a:t>is</a:t>
            </a:r>
            <a:r>
              <a:rPr lang="hr-HR" sz="1400" dirty="0">
                <a:solidFill>
                  <a:srgbClr val="0000FF"/>
                </a:solidFill>
              </a:rPr>
              <a:t> for some </a:t>
            </a:r>
            <a:r>
              <a:rPr lang="hr-HR" sz="1400" dirty="0" err="1">
                <a:solidFill>
                  <a:srgbClr val="0000FF"/>
                </a:solidFill>
              </a:rPr>
              <a:t>of</a:t>
            </a:r>
            <a:r>
              <a:rPr lang="hr-HR" sz="1400" dirty="0">
                <a:solidFill>
                  <a:srgbClr val="0000FF"/>
                </a:solidFill>
              </a:rPr>
              <a:t> </a:t>
            </a:r>
            <a:r>
              <a:rPr lang="hr-HR" sz="1400" dirty="0" err="1">
                <a:solidFill>
                  <a:srgbClr val="0000FF"/>
                </a:solidFill>
              </a:rPr>
              <a:t>the</a:t>
            </a:r>
            <a:r>
              <a:rPr lang="hr-HR" sz="1400" dirty="0">
                <a:solidFill>
                  <a:srgbClr val="0000FF"/>
                </a:solidFill>
              </a:rPr>
              <a:t> </a:t>
            </a:r>
            <a:r>
              <a:rPr lang="hr-HR" sz="1400" dirty="0" err="1">
                <a:solidFill>
                  <a:srgbClr val="0000FF"/>
                </a:solidFill>
              </a:rPr>
              <a:t>previous</a:t>
            </a:r>
            <a:r>
              <a:rPr lang="hr-HR" sz="1400" dirty="0">
                <a:solidFill>
                  <a:srgbClr val="0000FF"/>
                </a:solidFill>
              </a:rPr>
              <a:t> </a:t>
            </a:r>
            <a:r>
              <a:rPr lang="hr-HR" sz="1400" dirty="0" err="1">
                <a:solidFill>
                  <a:srgbClr val="0000FF"/>
                </a:solidFill>
              </a:rPr>
              <a:t>segments</a:t>
            </a:r>
            <a:endParaRPr lang="hr-HR" sz="1400" dirty="0">
              <a:solidFill>
                <a:srgbClr val="0000FF"/>
              </a:solidFill>
            </a:endParaRPr>
          </a:p>
        </p:txBody>
      </p:sp>
    </p:spTree>
    <p:extLst>
      <p:ext uri="{BB962C8B-B14F-4D97-AF65-F5344CB8AC3E}">
        <p14:creationId xmlns:p14="http://schemas.microsoft.com/office/powerpoint/2010/main" val="34810721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1851704" cy="1068888"/>
          </a:xfrm>
          <a:prstGeom prst="rect">
            <a:avLst/>
          </a:prstGeom>
        </p:spPr>
        <p:txBody>
          <a:bodyPr/>
          <a:lstStyle/>
          <a:p>
            <a:r>
              <a:rPr lang="en-US" sz="3200" b="0" i="0" dirty="0"/>
              <a:t>TCP Reliability - Guaranteed and Ordered Delivery</a:t>
            </a:r>
            <a:endParaRPr lang="hr-HR" sz="3200" b="0" i="0" dirty="0"/>
          </a:p>
        </p:txBody>
      </p:sp>
      <p:sp>
        <p:nvSpPr>
          <p:cNvPr id="5" name="TextBox 4">
            <a:extLst>
              <a:ext uri="{FF2B5EF4-FFF2-40B4-BE49-F238E27FC236}">
                <a16:creationId xmlns:a16="http://schemas.microsoft.com/office/drawing/2014/main" id="{77BC99AC-B51D-0B66-D67F-2CA0666159E4}"/>
              </a:ext>
            </a:extLst>
          </p:cNvPr>
          <p:cNvSpPr txBox="1"/>
          <p:nvPr/>
        </p:nvSpPr>
        <p:spPr>
          <a:xfrm>
            <a:off x="243840" y="784563"/>
            <a:ext cx="11376660" cy="1200329"/>
          </a:xfrm>
          <a:prstGeom prst="rect">
            <a:avLst/>
          </a:prstGeom>
          <a:noFill/>
        </p:spPr>
        <p:txBody>
          <a:bodyPr wrap="square">
            <a:spAutoFit/>
          </a:bodyPr>
          <a:lstStyle/>
          <a:p>
            <a:r>
              <a:rPr lang="en-US" b="0" i="0" dirty="0">
                <a:effectLst/>
                <a:latin typeface="Calibri" panose="020F0502020204030204" pitchFamily="34" charset="0"/>
                <a:cs typeface="Calibri" panose="020F0502020204030204" pitchFamily="34" charset="0"/>
              </a:rPr>
              <a:t>During session setup, an initial sequence number (ISN) is set. This ISN represents the starting value of the bytes that are transmitted to the receiving application. As data is transmitted during the session, the sequence number is incremented by the number of bytes that have been transmitted. This data byte tracking enables each segment to be uniquely identified and acknowledged. Missing segments can then be identified.</a:t>
            </a:r>
            <a:endParaRPr lang="hr-HR" dirty="0">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90E4825A-DBFF-1B0F-320E-03440BFC9219}"/>
              </a:ext>
            </a:extLst>
          </p:cNvPr>
          <p:cNvPicPr>
            <a:picLocks noChangeAspect="1"/>
          </p:cNvPicPr>
          <p:nvPr/>
        </p:nvPicPr>
        <p:blipFill>
          <a:blip r:embed="rId2"/>
          <a:stretch>
            <a:fillRect/>
          </a:stretch>
        </p:blipFill>
        <p:spPr>
          <a:xfrm>
            <a:off x="2928937" y="1984892"/>
            <a:ext cx="6334125" cy="4321345"/>
          </a:xfrm>
          <a:prstGeom prst="rect">
            <a:avLst/>
          </a:prstGeom>
        </p:spPr>
      </p:pic>
    </p:spTree>
    <p:extLst>
      <p:ext uri="{BB962C8B-B14F-4D97-AF65-F5344CB8AC3E}">
        <p14:creationId xmlns:p14="http://schemas.microsoft.com/office/powerpoint/2010/main" val="4957946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1851704" cy="1068888"/>
          </a:xfrm>
          <a:prstGeom prst="rect">
            <a:avLst/>
          </a:prstGeom>
        </p:spPr>
        <p:txBody>
          <a:bodyPr/>
          <a:lstStyle/>
          <a:p>
            <a:r>
              <a:rPr lang="en-US" sz="3200" b="0" i="0" dirty="0"/>
              <a:t>TCP Reliability - Data Loss and Retransmission</a:t>
            </a:r>
            <a:endParaRPr lang="hr-HR" sz="3200" b="0" i="0" dirty="0"/>
          </a:p>
        </p:txBody>
      </p:sp>
      <p:sp>
        <p:nvSpPr>
          <p:cNvPr id="5" name="TextBox 4">
            <a:extLst>
              <a:ext uri="{FF2B5EF4-FFF2-40B4-BE49-F238E27FC236}">
                <a16:creationId xmlns:a16="http://schemas.microsoft.com/office/drawing/2014/main" id="{77BC99AC-B51D-0B66-D67F-2CA0666159E4}"/>
              </a:ext>
            </a:extLst>
          </p:cNvPr>
          <p:cNvSpPr txBox="1"/>
          <p:nvPr/>
        </p:nvSpPr>
        <p:spPr>
          <a:xfrm>
            <a:off x="243840" y="784563"/>
            <a:ext cx="11376660" cy="4154984"/>
          </a:xfrm>
          <a:prstGeom prst="rect">
            <a:avLst/>
          </a:prstGeom>
          <a:noFill/>
        </p:spPr>
        <p:txBody>
          <a:bodyPr wrap="square">
            <a:spAutoFit/>
          </a:bodyPr>
          <a:lstStyle/>
          <a:p>
            <a:r>
              <a:rPr lang="en-US" sz="2400" b="0" i="0" dirty="0">
                <a:effectLst/>
                <a:latin typeface="Calibri" panose="020F0502020204030204" pitchFamily="34" charset="0"/>
                <a:cs typeface="Calibri" panose="020F0502020204030204" pitchFamily="34" charset="0"/>
              </a:rPr>
              <a:t>No matter how well designed a network is, data loss occasionally occurs. </a:t>
            </a:r>
            <a:r>
              <a:rPr lang="en-US" sz="2400" b="0" i="0" dirty="0">
                <a:solidFill>
                  <a:srgbClr val="0000FF"/>
                </a:solidFill>
                <a:effectLst/>
                <a:latin typeface="Calibri" panose="020F0502020204030204" pitchFamily="34" charset="0"/>
                <a:cs typeface="Calibri" panose="020F0502020204030204" pitchFamily="34" charset="0"/>
              </a:rPr>
              <a:t>TCP provides methods of managing these segment losses.</a:t>
            </a:r>
            <a:r>
              <a:rPr lang="en-US" sz="2400" b="0" i="0" dirty="0">
                <a:effectLst/>
                <a:latin typeface="Calibri" panose="020F0502020204030204" pitchFamily="34" charset="0"/>
                <a:cs typeface="Calibri" panose="020F0502020204030204" pitchFamily="34" charset="0"/>
              </a:rPr>
              <a:t> Among these is a mechanism to </a:t>
            </a:r>
            <a:r>
              <a:rPr lang="en-US" sz="2400" b="0" i="0" dirty="0">
                <a:solidFill>
                  <a:srgbClr val="0000FF"/>
                </a:solidFill>
                <a:effectLst/>
                <a:latin typeface="Calibri" panose="020F0502020204030204" pitchFamily="34" charset="0"/>
                <a:cs typeface="Calibri" panose="020F0502020204030204" pitchFamily="34" charset="0"/>
              </a:rPr>
              <a:t>retransmit segments for unacknowledged data</a:t>
            </a:r>
            <a:r>
              <a:rPr lang="en-US" sz="2400" b="0" i="0" dirty="0">
                <a:effectLst/>
                <a:latin typeface="Calibri" panose="020F0502020204030204" pitchFamily="34" charset="0"/>
                <a:cs typeface="Calibri" panose="020F0502020204030204" pitchFamily="34" charset="0"/>
              </a:rPr>
              <a:t>.</a:t>
            </a:r>
          </a:p>
          <a:p>
            <a:endParaRPr lang="en-US" sz="2400" b="0" i="0" dirty="0">
              <a:effectLst/>
              <a:latin typeface="Calibri" panose="020F0502020204030204" pitchFamily="34" charset="0"/>
              <a:cs typeface="Calibri" panose="020F0502020204030204" pitchFamily="34" charset="0"/>
            </a:endParaRPr>
          </a:p>
          <a:p>
            <a:r>
              <a:rPr lang="en-US" sz="2400" b="0" i="0" dirty="0">
                <a:solidFill>
                  <a:srgbClr val="0000FF"/>
                </a:solidFill>
                <a:effectLst/>
                <a:latin typeface="Calibri" panose="020F0502020204030204" pitchFamily="34" charset="0"/>
                <a:cs typeface="Calibri" panose="020F0502020204030204" pitchFamily="34" charset="0"/>
              </a:rPr>
              <a:t>The sequence (SEQ) number and acknowledgement (ACK) number are used together to confirm receipt of the bytes of data contained in the transmitted segments. </a:t>
            </a:r>
            <a:endParaRPr lang="hr-HR" sz="2400" b="0" i="0" dirty="0">
              <a:solidFill>
                <a:srgbClr val="0000FF"/>
              </a:solidFill>
              <a:effectLst/>
              <a:latin typeface="Calibri" panose="020F0502020204030204" pitchFamily="34" charset="0"/>
              <a:cs typeface="Calibri" panose="020F0502020204030204" pitchFamily="34" charset="0"/>
            </a:endParaRPr>
          </a:p>
          <a:p>
            <a:endParaRPr lang="hr-HR" sz="2400" dirty="0">
              <a:solidFill>
                <a:srgbClr val="0000FF"/>
              </a:solidFill>
              <a:latin typeface="Calibri" panose="020F0502020204030204" pitchFamily="34" charset="0"/>
              <a:cs typeface="Calibri" panose="020F0502020204030204" pitchFamily="34" charset="0"/>
            </a:endParaRPr>
          </a:p>
          <a:p>
            <a:r>
              <a:rPr lang="en-US" sz="2400" b="0" i="0" dirty="0">
                <a:effectLst/>
                <a:latin typeface="Calibri" panose="020F0502020204030204" pitchFamily="34" charset="0"/>
                <a:cs typeface="Calibri" panose="020F0502020204030204" pitchFamily="34" charset="0"/>
              </a:rPr>
              <a:t>T</a:t>
            </a:r>
            <a:r>
              <a:rPr lang="en-US" sz="2400" b="0" i="0" dirty="0">
                <a:solidFill>
                  <a:srgbClr val="FF0000"/>
                </a:solidFill>
                <a:effectLst/>
                <a:latin typeface="Calibri" panose="020F0502020204030204" pitchFamily="34" charset="0"/>
                <a:cs typeface="Calibri" panose="020F0502020204030204" pitchFamily="34" charset="0"/>
              </a:rPr>
              <a:t>he SEQ number identifies the first byte of data in the segment being transmitted.</a:t>
            </a:r>
            <a:r>
              <a:rPr lang="en-US" sz="2400" b="0" i="0" dirty="0">
                <a:effectLst/>
                <a:latin typeface="Calibri" panose="020F0502020204030204" pitchFamily="34" charset="0"/>
                <a:cs typeface="Calibri" panose="020F0502020204030204" pitchFamily="34" charset="0"/>
              </a:rPr>
              <a:t> </a:t>
            </a:r>
            <a:endParaRPr lang="hr-HR" sz="2400" b="0" i="0" dirty="0">
              <a:effectLst/>
              <a:latin typeface="Calibri" panose="020F0502020204030204" pitchFamily="34" charset="0"/>
              <a:cs typeface="Calibri" panose="020F0502020204030204" pitchFamily="34" charset="0"/>
            </a:endParaRPr>
          </a:p>
          <a:p>
            <a:r>
              <a:rPr lang="en-US" sz="2400" b="0" i="0" u="sng" dirty="0">
                <a:effectLst/>
                <a:latin typeface="Calibri" panose="020F0502020204030204" pitchFamily="34" charset="0"/>
                <a:cs typeface="Calibri" panose="020F0502020204030204" pitchFamily="34" charset="0"/>
              </a:rPr>
              <a:t>TCP uses the ACK number sent back to the source to indicate the next byte that the receiver expects to receive. </a:t>
            </a:r>
            <a:r>
              <a:rPr lang="en-US" sz="2400" b="0" i="0" dirty="0">
                <a:effectLst/>
                <a:latin typeface="Calibri" panose="020F0502020204030204" pitchFamily="34" charset="0"/>
                <a:cs typeface="Calibri" panose="020F0502020204030204" pitchFamily="34" charset="0"/>
              </a:rPr>
              <a:t>This is called </a:t>
            </a:r>
            <a:r>
              <a:rPr lang="en-US" sz="2400" b="0" i="0" dirty="0">
                <a:solidFill>
                  <a:srgbClr val="FF0000"/>
                </a:solidFill>
                <a:effectLst/>
                <a:latin typeface="Calibri" panose="020F0502020204030204" pitchFamily="34" charset="0"/>
                <a:cs typeface="Calibri" panose="020F0502020204030204" pitchFamily="34" charset="0"/>
              </a:rPr>
              <a:t>expectational acknowledgement</a:t>
            </a:r>
            <a:r>
              <a:rPr lang="en-US" sz="2400" b="0" i="0" dirty="0">
                <a:effectLst/>
                <a:latin typeface="Calibri" panose="020F0502020204030204" pitchFamily="34" charset="0"/>
                <a:cs typeface="Calibri" panose="020F0502020204030204" pitchFamily="34" charset="0"/>
              </a:rPr>
              <a:t>.</a:t>
            </a:r>
          </a:p>
          <a:p>
            <a:endParaRPr lang="en-US" sz="2400" b="0" i="0" dirty="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444078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1851704" cy="1068888"/>
          </a:xfrm>
          <a:prstGeom prst="rect">
            <a:avLst/>
          </a:prstGeom>
        </p:spPr>
        <p:txBody>
          <a:bodyPr/>
          <a:lstStyle/>
          <a:p>
            <a:r>
              <a:rPr lang="en-US" sz="3200" b="0" i="0" dirty="0"/>
              <a:t>TCP Reliability - Data Loss and Retransmission</a:t>
            </a:r>
            <a:endParaRPr lang="hr-HR" sz="3200" b="0" i="0" dirty="0"/>
          </a:p>
        </p:txBody>
      </p:sp>
      <p:sp>
        <p:nvSpPr>
          <p:cNvPr id="7" name="TextBox 6">
            <a:extLst>
              <a:ext uri="{FF2B5EF4-FFF2-40B4-BE49-F238E27FC236}">
                <a16:creationId xmlns:a16="http://schemas.microsoft.com/office/drawing/2014/main" id="{E1FAFFA4-9C28-B8E6-907F-038216048515}"/>
              </a:ext>
            </a:extLst>
          </p:cNvPr>
          <p:cNvSpPr txBox="1"/>
          <p:nvPr/>
        </p:nvSpPr>
        <p:spPr>
          <a:xfrm>
            <a:off x="96455" y="950089"/>
            <a:ext cx="6399595" cy="3477875"/>
          </a:xfrm>
          <a:prstGeom prst="rect">
            <a:avLst/>
          </a:prstGeom>
          <a:noFill/>
        </p:spPr>
        <p:txBody>
          <a:bodyPr wrap="square">
            <a:spAutoFit/>
          </a:bodyPr>
          <a:lstStyle/>
          <a:p>
            <a:pPr marL="285750" indent="-285750">
              <a:buFont typeface="Arial" panose="020B0604020202020204" pitchFamily="34" charset="0"/>
              <a:buChar char="•"/>
            </a:pPr>
            <a:r>
              <a:rPr lang="en-US" sz="2000" b="0" i="0" dirty="0">
                <a:solidFill>
                  <a:srgbClr val="FF0000"/>
                </a:solidFill>
                <a:effectLst/>
                <a:latin typeface="Calibri" panose="020F0502020204030204" pitchFamily="34" charset="0"/>
                <a:cs typeface="Calibri" panose="020F0502020204030204" pitchFamily="34" charset="0"/>
              </a:rPr>
              <a:t>Prior to later enhancements</a:t>
            </a:r>
            <a:r>
              <a:rPr lang="en-US" sz="2000" b="0" i="0" dirty="0">
                <a:effectLst/>
                <a:latin typeface="Calibri" panose="020F0502020204030204" pitchFamily="34" charset="0"/>
                <a:cs typeface="Calibri" panose="020F0502020204030204" pitchFamily="34" charset="0"/>
              </a:rPr>
              <a:t>, </a:t>
            </a:r>
            <a:r>
              <a:rPr lang="en-US" sz="2000" b="0" i="0" dirty="0">
                <a:solidFill>
                  <a:srgbClr val="FF0000"/>
                </a:solidFill>
                <a:effectLst/>
                <a:latin typeface="Calibri" panose="020F0502020204030204" pitchFamily="34" charset="0"/>
                <a:cs typeface="Calibri" panose="020F0502020204030204" pitchFamily="34" charset="0"/>
              </a:rPr>
              <a:t>TCP could only acknowledge the next byte expected</a:t>
            </a:r>
            <a:r>
              <a:rPr lang="en-US" sz="2000" b="0" i="0" dirty="0">
                <a:effectLst/>
                <a:latin typeface="Calibri" panose="020F0502020204030204" pitchFamily="34" charset="0"/>
                <a:cs typeface="Calibri" panose="020F0502020204030204" pitchFamily="34" charset="0"/>
              </a:rPr>
              <a:t>. </a:t>
            </a:r>
            <a:endParaRPr lang="hr-HR" sz="2000" b="0" i="0" dirty="0">
              <a:effectLst/>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000" b="0" i="0" dirty="0">
                <a:effectLst/>
                <a:latin typeface="Calibri" panose="020F0502020204030204" pitchFamily="34" charset="0"/>
                <a:cs typeface="Calibri" panose="020F0502020204030204" pitchFamily="34" charset="0"/>
              </a:rPr>
              <a:t>For example, host A sends segments 1 through 10 to host B. If all the segments arrive except for segments 3 and 4, host B would reply with acknowledgment specifying that the next segment expected is segment 3. </a:t>
            </a:r>
            <a:endParaRPr lang="hr-HR" sz="2000" b="0" i="0" dirty="0">
              <a:effectLst/>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000" b="0" i="0" dirty="0">
                <a:effectLst/>
                <a:latin typeface="Calibri" panose="020F0502020204030204" pitchFamily="34" charset="0"/>
                <a:cs typeface="Calibri" panose="020F0502020204030204" pitchFamily="34" charset="0"/>
              </a:rPr>
              <a:t>Host A has no idea if any other segments arrived or not. </a:t>
            </a:r>
            <a:r>
              <a:rPr lang="en-US" sz="2000" b="0" i="0" dirty="0">
                <a:solidFill>
                  <a:srgbClr val="0000FF"/>
                </a:solidFill>
                <a:effectLst/>
                <a:latin typeface="Calibri" panose="020F0502020204030204" pitchFamily="34" charset="0"/>
                <a:cs typeface="Calibri" panose="020F0502020204030204" pitchFamily="34" charset="0"/>
              </a:rPr>
              <a:t>Host A would, therefore, resend segments 3 through 10</a:t>
            </a:r>
            <a:r>
              <a:rPr lang="en-US" sz="2000" b="0" i="0" dirty="0">
                <a:effectLst/>
                <a:latin typeface="Calibri" panose="020F0502020204030204" pitchFamily="34" charset="0"/>
                <a:cs typeface="Calibri" panose="020F0502020204030204" pitchFamily="34" charset="0"/>
              </a:rPr>
              <a:t>. </a:t>
            </a:r>
            <a:endParaRPr lang="hr-HR" sz="2000" b="0" i="0" dirty="0">
              <a:effectLst/>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000" b="0" i="0" dirty="0">
                <a:effectLst/>
                <a:latin typeface="Calibri" panose="020F0502020204030204" pitchFamily="34" charset="0"/>
                <a:cs typeface="Calibri" panose="020F0502020204030204" pitchFamily="34" charset="0"/>
              </a:rPr>
              <a:t>If all the resent segments arrived successfully, </a:t>
            </a:r>
            <a:r>
              <a:rPr lang="en-US" sz="2000" b="0" i="0" dirty="0">
                <a:solidFill>
                  <a:srgbClr val="0000FF"/>
                </a:solidFill>
                <a:effectLst/>
                <a:latin typeface="Calibri" panose="020F0502020204030204" pitchFamily="34" charset="0"/>
                <a:cs typeface="Calibri" panose="020F0502020204030204" pitchFamily="34" charset="0"/>
              </a:rPr>
              <a:t>segments 5 through 10 would be duplicates</a:t>
            </a:r>
            <a:r>
              <a:rPr lang="en-US" sz="2000" b="0" i="0" dirty="0">
                <a:effectLst/>
                <a:latin typeface="Calibri" panose="020F0502020204030204" pitchFamily="34" charset="0"/>
                <a:cs typeface="Calibri" panose="020F0502020204030204" pitchFamily="34" charset="0"/>
              </a:rPr>
              <a:t>. </a:t>
            </a:r>
            <a:endParaRPr lang="hr-HR" sz="2000" b="0" i="0" dirty="0">
              <a:effectLst/>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000" b="0" i="0" u="sng" dirty="0">
                <a:effectLst/>
                <a:latin typeface="Calibri" panose="020F0502020204030204" pitchFamily="34" charset="0"/>
                <a:cs typeface="Calibri" panose="020F0502020204030204" pitchFamily="34" charset="0"/>
              </a:rPr>
              <a:t>This can lead to delays, congestion, and inefficiencies</a:t>
            </a:r>
            <a:r>
              <a:rPr lang="en-US" sz="2000" b="0" i="0" dirty="0">
                <a:effectLst/>
                <a:latin typeface="Calibri" panose="020F0502020204030204" pitchFamily="34" charset="0"/>
                <a:cs typeface="Calibri" panose="020F0502020204030204" pitchFamily="34" charset="0"/>
              </a:rPr>
              <a:t>.</a:t>
            </a:r>
            <a:endParaRPr lang="hr-HR" sz="2000" b="0" i="0" dirty="0">
              <a:effectLst/>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E7E26A34-9620-F56B-8906-59058927A50F}"/>
              </a:ext>
            </a:extLst>
          </p:cNvPr>
          <p:cNvPicPr>
            <a:picLocks noChangeAspect="1"/>
          </p:cNvPicPr>
          <p:nvPr/>
        </p:nvPicPr>
        <p:blipFill>
          <a:blip r:embed="rId2"/>
          <a:stretch>
            <a:fillRect/>
          </a:stretch>
        </p:blipFill>
        <p:spPr>
          <a:xfrm>
            <a:off x="6513894" y="1362485"/>
            <a:ext cx="5581650" cy="4133030"/>
          </a:xfrm>
          <a:prstGeom prst="rect">
            <a:avLst/>
          </a:prstGeom>
        </p:spPr>
      </p:pic>
    </p:spTree>
    <p:extLst>
      <p:ext uri="{BB962C8B-B14F-4D97-AF65-F5344CB8AC3E}">
        <p14:creationId xmlns:p14="http://schemas.microsoft.com/office/powerpoint/2010/main" val="17606491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1851704" cy="1068888"/>
          </a:xfrm>
          <a:prstGeom prst="rect">
            <a:avLst/>
          </a:prstGeom>
        </p:spPr>
        <p:txBody>
          <a:bodyPr/>
          <a:lstStyle/>
          <a:p>
            <a:r>
              <a:rPr lang="en-US" sz="3200" b="0" i="0" dirty="0"/>
              <a:t>TCP Reliability - Data Loss and Retransmission</a:t>
            </a:r>
            <a:endParaRPr lang="hr-HR" sz="3200" b="0" i="0" dirty="0"/>
          </a:p>
        </p:txBody>
      </p:sp>
      <p:pic>
        <p:nvPicPr>
          <p:cNvPr id="4" name="Picture 3">
            <a:extLst>
              <a:ext uri="{FF2B5EF4-FFF2-40B4-BE49-F238E27FC236}">
                <a16:creationId xmlns:a16="http://schemas.microsoft.com/office/drawing/2014/main" id="{7F21D85B-9754-1439-3602-61B185711FD9}"/>
              </a:ext>
            </a:extLst>
          </p:cNvPr>
          <p:cNvPicPr>
            <a:picLocks noChangeAspect="1"/>
          </p:cNvPicPr>
          <p:nvPr/>
        </p:nvPicPr>
        <p:blipFill>
          <a:blip r:embed="rId2"/>
          <a:stretch>
            <a:fillRect/>
          </a:stretch>
        </p:blipFill>
        <p:spPr>
          <a:xfrm>
            <a:off x="6052185" y="871840"/>
            <a:ext cx="5895975" cy="4943172"/>
          </a:xfrm>
          <a:prstGeom prst="rect">
            <a:avLst/>
          </a:prstGeom>
        </p:spPr>
      </p:pic>
      <p:sp>
        <p:nvSpPr>
          <p:cNvPr id="7" name="TextBox 6">
            <a:extLst>
              <a:ext uri="{FF2B5EF4-FFF2-40B4-BE49-F238E27FC236}">
                <a16:creationId xmlns:a16="http://schemas.microsoft.com/office/drawing/2014/main" id="{E1FAFFA4-9C28-B8E6-907F-038216048515}"/>
              </a:ext>
            </a:extLst>
          </p:cNvPr>
          <p:cNvSpPr txBox="1"/>
          <p:nvPr/>
        </p:nvSpPr>
        <p:spPr>
          <a:xfrm>
            <a:off x="96456" y="950089"/>
            <a:ext cx="6096000" cy="5078313"/>
          </a:xfrm>
          <a:prstGeom prst="rect">
            <a:avLst/>
          </a:prstGeom>
          <a:noFill/>
        </p:spPr>
        <p:txBody>
          <a:bodyPr wrap="square">
            <a:spAutoFit/>
          </a:bodyPr>
          <a:lstStyle/>
          <a:p>
            <a:pPr marL="285750" indent="-285750">
              <a:buFont typeface="Arial" panose="020B0604020202020204" pitchFamily="34" charset="0"/>
              <a:buChar char="•"/>
            </a:pPr>
            <a:endParaRPr lang="hr-HR" sz="1800" b="0" i="0" dirty="0">
              <a:effectLst/>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800" dirty="0">
                <a:solidFill>
                  <a:srgbClr val="FF0000"/>
                </a:solidFill>
                <a:latin typeface="Calibri" panose="020F0502020204030204" pitchFamily="34" charset="0"/>
                <a:cs typeface="Calibri" panose="020F0502020204030204" pitchFamily="34" charset="0"/>
              </a:rPr>
              <a:t>Host operating systems today typically employ an optional TCP feature called selective acknowledgment (SACK), negotiated during the three-way handshake</a:t>
            </a:r>
            <a:r>
              <a:rPr lang="en-US" sz="1800" dirty="0">
                <a:latin typeface="Calibri" panose="020F0502020204030204" pitchFamily="34" charset="0"/>
                <a:cs typeface="Calibri" panose="020F0502020204030204" pitchFamily="34" charset="0"/>
              </a:rPr>
              <a:t>. </a:t>
            </a:r>
            <a:endParaRPr lang="hr-HR" sz="18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800" u="sng" dirty="0">
                <a:latin typeface="Calibri" panose="020F0502020204030204" pitchFamily="34" charset="0"/>
                <a:cs typeface="Calibri" panose="020F0502020204030204" pitchFamily="34" charset="0"/>
              </a:rPr>
              <a:t>If both hosts support SACK</a:t>
            </a:r>
            <a:r>
              <a:rPr lang="en-US" sz="1800" dirty="0">
                <a:latin typeface="Calibri" panose="020F0502020204030204" pitchFamily="34" charset="0"/>
                <a:cs typeface="Calibri" panose="020F0502020204030204" pitchFamily="34" charset="0"/>
              </a:rPr>
              <a:t>, the receiver can explicitly acknowledge which segments (bytes) were received including any discontinuous segments. </a:t>
            </a:r>
            <a:endParaRPr lang="hr-HR" sz="18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800" u="sng" dirty="0">
                <a:latin typeface="Calibri" panose="020F0502020204030204" pitchFamily="34" charset="0"/>
                <a:cs typeface="Calibri" panose="020F0502020204030204" pitchFamily="34" charset="0"/>
              </a:rPr>
              <a:t>The sending host would therefore only need to retransmit the missing data.</a:t>
            </a:r>
            <a:r>
              <a:rPr lang="en-US" sz="1800" dirty="0">
                <a:latin typeface="Calibri" panose="020F0502020204030204" pitchFamily="34" charset="0"/>
                <a:cs typeface="Calibri" panose="020F0502020204030204" pitchFamily="34" charset="0"/>
              </a:rPr>
              <a:t> </a:t>
            </a:r>
            <a:endParaRPr lang="hr-HR" sz="18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800" dirty="0">
                <a:latin typeface="Calibri" panose="020F0502020204030204" pitchFamily="34" charset="0"/>
                <a:cs typeface="Calibri" panose="020F0502020204030204" pitchFamily="34" charset="0"/>
              </a:rPr>
              <a:t>For example, in the next figure, again using segment numbers for simplicity, host A sends segments 1 through 10 to host B. If all the segments arrive except for segments 3 and 4, host B can acknowledge that it has received segments 1 and 2 (ACK 3), and selectively acknowledge segments 5 through 10 (SACK 5-10). Host A would only need to resend segments 3 and 4.</a:t>
            </a:r>
            <a:endParaRPr lang="hr-HR" sz="18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b="0" i="0" dirty="0">
                <a:effectLst/>
                <a:latin typeface="Calibri" panose="020F0502020204030204" pitchFamily="34" charset="0"/>
                <a:cs typeface="Calibri" panose="020F0502020204030204" pitchFamily="34" charset="0"/>
              </a:rPr>
              <a:t>TCP uses timers to know how long to wait before resending a segment</a:t>
            </a:r>
            <a:endParaRPr 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08616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8CE2EE-1DF5-8BB9-DCE3-5E3CCBBE24C2}"/>
              </a:ext>
            </a:extLst>
          </p:cNvPr>
          <p:cNvPicPr>
            <a:picLocks noChangeAspect="1"/>
          </p:cNvPicPr>
          <p:nvPr/>
        </p:nvPicPr>
        <p:blipFill>
          <a:blip r:embed="rId2"/>
          <a:stretch>
            <a:fillRect/>
          </a:stretch>
        </p:blipFill>
        <p:spPr>
          <a:xfrm>
            <a:off x="7723222" y="3714750"/>
            <a:ext cx="4468778" cy="2997829"/>
          </a:xfrm>
          <a:prstGeom prst="rect">
            <a:avLst/>
          </a:prstGeom>
        </p:spPr>
      </p:pic>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1851704" cy="1068888"/>
          </a:xfrm>
          <a:prstGeom prst="rect">
            <a:avLst/>
          </a:prstGeom>
        </p:spPr>
        <p:txBody>
          <a:bodyPr/>
          <a:lstStyle/>
          <a:p>
            <a:r>
              <a:rPr lang="en-US" sz="3200" b="0" i="0" dirty="0"/>
              <a:t>TCP Flow Control - Window Size and Acknowledgments</a:t>
            </a:r>
            <a:endParaRPr lang="hr-HR" sz="3200" b="0" i="0" dirty="0"/>
          </a:p>
        </p:txBody>
      </p:sp>
      <p:sp>
        <p:nvSpPr>
          <p:cNvPr id="7" name="TextBox 6">
            <a:extLst>
              <a:ext uri="{FF2B5EF4-FFF2-40B4-BE49-F238E27FC236}">
                <a16:creationId xmlns:a16="http://schemas.microsoft.com/office/drawing/2014/main" id="{E1FAFFA4-9C28-B8E6-907F-038216048515}"/>
              </a:ext>
            </a:extLst>
          </p:cNvPr>
          <p:cNvSpPr txBox="1"/>
          <p:nvPr/>
        </p:nvSpPr>
        <p:spPr>
          <a:xfrm>
            <a:off x="96456" y="679865"/>
            <a:ext cx="11705019" cy="1200329"/>
          </a:xfrm>
          <a:prstGeom prst="rect">
            <a:avLst/>
          </a:prstGeom>
          <a:noFill/>
        </p:spPr>
        <p:txBody>
          <a:bodyPr wrap="square">
            <a:spAutoFit/>
          </a:bodyPr>
          <a:lstStyle/>
          <a:p>
            <a:pPr marL="285750" indent="-285750">
              <a:buFont typeface="Arial" panose="020B0604020202020204" pitchFamily="34" charset="0"/>
              <a:buChar char="•"/>
            </a:pPr>
            <a:r>
              <a:rPr lang="en-US" sz="1800" b="0" i="0" dirty="0">
                <a:effectLst/>
                <a:latin typeface="Calibri" panose="020F0502020204030204" pitchFamily="34" charset="0"/>
                <a:cs typeface="Calibri" panose="020F0502020204030204" pitchFamily="34" charset="0"/>
              </a:rPr>
              <a:t>TCP also provides mechanisms for </a:t>
            </a:r>
            <a:r>
              <a:rPr lang="en-US" sz="1800" b="0" i="0" dirty="0">
                <a:solidFill>
                  <a:srgbClr val="FF0000"/>
                </a:solidFill>
                <a:effectLst/>
                <a:latin typeface="Calibri" panose="020F0502020204030204" pitchFamily="34" charset="0"/>
                <a:cs typeface="Calibri" panose="020F0502020204030204" pitchFamily="34" charset="0"/>
              </a:rPr>
              <a:t>flow control</a:t>
            </a:r>
            <a:r>
              <a:rPr lang="en-US" sz="1800" b="0" i="0" dirty="0">
                <a:effectLst/>
                <a:latin typeface="Calibri" panose="020F0502020204030204" pitchFamily="34" charset="0"/>
                <a:cs typeface="Calibri" panose="020F0502020204030204" pitchFamily="34" charset="0"/>
              </a:rPr>
              <a:t>. Flow control </a:t>
            </a:r>
            <a:r>
              <a:rPr lang="en-US" sz="1800" b="0" i="0" dirty="0">
                <a:solidFill>
                  <a:srgbClr val="FF0000"/>
                </a:solidFill>
                <a:effectLst/>
                <a:latin typeface="Calibri" panose="020F0502020204030204" pitchFamily="34" charset="0"/>
                <a:cs typeface="Calibri" panose="020F0502020204030204" pitchFamily="34" charset="0"/>
              </a:rPr>
              <a:t>helps maintain the reliability of TCP transmission </a:t>
            </a:r>
            <a:r>
              <a:rPr lang="en-US" sz="1800" b="0" i="0" dirty="0">
                <a:effectLst/>
                <a:latin typeface="Calibri" panose="020F0502020204030204" pitchFamily="34" charset="0"/>
                <a:cs typeface="Calibri" panose="020F0502020204030204" pitchFamily="34" charset="0"/>
              </a:rPr>
              <a:t>by adjusting the rate of data flow between source and destination for a given session. To accomplish this, the TCP header includes a 16-bit field called the </a:t>
            </a:r>
            <a:r>
              <a:rPr lang="en-US" sz="1800" b="0" i="0" dirty="0">
                <a:solidFill>
                  <a:srgbClr val="FF0000"/>
                </a:solidFill>
                <a:effectLst/>
                <a:latin typeface="Calibri" panose="020F0502020204030204" pitchFamily="34" charset="0"/>
                <a:cs typeface="Calibri" panose="020F0502020204030204" pitchFamily="34" charset="0"/>
              </a:rPr>
              <a:t>window size</a:t>
            </a:r>
            <a:r>
              <a:rPr lang="en-US" sz="1800" b="0" i="0" dirty="0">
                <a:effectLst/>
                <a:latin typeface="Calibri" panose="020F0502020204030204" pitchFamily="34" charset="0"/>
                <a:cs typeface="Calibri" panose="020F0502020204030204" pitchFamily="34" charset="0"/>
              </a:rPr>
              <a:t>.</a:t>
            </a:r>
            <a:r>
              <a:rPr lang="hr-HR" sz="1800" b="0" i="0" dirty="0">
                <a:effectLst/>
                <a:latin typeface="Calibri" panose="020F0502020204030204" pitchFamily="34" charset="0"/>
                <a:cs typeface="Calibri" panose="020F0502020204030204" pitchFamily="34" charset="0"/>
              </a:rPr>
              <a:t> </a:t>
            </a:r>
          </a:p>
          <a:p>
            <a:pPr marL="285750" indent="-285750">
              <a:buFont typeface="Arial" panose="020B0604020202020204" pitchFamily="34" charset="0"/>
              <a:buChar char="•"/>
            </a:pPr>
            <a:r>
              <a:rPr lang="en-US" sz="1800" dirty="0">
                <a:latin typeface="Calibri" panose="020F0502020204030204" pitchFamily="34" charset="0"/>
                <a:cs typeface="Calibri" panose="020F0502020204030204" pitchFamily="34" charset="0"/>
              </a:rPr>
              <a:t>The window size determines the number of bytes that can be sent before expecting an acknowledgment. </a:t>
            </a:r>
          </a:p>
        </p:txBody>
      </p:sp>
      <p:sp>
        <p:nvSpPr>
          <p:cNvPr id="9" name="TextBox 8">
            <a:extLst>
              <a:ext uri="{FF2B5EF4-FFF2-40B4-BE49-F238E27FC236}">
                <a16:creationId xmlns:a16="http://schemas.microsoft.com/office/drawing/2014/main" id="{28A76FD1-1622-4285-2426-1064999B0E85}"/>
              </a:ext>
            </a:extLst>
          </p:cNvPr>
          <p:cNvSpPr txBox="1"/>
          <p:nvPr/>
        </p:nvSpPr>
        <p:spPr>
          <a:xfrm>
            <a:off x="96456" y="1880194"/>
            <a:ext cx="7776210" cy="3539430"/>
          </a:xfrm>
          <a:prstGeom prst="rect">
            <a:avLst/>
          </a:prstGeom>
          <a:noFill/>
        </p:spPr>
        <p:txBody>
          <a:bodyPr wrap="square">
            <a:spAutoFit/>
          </a:bodyPr>
          <a:lstStyle/>
          <a:p>
            <a:pPr marL="285750" indent="-285750" algn="l">
              <a:buFont typeface="Arial" panose="020B0604020202020204" pitchFamily="34" charset="0"/>
              <a:buChar char="•"/>
            </a:pPr>
            <a:r>
              <a:rPr lang="en-US" sz="1600" b="0" i="0" u="sng" dirty="0">
                <a:effectLst/>
                <a:latin typeface="Calibri" panose="020F0502020204030204" pitchFamily="34" charset="0"/>
                <a:cs typeface="Calibri" panose="020F0502020204030204" pitchFamily="34" charset="0"/>
              </a:rPr>
              <a:t>The window size is the number of bytes that the destination device of a TCP session can accept and process at one time. </a:t>
            </a:r>
            <a:endParaRPr lang="hr-HR" sz="1600" b="0" i="0" u="sng" dirty="0">
              <a:effectLst/>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en-US" sz="1600" b="0" i="0" dirty="0">
                <a:effectLst/>
                <a:latin typeface="Calibri" panose="020F0502020204030204" pitchFamily="34" charset="0"/>
                <a:cs typeface="Calibri" panose="020F0502020204030204" pitchFamily="34" charset="0"/>
              </a:rPr>
              <a:t>In this example, the PC B initial window size for the TCP session is </a:t>
            </a:r>
            <a:r>
              <a:rPr lang="en-US" sz="1600" b="0" i="0" u="sng" dirty="0">
                <a:effectLst/>
                <a:latin typeface="Calibri" panose="020F0502020204030204" pitchFamily="34" charset="0"/>
                <a:cs typeface="Calibri" panose="020F0502020204030204" pitchFamily="34" charset="0"/>
              </a:rPr>
              <a:t>10,000 bytes</a:t>
            </a:r>
            <a:r>
              <a:rPr lang="en-US" sz="1600" b="0" i="0" dirty="0">
                <a:effectLst/>
                <a:latin typeface="Calibri" panose="020F0502020204030204" pitchFamily="34" charset="0"/>
                <a:cs typeface="Calibri" panose="020F0502020204030204" pitchFamily="34" charset="0"/>
              </a:rPr>
              <a:t>. </a:t>
            </a:r>
            <a:r>
              <a:rPr lang="en-US" sz="1600" b="0" i="0" u="sng" dirty="0">
                <a:effectLst/>
                <a:latin typeface="Calibri" panose="020F0502020204030204" pitchFamily="34" charset="0"/>
                <a:cs typeface="Calibri" panose="020F0502020204030204" pitchFamily="34" charset="0"/>
              </a:rPr>
              <a:t>Starting with the first byte, byte number 1, the last byte PC A can send without receiving an acknowledgment is byte 10,000</a:t>
            </a:r>
            <a:r>
              <a:rPr lang="en-US" sz="1600" b="0" i="0" dirty="0">
                <a:effectLst/>
                <a:latin typeface="Calibri" panose="020F0502020204030204" pitchFamily="34" charset="0"/>
                <a:cs typeface="Calibri" panose="020F0502020204030204" pitchFamily="34" charset="0"/>
              </a:rPr>
              <a:t>. This is known as the </a:t>
            </a:r>
            <a:r>
              <a:rPr lang="en-US" sz="1600" b="0" i="0" dirty="0">
                <a:solidFill>
                  <a:srgbClr val="0000FF"/>
                </a:solidFill>
                <a:effectLst/>
                <a:latin typeface="Calibri" panose="020F0502020204030204" pitchFamily="34" charset="0"/>
                <a:cs typeface="Calibri" panose="020F0502020204030204" pitchFamily="34" charset="0"/>
              </a:rPr>
              <a:t>send window of PC A</a:t>
            </a:r>
            <a:r>
              <a:rPr lang="en-US" sz="1600" b="0" i="0" dirty="0">
                <a:effectLst/>
                <a:latin typeface="Calibri" panose="020F0502020204030204" pitchFamily="34" charset="0"/>
                <a:cs typeface="Calibri" panose="020F0502020204030204" pitchFamily="34" charset="0"/>
              </a:rPr>
              <a:t>. </a:t>
            </a:r>
            <a:r>
              <a:rPr lang="en-US" sz="1600" b="0" i="0" u="sng" dirty="0">
                <a:effectLst/>
                <a:latin typeface="Calibri" panose="020F0502020204030204" pitchFamily="34" charset="0"/>
                <a:cs typeface="Calibri" panose="020F0502020204030204" pitchFamily="34" charset="0"/>
              </a:rPr>
              <a:t>The window size is included in every TCP segment</a:t>
            </a:r>
            <a:r>
              <a:rPr lang="en-US" sz="1600" b="0" i="0" dirty="0">
                <a:effectLst/>
                <a:latin typeface="Calibri" panose="020F0502020204030204" pitchFamily="34" charset="0"/>
                <a:cs typeface="Calibri" panose="020F0502020204030204" pitchFamily="34" charset="0"/>
              </a:rPr>
              <a:t> so the destination can modify the window size at any time </a:t>
            </a:r>
            <a:r>
              <a:rPr lang="en-US" sz="1600" b="0" i="0" dirty="0">
                <a:solidFill>
                  <a:srgbClr val="0000FF"/>
                </a:solidFill>
                <a:effectLst/>
                <a:latin typeface="Calibri" panose="020F0502020204030204" pitchFamily="34" charset="0"/>
                <a:cs typeface="Calibri" panose="020F0502020204030204" pitchFamily="34" charset="0"/>
              </a:rPr>
              <a:t>depending on buffer availability</a:t>
            </a:r>
            <a:r>
              <a:rPr lang="en-US" sz="1600" b="0" i="0" dirty="0">
                <a:effectLst/>
                <a:latin typeface="Calibri" panose="020F0502020204030204" pitchFamily="34" charset="0"/>
                <a:cs typeface="Calibri" panose="020F0502020204030204" pitchFamily="34" charset="0"/>
              </a:rPr>
              <a:t>.</a:t>
            </a:r>
          </a:p>
          <a:p>
            <a:pPr marL="285750" indent="-285750" algn="l">
              <a:buFont typeface="Arial" panose="020B0604020202020204" pitchFamily="34" charset="0"/>
              <a:buChar char="•"/>
            </a:pPr>
            <a:r>
              <a:rPr lang="en-US" sz="1600" b="0" i="0" u="sng" dirty="0">
                <a:effectLst/>
                <a:latin typeface="Calibri" panose="020F0502020204030204" pitchFamily="34" charset="0"/>
                <a:cs typeface="Calibri" panose="020F0502020204030204" pitchFamily="34" charset="0"/>
              </a:rPr>
              <a:t>The initial window size is agreed upon when the TCP session is established </a:t>
            </a:r>
            <a:r>
              <a:rPr lang="en-US" sz="1600" b="0" i="0" u="sng" dirty="0">
                <a:solidFill>
                  <a:srgbClr val="FF0000"/>
                </a:solidFill>
                <a:effectLst/>
                <a:latin typeface="Calibri" panose="020F0502020204030204" pitchFamily="34" charset="0"/>
                <a:cs typeface="Calibri" panose="020F0502020204030204" pitchFamily="34" charset="0"/>
              </a:rPr>
              <a:t>during the three-way handshake</a:t>
            </a:r>
            <a:r>
              <a:rPr lang="en-US" sz="1600" b="0" i="0" dirty="0">
                <a:effectLst/>
                <a:latin typeface="Calibri" panose="020F0502020204030204" pitchFamily="34" charset="0"/>
                <a:cs typeface="Calibri" panose="020F0502020204030204" pitchFamily="34" charset="0"/>
              </a:rPr>
              <a:t>. </a:t>
            </a:r>
            <a:r>
              <a:rPr lang="en-US" sz="1600" b="0" i="0" dirty="0">
                <a:solidFill>
                  <a:srgbClr val="0000FF"/>
                </a:solidFill>
                <a:effectLst/>
                <a:latin typeface="Calibri" panose="020F0502020204030204" pitchFamily="34" charset="0"/>
                <a:cs typeface="Calibri" panose="020F0502020204030204" pitchFamily="34" charset="0"/>
              </a:rPr>
              <a:t>The source device must limit the number of bytes sent to the destination device based on the window size of the destination. </a:t>
            </a:r>
            <a:endParaRPr lang="hr-HR" sz="1600" b="0" i="0" dirty="0">
              <a:solidFill>
                <a:srgbClr val="0000FF"/>
              </a:solidFill>
              <a:effectLst/>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en-US" sz="1600" b="0" i="0" dirty="0">
                <a:effectLst/>
                <a:latin typeface="Calibri" panose="020F0502020204030204" pitchFamily="34" charset="0"/>
                <a:cs typeface="Calibri" panose="020F0502020204030204" pitchFamily="34" charset="0"/>
              </a:rPr>
              <a:t>Only after the source device receives an acknowledgment that the bytes have been received, can it continue sending more data for the session. </a:t>
            </a:r>
            <a:endParaRPr lang="hr-HR" sz="1600" b="0" i="0" dirty="0">
              <a:effectLst/>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en-US" sz="1600" b="0" i="0" dirty="0">
                <a:effectLst/>
                <a:latin typeface="Calibri" panose="020F0502020204030204" pitchFamily="34" charset="0"/>
                <a:cs typeface="Calibri" panose="020F0502020204030204" pitchFamily="34" charset="0"/>
              </a:rPr>
              <a:t>A destination sending acknowledgments as it processes bytes received, and the </a:t>
            </a:r>
            <a:r>
              <a:rPr lang="en-US" sz="1600" b="0" i="0" dirty="0">
                <a:solidFill>
                  <a:srgbClr val="0000FF"/>
                </a:solidFill>
                <a:effectLst/>
                <a:latin typeface="Calibri" panose="020F0502020204030204" pitchFamily="34" charset="0"/>
                <a:cs typeface="Calibri" panose="020F0502020204030204" pitchFamily="34" charset="0"/>
              </a:rPr>
              <a:t>continual adjustment of the source send window</a:t>
            </a:r>
            <a:r>
              <a:rPr lang="en-US" sz="1600" b="0" i="0" dirty="0">
                <a:effectLst/>
                <a:latin typeface="Calibri" panose="020F0502020204030204" pitchFamily="34" charset="0"/>
                <a:cs typeface="Calibri" panose="020F0502020204030204" pitchFamily="34" charset="0"/>
              </a:rPr>
              <a:t>, is known as </a:t>
            </a:r>
            <a:r>
              <a:rPr lang="en-US" sz="1600" b="0" i="0" dirty="0">
                <a:solidFill>
                  <a:srgbClr val="0000FF"/>
                </a:solidFill>
                <a:effectLst/>
                <a:latin typeface="Calibri" panose="020F0502020204030204" pitchFamily="34" charset="0"/>
                <a:cs typeface="Calibri" panose="020F0502020204030204" pitchFamily="34" charset="0"/>
              </a:rPr>
              <a:t>sliding windows</a:t>
            </a:r>
            <a:r>
              <a:rPr lang="en-US" sz="1600" b="0" i="0" dirty="0">
                <a:effectLst/>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152985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1851704" cy="1068888"/>
          </a:xfrm>
          <a:prstGeom prst="rect">
            <a:avLst/>
          </a:prstGeom>
        </p:spPr>
        <p:txBody>
          <a:bodyPr/>
          <a:lstStyle/>
          <a:p>
            <a:r>
              <a:rPr lang="en-US" sz="3200" b="0" i="0" dirty="0"/>
              <a:t>TCP Flow Control - Maximum Segment Size (MSS)</a:t>
            </a:r>
            <a:endParaRPr lang="hr-HR" sz="3200" b="0" i="0" dirty="0"/>
          </a:p>
        </p:txBody>
      </p:sp>
      <p:sp>
        <p:nvSpPr>
          <p:cNvPr id="7" name="TextBox 6">
            <a:extLst>
              <a:ext uri="{FF2B5EF4-FFF2-40B4-BE49-F238E27FC236}">
                <a16:creationId xmlns:a16="http://schemas.microsoft.com/office/drawing/2014/main" id="{E1FAFFA4-9C28-B8E6-907F-038216048515}"/>
              </a:ext>
            </a:extLst>
          </p:cNvPr>
          <p:cNvSpPr txBox="1"/>
          <p:nvPr/>
        </p:nvSpPr>
        <p:spPr>
          <a:xfrm>
            <a:off x="96456" y="679865"/>
            <a:ext cx="11705019" cy="2308324"/>
          </a:xfrm>
          <a:prstGeom prst="rect">
            <a:avLst/>
          </a:prstGeom>
          <a:noFill/>
        </p:spPr>
        <p:txBody>
          <a:bodyPr wrap="square">
            <a:spAutoFit/>
          </a:bodyPr>
          <a:lstStyle/>
          <a:p>
            <a:pPr marL="285750" indent="-285750">
              <a:buFont typeface="Arial" panose="020B0604020202020204" pitchFamily="34" charset="0"/>
              <a:buChar char="•"/>
            </a:pPr>
            <a:r>
              <a:rPr lang="en-US" sz="1800" b="0" i="0" dirty="0">
                <a:effectLst/>
                <a:latin typeface="Calibri" panose="020F0502020204030204" pitchFamily="34" charset="0"/>
                <a:cs typeface="Calibri" panose="020F0502020204030204" pitchFamily="34" charset="0"/>
              </a:rPr>
              <a:t>In the figure, the source is transmitting </a:t>
            </a:r>
            <a:r>
              <a:rPr lang="en-US" sz="1800" b="0" i="0" dirty="0">
                <a:solidFill>
                  <a:srgbClr val="FF0000"/>
                </a:solidFill>
                <a:effectLst/>
                <a:latin typeface="Calibri" panose="020F0502020204030204" pitchFamily="34" charset="0"/>
                <a:cs typeface="Calibri" panose="020F0502020204030204" pitchFamily="34" charset="0"/>
              </a:rPr>
              <a:t>1,460 bytes of data within each TCP segment</a:t>
            </a:r>
            <a:r>
              <a:rPr lang="en-US" sz="1800" b="0" i="0" dirty="0">
                <a:effectLst/>
                <a:latin typeface="Calibri" panose="020F0502020204030204" pitchFamily="34" charset="0"/>
                <a:cs typeface="Calibri" panose="020F0502020204030204" pitchFamily="34" charset="0"/>
              </a:rPr>
              <a:t>. </a:t>
            </a:r>
            <a:r>
              <a:rPr lang="en-US" sz="1800" b="0" i="0" dirty="0">
                <a:solidFill>
                  <a:srgbClr val="FF0000"/>
                </a:solidFill>
                <a:effectLst/>
                <a:latin typeface="Calibri" panose="020F0502020204030204" pitchFamily="34" charset="0"/>
                <a:cs typeface="Calibri" panose="020F0502020204030204" pitchFamily="34" charset="0"/>
              </a:rPr>
              <a:t>This is typically the Maximum Segment Size (MSS) </a:t>
            </a:r>
            <a:r>
              <a:rPr lang="en-US" sz="1800" b="0" i="0" dirty="0">
                <a:effectLst/>
                <a:latin typeface="Calibri" panose="020F0502020204030204" pitchFamily="34" charset="0"/>
                <a:cs typeface="Calibri" panose="020F0502020204030204" pitchFamily="34" charset="0"/>
              </a:rPr>
              <a:t>that the destination device can receive. The MSS is part of the options field in the TCP header that specifies the largest amount of data, in bytes, that a device can receive in a single TCP segment. The MSS size does not include the TCP header. The MSS is typically included during the three-way handshake.</a:t>
            </a:r>
            <a:endParaRPr lang="hr-HR" sz="1800" b="0" i="0" dirty="0">
              <a:effectLst/>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800" dirty="0">
                <a:solidFill>
                  <a:srgbClr val="FF0000"/>
                </a:solidFill>
                <a:latin typeface="Calibri" panose="020F0502020204030204" pitchFamily="34" charset="0"/>
                <a:cs typeface="Calibri" panose="020F0502020204030204" pitchFamily="34" charset="0"/>
              </a:rPr>
              <a:t>A common MSS is 1,460 bytes when using IPv4</a:t>
            </a:r>
            <a:r>
              <a:rPr lang="en-US" sz="1800" dirty="0">
                <a:latin typeface="Calibri" panose="020F0502020204030204" pitchFamily="34" charset="0"/>
                <a:cs typeface="Calibri" panose="020F0502020204030204" pitchFamily="34" charset="0"/>
              </a:rPr>
              <a:t>. </a:t>
            </a:r>
            <a:r>
              <a:rPr lang="en-US" sz="1800" dirty="0">
                <a:solidFill>
                  <a:srgbClr val="0000FF"/>
                </a:solidFill>
                <a:latin typeface="Calibri" panose="020F0502020204030204" pitchFamily="34" charset="0"/>
                <a:cs typeface="Calibri" panose="020F0502020204030204" pitchFamily="34" charset="0"/>
              </a:rPr>
              <a:t>A host determines the value of its MSS field by subtracting the IP and TCP headers from the Ethernet maximum transmission unit (MTU). </a:t>
            </a:r>
            <a:r>
              <a:rPr lang="en-US" sz="1800" dirty="0">
                <a:latin typeface="Calibri" panose="020F0502020204030204" pitchFamily="34" charset="0"/>
                <a:cs typeface="Calibri" panose="020F0502020204030204" pitchFamily="34" charset="0"/>
              </a:rPr>
              <a:t>On an Ethernet interface, the default </a:t>
            </a:r>
            <a:r>
              <a:rPr lang="en-US" sz="1800" dirty="0">
                <a:solidFill>
                  <a:srgbClr val="FF0000"/>
                </a:solidFill>
                <a:latin typeface="Calibri" panose="020F0502020204030204" pitchFamily="34" charset="0"/>
                <a:cs typeface="Calibri" panose="020F0502020204030204" pitchFamily="34" charset="0"/>
              </a:rPr>
              <a:t>MTU is 1500 </a:t>
            </a:r>
            <a:r>
              <a:rPr lang="en-US" sz="1800" dirty="0">
                <a:latin typeface="Calibri" panose="020F0502020204030204" pitchFamily="34" charset="0"/>
                <a:cs typeface="Calibri" panose="020F0502020204030204" pitchFamily="34" charset="0"/>
              </a:rPr>
              <a:t>bytes. Subtracting the </a:t>
            </a:r>
            <a:r>
              <a:rPr lang="en-US" sz="1800" dirty="0">
                <a:solidFill>
                  <a:srgbClr val="FF0000"/>
                </a:solidFill>
                <a:latin typeface="Calibri" panose="020F0502020204030204" pitchFamily="34" charset="0"/>
                <a:cs typeface="Calibri" panose="020F0502020204030204" pitchFamily="34" charset="0"/>
              </a:rPr>
              <a:t>IPv4 header of 20 bytes </a:t>
            </a:r>
            <a:r>
              <a:rPr lang="en-US" sz="1800" dirty="0">
                <a:latin typeface="Calibri" panose="020F0502020204030204" pitchFamily="34" charset="0"/>
                <a:cs typeface="Calibri" panose="020F0502020204030204" pitchFamily="34" charset="0"/>
              </a:rPr>
              <a:t>and the </a:t>
            </a:r>
            <a:r>
              <a:rPr lang="en-US" sz="1800" dirty="0">
                <a:solidFill>
                  <a:srgbClr val="FF0000"/>
                </a:solidFill>
                <a:latin typeface="Calibri" panose="020F0502020204030204" pitchFamily="34" charset="0"/>
                <a:cs typeface="Calibri" panose="020F0502020204030204" pitchFamily="34" charset="0"/>
              </a:rPr>
              <a:t>TCP header of 20 bytes</a:t>
            </a:r>
            <a:r>
              <a:rPr lang="en-US" sz="1800" dirty="0">
                <a:latin typeface="Calibri" panose="020F0502020204030204" pitchFamily="34" charset="0"/>
                <a:cs typeface="Calibri" panose="020F0502020204030204" pitchFamily="34" charset="0"/>
              </a:rPr>
              <a:t>, the default </a:t>
            </a:r>
            <a:r>
              <a:rPr lang="en-US" sz="1800" dirty="0">
                <a:solidFill>
                  <a:srgbClr val="FF0000"/>
                </a:solidFill>
                <a:latin typeface="Calibri" panose="020F0502020204030204" pitchFamily="34" charset="0"/>
                <a:cs typeface="Calibri" panose="020F0502020204030204" pitchFamily="34" charset="0"/>
              </a:rPr>
              <a:t>MSS size will be 1460 bytes</a:t>
            </a:r>
            <a:r>
              <a:rPr lang="en-US" sz="1800" dirty="0">
                <a:latin typeface="Calibri" panose="020F0502020204030204" pitchFamily="34" charset="0"/>
                <a:cs typeface="Calibri" panose="020F0502020204030204" pitchFamily="34" charset="0"/>
              </a:rPr>
              <a:t>, as shown in the figure.</a:t>
            </a:r>
          </a:p>
        </p:txBody>
      </p:sp>
      <p:pic>
        <p:nvPicPr>
          <p:cNvPr id="4" name="Picture 3">
            <a:extLst>
              <a:ext uri="{FF2B5EF4-FFF2-40B4-BE49-F238E27FC236}">
                <a16:creationId xmlns:a16="http://schemas.microsoft.com/office/drawing/2014/main" id="{EC322BC1-AB0F-2EB1-1523-881F5B49CB23}"/>
              </a:ext>
            </a:extLst>
          </p:cNvPr>
          <p:cNvPicPr>
            <a:picLocks noChangeAspect="1"/>
          </p:cNvPicPr>
          <p:nvPr/>
        </p:nvPicPr>
        <p:blipFill>
          <a:blip r:embed="rId2"/>
          <a:stretch>
            <a:fillRect/>
          </a:stretch>
        </p:blipFill>
        <p:spPr>
          <a:xfrm>
            <a:off x="6508461" y="2988189"/>
            <a:ext cx="5683539" cy="3695700"/>
          </a:xfrm>
          <a:prstGeom prst="rect">
            <a:avLst/>
          </a:prstGeom>
        </p:spPr>
      </p:pic>
      <p:pic>
        <p:nvPicPr>
          <p:cNvPr id="8" name="Picture 7">
            <a:extLst>
              <a:ext uri="{FF2B5EF4-FFF2-40B4-BE49-F238E27FC236}">
                <a16:creationId xmlns:a16="http://schemas.microsoft.com/office/drawing/2014/main" id="{1846F49C-3C80-A6CE-C1E1-FA1368936FE6}"/>
              </a:ext>
            </a:extLst>
          </p:cNvPr>
          <p:cNvPicPr>
            <a:picLocks noChangeAspect="1"/>
          </p:cNvPicPr>
          <p:nvPr/>
        </p:nvPicPr>
        <p:blipFill>
          <a:blip r:embed="rId3"/>
          <a:stretch>
            <a:fillRect/>
          </a:stretch>
        </p:blipFill>
        <p:spPr>
          <a:xfrm>
            <a:off x="179399" y="3429000"/>
            <a:ext cx="6348112" cy="2190750"/>
          </a:xfrm>
          <a:prstGeom prst="rect">
            <a:avLst/>
          </a:prstGeom>
        </p:spPr>
      </p:pic>
    </p:spTree>
    <p:extLst>
      <p:ext uri="{BB962C8B-B14F-4D97-AF65-F5344CB8AC3E}">
        <p14:creationId xmlns:p14="http://schemas.microsoft.com/office/powerpoint/2010/main" val="30464681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1851704" cy="1068888"/>
          </a:xfrm>
          <a:prstGeom prst="rect">
            <a:avLst/>
          </a:prstGeom>
        </p:spPr>
        <p:txBody>
          <a:bodyPr/>
          <a:lstStyle/>
          <a:p>
            <a:r>
              <a:rPr lang="en-US" sz="3200" b="0" i="0" dirty="0"/>
              <a:t>TCP Flow Control - Congestion Avoidance</a:t>
            </a:r>
            <a:endParaRPr lang="hr-HR" sz="3200" b="0" i="0" dirty="0"/>
          </a:p>
        </p:txBody>
      </p:sp>
      <p:sp>
        <p:nvSpPr>
          <p:cNvPr id="7" name="TextBox 6">
            <a:extLst>
              <a:ext uri="{FF2B5EF4-FFF2-40B4-BE49-F238E27FC236}">
                <a16:creationId xmlns:a16="http://schemas.microsoft.com/office/drawing/2014/main" id="{E1FAFFA4-9C28-B8E6-907F-038216048515}"/>
              </a:ext>
            </a:extLst>
          </p:cNvPr>
          <p:cNvSpPr txBox="1"/>
          <p:nvPr/>
        </p:nvSpPr>
        <p:spPr>
          <a:xfrm>
            <a:off x="96456" y="679865"/>
            <a:ext cx="11705019" cy="3970318"/>
          </a:xfrm>
          <a:prstGeom prst="rect">
            <a:avLst/>
          </a:prstGeom>
          <a:noFill/>
        </p:spPr>
        <p:txBody>
          <a:bodyPr wrap="square">
            <a:spAutoFit/>
          </a:bodyPr>
          <a:lstStyle/>
          <a:p>
            <a:pPr marL="285750" indent="-285750">
              <a:buFont typeface="Arial" panose="020B0604020202020204" pitchFamily="34" charset="0"/>
              <a:buChar char="•"/>
            </a:pPr>
            <a:r>
              <a:rPr lang="en-US" sz="1800" b="0" i="0" dirty="0">
                <a:effectLst/>
                <a:latin typeface="Calibri" panose="020F0502020204030204" pitchFamily="34" charset="0"/>
                <a:cs typeface="Calibri" panose="020F0502020204030204" pitchFamily="34" charset="0"/>
              </a:rPr>
              <a:t>When congestion occurs on a network, it results in packets being </a:t>
            </a:r>
            <a:r>
              <a:rPr lang="en-US" sz="1800" b="0" i="0" dirty="0">
                <a:solidFill>
                  <a:srgbClr val="FF0000"/>
                </a:solidFill>
                <a:effectLst/>
                <a:latin typeface="Calibri" panose="020F0502020204030204" pitchFamily="34" charset="0"/>
                <a:cs typeface="Calibri" panose="020F0502020204030204" pitchFamily="34" charset="0"/>
              </a:rPr>
              <a:t>discarded</a:t>
            </a:r>
            <a:r>
              <a:rPr lang="en-US" sz="1800" b="0" i="0" dirty="0">
                <a:effectLst/>
                <a:latin typeface="Calibri" panose="020F0502020204030204" pitchFamily="34" charset="0"/>
                <a:cs typeface="Calibri" panose="020F0502020204030204" pitchFamily="34" charset="0"/>
              </a:rPr>
              <a:t> by the overloaded router. When packets containing TCP segments do not reach their destination, they are left </a:t>
            </a:r>
            <a:r>
              <a:rPr lang="en-US" sz="1800" b="0" i="0" dirty="0">
                <a:solidFill>
                  <a:srgbClr val="FF0000"/>
                </a:solidFill>
                <a:effectLst/>
                <a:latin typeface="Calibri" panose="020F0502020204030204" pitchFamily="34" charset="0"/>
                <a:cs typeface="Calibri" panose="020F0502020204030204" pitchFamily="34" charset="0"/>
              </a:rPr>
              <a:t>unacknowledged</a:t>
            </a:r>
            <a:r>
              <a:rPr lang="en-US" sz="1800" b="0" i="0" dirty="0">
                <a:effectLst/>
                <a:latin typeface="Calibri" panose="020F0502020204030204" pitchFamily="34" charset="0"/>
                <a:cs typeface="Calibri" panose="020F0502020204030204" pitchFamily="34" charset="0"/>
              </a:rPr>
              <a:t>. By determining the rate at which TCP segments are sent but not acknowledged, the source can </a:t>
            </a:r>
            <a:r>
              <a:rPr lang="en-US" sz="1800" b="0" i="0" dirty="0">
                <a:solidFill>
                  <a:srgbClr val="0000FF"/>
                </a:solidFill>
                <a:effectLst/>
                <a:latin typeface="Calibri" panose="020F0502020204030204" pitchFamily="34" charset="0"/>
                <a:cs typeface="Calibri" panose="020F0502020204030204" pitchFamily="34" charset="0"/>
              </a:rPr>
              <a:t>assume a certain level of network congestion.</a:t>
            </a:r>
          </a:p>
          <a:p>
            <a:pPr marL="285750" indent="-285750">
              <a:buFont typeface="Arial" panose="020B0604020202020204" pitchFamily="34" charset="0"/>
              <a:buChar char="•"/>
            </a:pPr>
            <a:endParaRPr lang="en-US" sz="1800" b="0" i="0" dirty="0">
              <a:solidFill>
                <a:srgbClr val="0000FF"/>
              </a:solidFill>
              <a:effectLst/>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800" b="0" i="0" dirty="0">
                <a:effectLst/>
                <a:latin typeface="Calibri" panose="020F0502020204030204" pitchFamily="34" charset="0"/>
                <a:cs typeface="Calibri" panose="020F0502020204030204" pitchFamily="34" charset="0"/>
              </a:rPr>
              <a:t>Whenever there is congestion, </a:t>
            </a:r>
            <a:r>
              <a:rPr lang="en-US" sz="1800" b="0" i="0" dirty="0">
                <a:solidFill>
                  <a:srgbClr val="0000FF"/>
                </a:solidFill>
                <a:effectLst/>
                <a:latin typeface="Calibri" panose="020F0502020204030204" pitchFamily="34" charset="0"/>
                <a:cs typeface="Calibri" panose="020F0502020204030204" pitchFamily="34" charset="0"/>
              </a:rPr>
              <a:t>retransmission of lost TCP segments from the source will occur</a:t>
            </a:r>
            <a:r>
              <a:rPr lang="en-US" sz="1800" b="0" i="0" dirty="0">
                <a:effectLst/>
                <a:latin typeface="Calibri" panose="020F0502020204030204" pitchFamily="34" charset="0"/>
                <a:cs typeface="Calibri" panose="020F0502020204030204" pitchFamily="34" charset="0"/>
              </a:rPr>
              <a:t>. If the retransmission is not properly controlled, the additional retransmission of the TCP segments can make the congestion even worse. Not only are new packets with TCP segments introduced into the network, but the feedback effect of the retransmitted TCP segments that were lost will also add to the congestion. </a:t>
            </a:r>
            <a:r>
              <a:rPr lang="en-US" sz="1800" b="0" i="0" u="sng" dirty="0">
                <a:effectLst/>
                <a:latin typeface="Calibri" panose="020F0502020204030204" pitchFamily="34" charset="0"/>
                <a:cs typeface="Calibri" panose="020F0502020204030204" pitchFamily="34" charset="0"/>
              </a:rPr>
              <a:t>To avoid and control congestion, TCP employs several congestion handling mechanisms, timers, and algorithms.</a:t>
            </a:r>
          </a:p>
          <a:p>
            <a:pPr marL="285750" indent="-285750">
              <a:buFont typeface="Arial" panose="020B0604020202020204" pitchFamily="34" charset="0"/>
              <a:buChar char="•"/>
            </a:pPr>
            <a:endParaRPr lang="en-US" sz="1800" b="0" i="0" dirty="0">
              <a:effectLst/>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800" b="0" i="0" u="sng" dirty="0">
                <a:effectLst/>
                <a:latin typeface="Calibri" panose="020F0502020204030204" pitchFamily="34" charset="0"/>
                <a:cs typeface="Calibri" panose="020F0502020204030204" pitchFamily="34" charset="0"/>
              </a:rPr>
              <a:t>If the source determines that the TCP segments are either </a:t>
            </a:r>
            <a:r>
              <a:rPr lang="en-US" sz="1800" b="0" i="0" u="sng" dirty="0">
                <a:solidFill>
                  <a:srgbClr val="0000FF"/>
                </a:solidFill>
                <a:effectLst/>
                <a:latin typeface="Calibri" panose="020F0502020204030204" pitchFamily="34" charset="0"/>
                <a:cs typeface="Calibri" panose="020F0502020204030204" pitchFamily="34" charset="0"/>
              </a:rPr>
              <a:t>not being acknowledged </a:t>
            </a:r>
            <a:r>
              <a:rPr lang="en-US" sz="1800" b="0" i="0" u="sng" dirty="0">
                <a:effectLst/>
                <a:latin typeface="Calibri" panose="020F0502020204030204" pitchFamily="34" charset="0"/>
                <a:cs typeface="Calibri" panose="020F0502020204030204" pitchFamily="34" charset="0"/>
              </a:rPr>
              <a:t>or </a:t>
            </a:r>
            <a:r>
              <a:rPr lang="en-US" sz="1800" b="0" i="0" u="sng" dirty="0">
                <a:solidFill>
                  <a:srgbClr val="0000FF"/>
                </a:solidFill>
                <a:effectLst/>
                <a:latin typeface="Calibri" panose="020F0502020204030204" pitchFamily="34" charset="0"/>
                <a:cs typeface="Calibri" panose="020F0502020204030204" pitchFamily="34" charset="0"/>
              </a:rPr>
              <a:t>not acknowledged in a timely manner</a:t>
            </a:r>
            <a:r>
              <a:rPr lang="en-US" sz="1800" b="0" i="0" u="sng" dirty="0">
                <a:effectLst/>
                <a:latin typeface="Calibri" panose="020F0502020204030204" pitchFamily="34" charset="0"/>
                <a:cs typeface="Calibri" panose="020F0502020204030204" pitchFamily="34" charset="0"/>
              </a:rPr>
              <a:t>, then it can reduce the number of bytes it sends before receiving an acknowledgment</a:t>
            </a:r>
            <a:r>
              <a:rPr lang="en-US" sz="1800" b="0" i="0" dirty="0">
                <a:effectLst/>
                <a:latin typeface="Calibri" panose="020F0502020204030204" pitchFamily="34" charset="0"/>
                <a:cs typeface="Calibri" panose="020F0502020204030204" pitchFamily="34" charset="0"/>
              </a:rPr>
              <a:t>. As illustrated in the figure, PC A senses there is congestion and therefore, reduces the number of bytes it sends before receiving an acknowledgment from PC B.</a:t>
            </a:r>
            <a:endParaRPr lang="en-US" sz="1800"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FD264433-7B3A-43F8-6E9D-712FE9F5D54E}"/>
              </a:ext>
            </a:extLst>
          </p:cNvPr>
          <p:cNvPicPr>
            <a:picLocks noChangeAspect="1"/>
          </p:cNvPicPr>
          <p:nvPr/>
        </p:nvPicPr>
        <p:blipFill>
          <a:blip r:embed="rId2"/>
          <a:stretch>
            <a:fillRect/>
          </a:stretch>
        </p:blipFill>
        <p:spPr>
          <a:xfrm>
            <a:off x="8667750" y="4308653"/>
            <a:ext cx="3524250" cy="2549347"/>
          </a:xfrm>
          <a:prstGeom prst="rect">
            <a:avLst/>
          </a:prstGeom>
        </p:spPr>
      </p:pic>
    </p:spTree>
    <p:extLst>
      <p:ext uri="{BB962C8B-B14F-4D97-AF65-F5344CB8AC3E}">
        <p14:creationId xmlns:p14="http://schemas.microsoft.com/office/powerpoint/2010/main" val="18271114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1851704" cy="1068888"/>
          </a:xfrm>
          <a:prstGeom prst="rect">
            <a:avLst/>
          </a:prstGeom>
        </p:spPr>
        <p:txBody>
          <a:bodyPr/>
          <a:lstStyle/>
          <a:p>
            <a:r>
              <a:rPr lang="en-US" sz="3200" b="0" i="0" dirty="0"/>
              <a:t>UDP Communication</a:t>
            </a:r>
            <a:endParaRPr lang="hr-HR" sz="3200" b="0" i="0" dirty="0"/>
          </a:p>
        </p:txBody>
      </p:sp>
      <p:pic>
        <p:nvPicPr>
          <p:cNvPr id="4" name="Picture 3">
            <a:extLst>
              <a:ext uri="{FF2B5EF4-FFF2-40B4-BE49-F238E27FC236}">
                <a16:creationId xmlns:a16="http://schemas.microsoft.com/office/drawing/2014/main" id="{50754823-5B05-C44E-0671-DCF094C6C804}"/>
              </a:ext>
            </a:extLst>
          </p:cNvPr>
          <p:cNvPicPr>
            <a:picLocks noChangeAspect="1"/>
          </p:cNvPicPr>
          <p:nvPr/>
        </p:nvPicPr>
        <p:blipFill>
          <a:blip r:embed="rId2"/>
          <a:stretch>
            <a:fillRect/>
          </a:stretch>
        </p:blipFill>
        <p:spPr>
          <a:xfrm>
            <a:off x="481013" y="857377"/>
            <a:ext cx="4557712" cy="2067189"/>
          </a:xfrm>
          <a:prstGeom prst="rect">
            <a:avLst/>
          </a:prstGeom>
        </p:spPr>
      </p:pic>
      <p:sp>
        <p:nvSpPr>
          <p:cNvPr id="8" name="TextBox 7">
            <a:extLst>
              <a:ext uri="{FF2B5EF4-FFF2-40B4-BE49-F238E27FC236}">
                <a16:creationId xmlns:a16="http://schemas.microsoft.com/office/drawing/2014/main" id="{3F5C2579-5CCB-5F18-96A0-B278797A1DFC}"/>
              </a:ext>
            </a:extLst>
          </p:cNvPr>
          <p:cNvSpPr txBox="1"/>
          <p:nvPr/>
        </p:nvSpPr>
        <p:spPr>
          <a:xfrm>
            <a:off x="6238875" y="679865"/>
            <a:ext cx="5219700" cy="3539430"/>
          </a:xfrm>
          <a:prstGeom prst="rect">
            <a:avLst/>
          </a:prstGeom>
          <a:noFill/>
        </p:spPr>
        <p:txBody>
          <a:bodyPr wrap="square">
            <a:spAutoFit/>
          </a:bodyPr>
          <a:lstStyle/>
          <a:p>
            <a:pPr marL="285750" indent="-285750">
              <a:buFont typeface="Arial" panose="020B0604020202020204" pitchFamily="34" charset="0"/>
              <a:buChar char="•"/>
            </a:pPr>
            <a:r>
              <a:rPr lang="en-US" sz="1600" b="0" i="0" dirty="0">
                <a:solidFill>
                  <a:srgbClr val="FF0000"/>
                </a:solidFill>
                <a:effectLst/>
                <a:latin typeface="Calibri" panose="020F0502020204030204" pitchFamily="34" charset="0"/>
                <a:cs typeface="Calibri" panose="020F0502020204030204" pitchFamily="34" charset="0"/>
              </a:rPr>
              <a:t>UDP does not establish a connection. UDP provides low overhead </a:t>
            </a:r>
            <a:r>
              <a:rPr lang="en-US" sz="1600" b="0" i="0" dirty="0">
                <a:effectLst/>
                <a:latin typeface="Calibri" panose="020F0502020204030204" pitchFamily="34" charset="0"/>
                <a:cs typeface="Calibri" panose="020F0502020204030204" pitchFamily="34" charset="0"/>
              </a:rPr>
              <a:t>data transport because it has a small datagram header and </a:t>
            </a:r>
            <a:r>
              <a:rPr lang="en-US" sz="1600" b="0" i="0" dirty="0">
                <a:solidFill>
                  <a:srgbClr val="FF0000"/>
                </a:solidFill>
                <a:effectLst/>
                <a:latin typeface="Calibri" panose="020F0502020204030204" pitchFamily="34" charset="0"/>
                <a:cs typeface="Calibri" panose="020F0502020204030204" pitchFamily="34" charset="0"/>
              </a:rPr>
              <a:t>no network management traffic</a:t>
            </a:r>
            <a:endParaRPr lang="hr-HR" sz="1600" b="0" i="0" dirty="0">
              <a:solidFill>
                <a:srgbClr val="FF0000"/>
              </a:solidFill>
              <a:effectLst/>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hr-HR" sz="1600" b="0" i="0" dirty="0">
              <a:effectLst/>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Like segments with TCP, when UDP datagrams are sent to a destination, they </a:t>
            </a:r>
            <a:r>
              <a:rPr lang="en-US" sz="1600" dirty="0">
                <a:solidFill>
                  <a:srgbClr val="FF0000"/>
                </a:solidFill>
                <a:latin typeface="Calibri" panose="020F0502020204030204" pitchFamily="34" charset="0"/>
                <a:cs typeface="Calibri" panose="020F0502020204030204" pitchFamily="34" charset="0"/>
              </a:rPr>
              <a:t>often take different paths and arrive in the wrong order.</a:t>
            </a:r>
            <a:r>
              <a:rPr lang="en-US" sz="1600" dirty="0">
                <a:latin typeface="Calibri" panose="020F0502020204030204" pitchFamily="34" charset="0"/>
                <a:cs typeface="Calibri" panose="020F0502020204030204" pitchFamily="34" charset="0"/>
              </a:rPr>
              <a:t> UDP does not track sequence numbers the way TCP does. </a:t>
            </a:r>
            <a:r>
              <a:rPr lang="en-US" sz="1600" dirty="0">
                <a:solidFill>
                  <a:srgbClr val="FF0000"/>
                </a:solidFill>
                <a:latin typeface="Calibri" panose="020F0502020204030204" pitchFamily="34" charset="0"/>
                <a:cs typeface="Calibri" panose="020F0502020204030204" pitchFamily="34" charset="0"/>
              </a:rPr>
              <a:t>UDP has no way to reorder the datagrams into their transmission order</a:t>
            </a:r>
            <a:endParaRPr lang="en-US" sz="16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00" dirty="0">
                <a:solidFill>
                  <a:srgbClr val="FF0000"/>
                </a:solidFill>
                <a:latin typeface="Calibri" panose="020F0502020204030204" pitchFamily="34" charset="0"/>
                <a:cs typeface="Calibri" panose="020F0502020204030204" pitchFamily="34" charset="0"/>
              </a:rPr>
              <a:t>Therefore, UDP simply reassembles the data in the order that it was received and forwards it to the application</a:t>
            </a:r>
            <a:r>
              <a:rPr lang="en-US" sz="1600" dirty="0">
                <a:latin typeface="Calibri" panose="020F0502020204030204" pitchFamily="34" charset="0"/>
                <a:cs typeface="Calibri" panose="020F0502020204030204" pitchFamily="34" charset="0"/>
              </a:rPr>
              <a:t>. If the data sequence is important to the application, the application must identify the proper sequence and determine how the data should be processed.</a:t>
            </a:r>
            <a:endParaRPr lang="hr-HR" sz="1600" dirty="0">
              <a:latin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3D607E51-6759-DC37-2276-511DC47DEEE6}"/>
              </a:ext>
            </a:extLst>
          </p:cNvPr>
          <p:cNvPicPr>
            <a:picLocks noChangeAspect="1"/>
          </p:cNvPicPr>
          <p:nvPr/>
        </p:nvPicPr>
        <p:blipFill>
          <a:blip r:embed="rId3"/>
          <a:stretch>
            <a:fillRect/>
          </a:stretch>
        </p:blipFill>
        <p:spPr>
          <a:xfrm>
            <a:off x="382206" y="3064234"/>
            <a:ext cx="5219700" cy="3648345"/>
          </a:xfrm>
          <a:prstGeom prst="rect">
            <a:avLst/>
          </a:prstGeom>
        </p:spPr>
      </p:pic>
    </p:spTree>
    <p:extLst>
      <p:ext uri="{BB962C8B-B14F-4D97-AF65-F5344CB8AC3E}">
        <p14:creationId xmlns:p14="http://schemas.microsoft.com/office/powerpoint/2010/main" val="36978431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1851704" cy="1068888"/>
          </a:xfrm>
          <a:prstGeom prst="rect">
            <a:avLst/>
          </a:prstGeom>
        </p:spPr>
        <p:txBody>
          <a:bodyPr/>
          <a:lstStyle/>
          <a:p>
            <a:r>
              <a:rPr lang="en-US" sz="3200" b="0" i="0" dirty="0"/>
              <a:t>UDP Server </a:t>
            </a:r>
            <a:r>
              <a:rPr lang="hr-HR" sz="3200" b="0" i="0" dirty="0" err="1"/>
              <a:t>and</a:t>
            </a:r>
            <a:r>
              <a:rPr lang="hr-HR" sz="3200" b="0" i="0" dirty="0"/>
              <a:t>  </a:t>
            </a:r>
            <a:r>
              <a:rPr lang="hr-HR" sz="3200" b="0" i="0" dirty="0" err="1"/>
              <a:t>Client</a:t>
            </a:r>
            <a:r>
              <a:rPr lang="hr-HR" sz="3200" b="0" i="0" dirty="0"/>
              <a:t> </a:t>
            </a:r>
            <a:r>
              <a:rPr lang="en-US" sz="3200" b="0" i="0" dirty="0"/>
              <a:t>Processes and Requests</a:t>
            </a:r>
            <a:endParaRPr lang="hr-HR" sz="3200" b="0" i="0" dirty="0"/>
          </a:p>
        </p:txBody>
      </p:sp>
      <p:sp>
        <p:nvSpPr>
          <p:cNvPr id="8" name="TextBox 7">
            <a:extLst>
              <a:ext uri="{FF2B5EF4-FFF2-40B4-BE49-F238E27FC236}">
                <a16:creationId xmlns:a16="http://schemas.microsoft.com/office/drawing/2014/main" id="{3F5C2579-5CCB-5F18-96A0-B278797A1DFC}"/>
              </a:ext>
            </a:extLst>
          </p:cNvPr>
          <p:cNvSpPr txBox="1"/>
          <p:nvPr/>
        </p:nvSpPr>
        <p:spPr>
          <a:xfrm>
            <a:off x="6238875" y="679865"/>
            <a:ext cx="5638800" cy="5262979"/>
          </a:xfrm>
          <a:prstGeom prst="rect">
            <a:avLst/>
          </a:prstGeom>
          <a:noFill/>
        </p:spPr>
        <p:txBody>
          <a:bodyPr wrap="square">
            <a:spAutoFit/>
          </a:bodyPr>
          <a:lstStyle/>
          <a:p>
            <a:pPr marL="285750" indent="-285750">
              <a:buFont typeface="Arial" panose="020B0604020202020204" pitchFamily="34" charset="0"/>
              <a:buChar char="•"/>
            </a:pPr>
            <a:r>
              <a:rPr lang="en-US" sz="1600" b="0" i="0" dirty="0">
                <a:effectLst/>
                <a:latin typeface="Calibri" panose="020F0502020204030204" pitchFamily="34" charset="0"/>
                <a:cs typeface="Calibri" panose="020F0502020204030204" pitchFamily="34" charset="0"/>
              </a:rPr>
              <a:t>Like TCP-based applications, UDP-based server applications are assigned w</a:t>
            </a:r>
            <a:r>
              <a:rPr lang="en-US" sz="1600" b="0" i="0" dirty="0">
                <a:solidFill>
                  <a:srgbClr val="FF0000"/>
                </a:solidFill>
                <a:effectLst/>
                <a:latin typeface="Calibri" panose="020F0502020204030204" pitchFamily="34" charset="0"/>
                <a:cs typeface="Calibri" panose="020F0502020204030204" pitchFamily="34" charset="0"/>
              </a:rPr>
              <a:t>ell-known or registered port numbers,</a:t>
            </a:r>
            <a:r>
              <a:rPr lang="en-US" sz="1600" b="0" i="0" dirty="0">
                <a:effectLst/>
                <a:latin typeface="Calibri" panose="020F0502020204030204" pitchFamily="34" charset="0"/>
                <a:cs typeface="Calibri" panose="020F0502020204030204" pitchFamily="34" charset="0"/>
              </a:rPr>
              <a:t> as shown in the figure. When these applications or processes are running on a server, they accept the data matched with the assigned port number. When UDP receives a datagram destined for one of these ports, </a:t>
            </a:r>
            <a:r>
              <a:rPr lang="en-US" sz="1600" b="0" i="0" dirty="0">
                <a:solidFill>
                  <a:srgbClr val="FF0000"/>
                </a:solidFill>
                <a:effectLst/>
                <a:latin typeface="Calibri" panose="020F0502020204030204" pitchFamily="34" charset="0"/>
                <a:cs typeface="Calibri" panose="020F0502020204030204" pitchFamily="34" charset="0"/>
              </a:rPr>
              <a:t>it forwards the application data to the appropriate application based on its port number</a:t>
            </a:r>
            <a:r>
              <a:rPr lang="en-US" sz="1600" b="0" i="0" dirty="0">
                <a:effectLst/>
                <a:latin typeface="Calibri" panose="020F0502020204030204" pitchFamily="34" charset="0"/>
                <a:cs typeface="Calibri" panose="020F0502020204030204" pitchFamily="34" charset="0"/>
              </a:rPr>
              <a:t>.</a:t>
            </a:r>
            <a:endParaRPr lang="hr-HR" sz="1600" b="0" i="0" dirty="0">
              <a:effectLst/>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hr-HR" sz="1600" b="0" i="0" dirty="0">
              <a:effectLst/>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As with TCP, </a:t>
            </a:r>
            <a:r>
              <a:rPr lang="en-US" sz="1600" dirty="0">
                <a:solidFill>
                  <a:srgbClr val="FF0000"/>
                </a:solidFill>
                <a:latin typeface="Calibri" panose="020F0502020204030204" pitchFamily="34" charset="0"/>
                <a:cs typeface="Calibri" panose="020F0502020204030204" pitchFamily="34" charset="0"/>
              </a:rPr>
              <a:t>client-server communication is initiated by a client application that requests data from a server process</a:t>
            </a:r>
            <a:r>
              <a:rPr lang="en-US" sz="1600" dirty="0">
                <a:latin typeface="Calibri" panose="020F0502020204030204" pitchFamily="34" charset="0"/>
                <a:cs typeface="Calibri" panose="020F0502020204030204" pitchFamily="34" charset="0"/>
              </a:rPr>
              <a:t>. The UDP client process dynamically selects a port number from the range of port numbers and uses this as the source port for the conversation. The </a:t>
            </a:r>
            <a:r>
              <a:rPr lang="en-US" sz="1600" dirty="0">
                <a:solidFill>
                  <a:srgbClr val="FF0000"/>
                </a:solidFill>
                <a:latin typeface="Calibri" panose="020F0502020204030204" pitchFamily="34" charset="0"/>
                <a:cs typeface="Calibri" panose="020F0502020204030204" pitchFamily="34" charset="0"/>
              </a:rPr>
              <a:t>destination port is usually the well-known or registered port number assigned to the server process.</a:t>
            </a:r>
          </a:p>
          <a:p>
            <a:pPr marL="285750" indent="-285750">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After a client has selected the source and destination ports, the same pair of ports are used in the header of all datagrams in the transaction. </a:t>
            </a:r>
            <a:r>
              <a:rPr lang="en-US" sz="1600" dirty="0">
                <a:solidFill>
                  <a:srgbClr val="FF0000"/>
                </a:solidFill>
                <a:latin typeface="Calibri" panose="020F0502020204030204" pitchFamily="34" charset="0"/>
                <a:cs typeface="Calibri" panose="020F0502020204030204" pitchFamily="34" charset="0"/>
              </a:rPr>
              <a:t>For the data returning to the client from the server, the source and destination port numbers in the datagram header are reversed.</a:t>
            </a:r>
            <a:endParaRPr lang="hr-HR" sz="1600" dirty="0">
              <a:solidFill>
                <a:srgbClr val="FF0000"/>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5665FC78-7BA8-E252-6075-35DD36ECE130}"/>
              </a:ext>
            </a:extLst>
          </p:cNvPr>
          <p:cNvPicPr>
            <a:picLocks noChangeAspect="1"/>
          </p:cNvPicPr>
          <p:nvPr/>
        </p:nvPicPr>
        <p:blipFill>
          <a:blip r:embed="rId2"/>
          <a:stretch>
            <a:fillRect/>
          </a:stretch>
        </p:blipFill>
        <p:spPr>
          <a:xfrm>
            <a:off x="764858" y="613190"/>
            <a:ext cx="4660461" cy="2589145"/>
          </a:xfrm>
          <a:prstGeom prst="rect">
            <a:avLst/>
          </a:prstGeom>
        </p:spPr>
      </p:pic>
      <p:pic>
        <p:nvPicPr>
          <p:cNvPr id="7" name="Picture 6">
            <a:extLst>
              <a:ext uri="{FF2B5EF4-FFF2-40B4-BE49-F238E27FC236}">
                <a16:creationId xmlns:a16="http://schemas.microsoft.com/office/drawing/2014/main" id="{5307E55C-0BD0-1E98-48CA-4504A1DF0494}"/>
              </a:ext>
            </a:extLst>
          </p:cNvPr>
          <p:cNvPicPr>
            <a:picLocks noChangeAspect="1"/>
          </p:cNvPicPr>
          <p:nvPr/>
        </p:nvPicPr>
        <p:blipFill>
          <a:blip r:embed="rId3"/>
          <a:stretch>
            <a:fillRect/>
          </a:stretch>
        </p:blipFill>
        <p:spPr>
          <a:xfrm>
            <a:off x="66675" y="3202335"/>
            <a:ext cx="6362631" cy="3588990"/>
          </a:xfrm>
          <a:prstGeom prst="rect">
            <a:avLst/>
          </a:prstGeom>
        </p:spPr>
      </p:pic>
    </p:spTree>
    <p:extLst>
      <p:ext uri="{BB962C8B-B14F-4D97-AF65-F5344CB8AC3E}">
        <p14:creationId xmlns:p14="http://schemas.microsoft.com/office/powerpoint/2010/main" val="1098389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0808577" cy="1068888"/>
          </a:xfrm>
          <a:prstGeom prst="rect">
            <a:avLst/>
          </a:prstGeom>
        </p:spPr>
        <p:txBody>
          <a:bodyPr/>
          <a:lstStyle/>
          <a:p>
            <a:r>
              <a:rPr lang="en-US" sz="3200" b="0" i="0" dirty="0"/>
              <a:t>Transport Layer Responsibilities</a:t>
            </a:r>
            <a:endParaRPr lang="hr-HR" sz="3200" b="0" i="0" dirty="0"/>
          </a:p>
        </p:txBody>
      </p:sp>
      <p:sp>
        <p:nvSpPr>
          <p:cNvPr id="8" name="TextBox 7">
            <a:extLst>
              <a:ext uri="{FF2B5EF4-FFF2-40B4-BE49-F238E27FC236}">
                <a16:creationId xmlns:a16="http://schemas.microsoft.com/office/drawing/2014/main" id="{522157EC-9B6B-084E-DA94-6646282301AD}"/>
              </a:ext>
            </a:extLst>
          </p:cNvPr>
          <p:cNvSpPr txBox="1"/>
          <p:nvPr/>
        </p:nvSpPr>
        <p:spPr>
          <a:xfrm>
            <a:off x="306910" y="789980"/>
            <a:ext cx="6270440" cy="4524315"/>
          </a:xfrm>
          <a:prstGeom prst="rect">
            <a:avLst/>
          </a:prstGeom>
          <a:noFill/>
        </p:spPr>
        <p:txBody>
          <a:bodyPr wrap="square">
            <a:spAutoFit/>
          </a:bodyPr>
          <a:lstStyle/>
          <a:p>
            <a:pPr marL="285750" indent="-285750">
              <a:buFont typeface="Arial" panose="020B0604020202020204" pitchFamily="34" charset="0"/>
              <a:buChar char="•"/>
            </a:pPr>
            <a:r>
              <a:rPr lang="en-US" sz="2400" b="0" i="0" dirty="0">
                <a:solidFill>
                  <a:srgbClr val="FF0000"/>
                </a:solidFill>
                <a:effectLst/>
                <a:latin typeface="Calibri" panose="020F0502020204030204" pitchFamily="34" charset="0"/>
                <a:cs typeface="Calibri" panose="020F0502020204030204" pitchFamily="34" charset="0"/>
              </a:rPr>
              <a:t>Segmenting Data and Reassembling Segments</a:t>
            </a:r>
            <a:endParaRPr lang="hr-HR" sz="2400" b="0" i="0" dirty="0">
              <a:solidFill>
                <a:srgbClr val="FF0000"/>
              </a:solidFill>
              <a:effectLst/>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400" b="0" i="0" dirty="0">
                <a:solidFill>
                  <a:srgbClr val="0000FF"/>
                </a:solidFill>
                <a:effectLst/>
                <a:latin typeface="Calibri" panose="020F0502020204030204" pitchFamily="34" charset="0"/>
                <a:cs typeface="Calibri" panose="020F0502020204030204" pitchFamily="34" charset="0"/>
              </a:rPr>
              <a:t>It is the transport layer responsibility to divide the application data into appropriately sized blocks</a:t>
            </a:r>
            <a:r>
              <a:rPr lang="en-US" sz="2400" b="0" i="0" dirty="0">
                <a:effectLst/>
                <a:latin typeface="Calibri" panose="020F0502020204030204" pitchFamily="34" charset="0"/>
                <a:cs typeface="Calibri" panose="020F0502020204030204" pitchFamily="34" charset="0"/>
              </a:rPr>
              <a:t>. Depending on the transport layer protocol used, the transport layer blocks are called either </a:t>
            </a:r>
            <a:r>
              <a:rPr lang="en-US" sz="2400" b="0" i="0" dirty="0">
                <a:solidFill>
                  <a:srgbClr val="0000FF"/>
                </a:solidFill>
                <a:effectLst/>
                <a:latin typeface="Calibri" panose="020F0502020204030204" pitchFamily="34" charset="0"/>
                <a:cs typeface="Calibri" panose="020F0502020204030204" pitchFamily="34" charset="0"/>
              </a:rPr>
              <a:t>segments</a:t>
            </a:r>
            <a:r>
              <a:rPr lang="en-US" sz="2400" b="0" i="0" dirty="0">
                <a:effectLst/>
                <a:latin typeface="Calibri" panose="020F0502020204030204" pitchFamily="34" charset="0"/>
                <a:cs typeface="Calibri" panose="020F0502020204030204" pitchFamily="34" charset="0"/>
              </a:rPr>
              <a:t> or </a:t>
            </a:r>
            <a:r>
              <a:rPr lang="en-US" sz="2400" b="0" i="0" dirty="0">
                <a:solidFill>
                  <a:srgbClr val="0000FF"/>
                </a:solidFill>
                <a:effectLst/>
                <a:latin typeface="Calibri" panose="020F0502020204030204" pitchFamily="34" charset="0"/>
                <a:cs typeface="Calibri" panose="020F0502020204030204" pitchFamily="34" charset="0"/>
              </a:rPr>
              <a:t>datagrams</a:t>
            </a:r>
            <a:r>
              <a:rPr lang="en-US" sz="2400" b="0" i="0" dirty="0">
                <a:effectLst/>
                <a:latin typeface="Calibri" panose="020F0502020204030204" pitchFamily="34" charset="0"/>
                <a:cs typeface="Calibri" panose="020F0502020204030204" pitchFamily="34" charset="0"/>
              </a:rPr>
              <a:t>. The figure illustrates the transport layer using different blocks for each conversation.</a:t>
            </a:r>
          </a:p>
          <a:p>
            <a:pPr marL="285750" indent="-285750">
              <a:buFont typeface="Arial" panose="020B0604020202020204" pitchFamily="34" charset="0"/>
              <a:buChar char="•"/>
            </a:pPr>
            <a:endParaRPr lang="en-US" sz="2400" b="0" i="0" dirty="0">
              <a:effectLst/>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400" b="0" i="0" dirty="0">
                <a:effectLst/>
                <a:latin typeface="Calibri" panose="020F0502020204030204" pitchFamily="34" charset="0"/>
                <a:cs typeface="Calibri" panose="020F0502020204030204" pitchFamily="34" charset="0"/>
              </a:rPr>
              <a:t>The transport layer </a:t>
            </a:r>
            <a:r>
              <a:rPr lang="en-US" sz="2400" b="0" i="0" dirty="0">
                <a:solidFill>
                  <a:srgbClr val="0000FF"/>
                </a:solidFill>
                <a:effectLst/>
                <a:latin typeface="Calibri" panose="020F0502020204030204" pitchFamily="34" charset="0"/>
                <a:cs typeface="Calibri" panose="020F0502020204030204" pitchFamily="34" charset="0"/>
              </a:rPr>
              <a:t>divides the data into smaller blocks </a:t>
            </a:r>
            <a:r>
              <a:rPr lang="en-US" sz="2400" b="0" i="0" dirty="0">
                <a:effectLst/>
                <a:latin typeface="Calibri" panose="020F0502020204030204" pitchFamily="34" charset="0"/>
                <a:cs typeface="Calibri" panose="020F0502020204030204" pitchFamily="34" charset="0"/>
              </a:rPr>
              <a:t>(i.e., segments or datagrams) that are easier to manage and transport.</a:t>
            </a:r>
            <a:endParaRPr lang="hr-HR" sz="2400" dirty="0">
              <a:solidFill>
                <a:srgbClr val="FF0000"/>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A48E3C6D-284E-6E76-E7ED-8F93BDF906FB}"/>
              </a:ext>
            </a:extLst>
          </p:cNvPr>
          <p:cNvPicPr>
            <a:picLocks noChangeAspect="1"/>
          </p:cNvPicPr>
          <p:nvPr/>
        </p:nvPicPr>
        <p:blipFill>
          <a:blip r:embed="rId2"/>
          <a:stretch>
            <a:fillRect/>
          </a:stretch>
        </p:blipFill>
        <p:spPr>
          <a:xfrm>
            <a:off x="6577350" y="1297576"/>
            <a:ext cx="4795228" cy="3755299"/>
          </a:xfrm>
          <a:prstGeom prst="rect">
            <a:avLst/>
          </a:prstGeom>
        </p:spPr>
      </p:pic>
    </p:spTree>
    <p:extLst>
      <p:ext uri="{BB962C8B-B14F-4D97-AF65-F5344CB8AC3E}">
        <p14:creationId xmlns:p14="http://schemas.microsoft.com/office/powerpoint/2010/main" val="12212288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niOkvir 1">
            <a:extLst>
              <a:ext uri="{FF2B5EF4-FFF2-40B4-BE49-F238E27FC236}">
                <a16:creationId xmlns:a16="http://schemas.microsoft.com/office/drawing/2014/main" id="{02B41E6B-88C5-4288-82C3-263AABE2C511}"/>
              </a:ext>
            </a:extLst>
          </p:cNvPr>
          <p:cNvSpPr txBox="1"/>
          <p:nvPr/>
        </p:nvSpPr>
        <p:spPr>
          <a:xfrm>
            <a:off x="5294338" y="1851645"/>
            <a:ext cx="1603324" cy="3154710"/>
          </a:xfrm>
          <a:prstGeom prst="rect">
            <a:avLst/>
          </a:prstGeom>
          <a:noFill/>
        </p:spPr>
        <p:txBody>
          <a:bodyPr wrap="none" rtlCol="0">
            <a:spAutoFit/>
          </a:bodyPr>
          <a:lstStyle/>
          <a:p>
            <a:r>
              <a:rPr lang="hr-HR" sz="19900" dirty="0">
                <a:solidFill>
                  <a:srgbClr val="FF0066"/>
                </a:solidFill>
              </a:rPr>
              <a:t>?</a:t>
            </a:r>
          </a:p>
        </p:txBody>
      </p:sp>
    </p:spTree>
    <p:extLst>
      <p:ext uri="{BB962C8B-B14F-4D97-AF65-F5344CB8AC3E}">
        <p14:creationId xmlns:p14="http://schemas.microsoft.com/office/powerpoint/2010/main" val="568483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0808577" cy="1068888"/>
          </a:xfrm>
          <a:prstGeom prst="rect">
            <a:avLst/>
          </a:prstGeom>
        </p:spPr>
        <p:txBody>
          <a:bodyPr/>
          <a:lstStyle/>
          <a:p>
            <a:r>
              <a:rPr lang="en-US" sz="3200" b="0" i="0" dirty="0"/>
              <a:t>Transport Layer Responsibilities</a:t>
            </a:r>
            <a:endParaRPr lang="hr-HR" sz="3200" b="0" i="0" dirty="0"/>
          </a:p>
        </p:txBody>
      </p:sp>
      <p:sp>
        <p:nvSpPr>
          <p:cNvPr id="8" name="TextBox 7">
            <a:extLst>
              <a:ext uri="{FF2B5EF4-FFF2-40B4-BE49-F238E27FC236}">
                <a16:creationId xmlns:a16="http://schemas.microsoft.com/office/drawing/2014/main" id="{522157EC-9B6B-084E-DA94-6646282301AD}"/>
              </a:ext>
            </a:extLst>
          </p:cNvPr>
          <p:cNvSpPr txBox="1"/>
          <p:nvPr/>
        </p:nvSpPr>
        <p:spPr>
          <a:xfrm>
            <a:off x="306910" y="789980"/>
            <a:ext cx="6270440" cy="5016758"/>
          </a:xfrm>
          <a:prstGeom prst="rect">
            <a:avLst/>
          </a:prstGeom>
          <a:noFill/>
        </p:spPr>
        <p:txBody>
          <a:bodyPr wrap="square">
            <a:spAutoFit/>
          </a:bodyPr>
          <a:lstStyle/>
          <a:p>
            <a:pPr marL="285750" indent="-285750">
              <a:buFont typeface="Arial" panose="020B0604020202020204" pitchFamily="34" charset="0"/>
              <a:buChar char="•"/>
            </a:pPr>
            <a:r>
              <a:rPr lang="en-US" sz="2000" b="0" i="0" dirty="0">
                <a:solidFill>
                  <a:srgbClr val="FF0000"/>
                </a:solidFill>
                <a:effectLst/>
                <a:latin typeface="Calibri" panose="020F0502020204030204" pitchFamily="34" charset="0"/>
                <a:cs typeface="Calibri" panose="020F0502020204030204" pitchFamily="34" charset="0"/>
              </a:rPr>
              <a:t>Add Header Information</a:t>
            </a:r>
            <a:endParaRPr lang="hr-HR" sz="2000" b="0" i="0" dirty="0">
              <a:solidFill>
                <a:srgbClr val="FF0000"/>
              </a:solidFill>
              <a:effectLst/>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000" b="0" i="0" dirty="0">
                <a:effectLst/>
                <a:latin typeface="Calibri" panose="020F0502020204030204" pitchFamily="34" charset="0"/>
                <a:cs typeface="Calibri" panose="020F0502020204030204" pitchFamily="34" charset="0"/>
              </a:rPr>
              <a:t>The transport layer protocol also adds </a:t>
            </a:r>
            <a:r>
              <a:rPr lang="en-US" sz="2000" b="0" i="0" dirty="0">
                <a:solidFill>
                  <a:srgbClr val="0000FF"/>
                </a:solidFill>
                <a:effectLst/>
                <a:latin typeface="Calibri" panose="020F0502020204030204" pitchFamily="34" charset="0"/>
                <a:cs typeface="Calibri" panose="020F0502020204030204" pitchFamily="34" charset="0"/>
              </a:rPr>
              <a:t>header information containing binary data organized into several fields </a:t>
            </a:r>
            <a:r>
              <a:rPr lang="en-US" sz="2000" b="0" i="0" dirty="0">
                <a:effectLst/>
                <a:latin typeface="Calibri" panose="020F0502020204030204" pitchFamily="34" charset="0"/>
                <a:cs typeface="Calibri" panose="020F0502020204030204" pitchFamily="34" charset="0"/>
              </a:rPr>
              <a:t>to each block of data. It is the values in these fields that enable various transport layer protocols to perform different functions in managing data communication.</a:t>
            </a:r>
          </a:p>
          <a:p>
            <a:pPr marL="285750" indent="-285750">
              <a:buFont typeface="Arial" panose="020B0604020202020204" pitchFamily="34" charset="0"/>
              <a:buChar char="•"/>
            </a:pPr>
            <a:endParaRPr lang="en-US" sz="2000" b="0" i="0" dirty="0">
              <a:effectLst/>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000" b="0" i="0" dirty="0">
                <a:effectLst/>
                <a:latin typeface="Calibri" panose="020F0502020204030204" pitchFamily="34" charset="0"/>
                <a:cs typeface="Calibri" panose="020F0502020204030204" pitchFamily="34" charset="0"/>
              </a:rPr>
              <a:t>For instance, the header information is used by the receiving host to </a:t>
            </a:r>
            <a:r>
              <a:rPr lang="en-US" sz="2000" b="0" i="0" dirty="0">
                <a:solidFill>
                  <a:srgbClr val="0000FF"/>
                </a:solidFill>
                <a:effectLst/>
                <a:latin typeface="Calibri" panose="020F0502020204030204" pitchFamily="34" charset="0"/>
                <a:cs typeface="Calibri" panose="020F0502020204030204" pitchFamily="34" charset="0"/>
              </a:rPr>
              <a:t>reassemble the blocks of data into a complete data stream for the receiving application </a:t>
            </a:r>
            <a:r>
              <a:rPr lang="en-US" sz="2000" b="0" i="0" dirty="0">
                <a:effectLst/>
                <a:latin typeface="Calibri" panose="020F0502020204030204" pitchFamily="34" charset="0"/>
                <a:cs typeface="Calibri" panose="020F0502020204030204" pitchFamily="34" charset="0"/>
              </a:rPr>
              <a:t>layer program.</a:t>
            </a:r>
          </a:p>
          <a:p>
            <a:pPr marL="285750" indent="-285750">
              <a:buFont typeface="Arial" panose="020B0604020202020204" pitchFamily="34" charset="0"/>
              <a:buChar char="•"/>
            </a:pPr>
            <a:endParaRPr lang="en-US" sz="2000" b="0" i="0" dirty="0">
              <a:effectLst/>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000" b="0" i="0" dirty="0">
                <a:effectLst/>
                <a:latin typeface="Calibri" panose="020F0502020204030204" pitchFamily="34" charset="0"/>
                <a:cs typeface="Calibri" panose="020F0502020204030204" pitchFamily="34" charset="0"/>
              </a:rPr>
              <a:t>The transport layer </a:t>
            </a:r>
            <a:r>
              <a:rPr lang="en-US" sz="2000" b="0" i="0" dirty="0">
                <a:solidFill>
                  <a:srgbClr val="0000FF"/>
                </a:solidFill>
                <a:effectLst/>
                <a:latin typeface="Calibri" panose="020F0502020204030204" pitchFamily="34" charset="0"/>
                <a:cs typeface="Calibri" panose="020F0502020204030204" pitchFamily="34" charset="0"/>
              </a:rPr>
              <a:t>ensures</a:t>
            </a:r>
            <a:r>
              <a:rPr lang="en-US" sz="2000" b="0" i="0" dirty="0">
                <a:effectLst/>
                <a:latin typeface="Calibri" panose="020F0502020204030204" pitchFamily="34" charset="0"/>
                <a:cs typeface="Calibri" panose="020F0502020204030204" pitchFamily="34" charset="0"/>
              </a:rPr>
              <a:t> that even with multiple application running on a device, </a:t>
            </a:r>
            <a:r>
              <a:rPr lang="en-US" sz="2000" b="0" i="0" dirty="0">
                <a:solidFill>
                  <a:srgbClr val="0000FF"/>
                </a:solidFill>
                <a:effectLst/>
                <a:latin typeface="Calibri" panose="020F0502020204030204" pitchFamily="34" charset="0"/>
                <a:cs typeface="Calibri" panose="020F0502020204030204" pitchFamily="34" charset="0"/>
              </a:rPr>
              <a:t>all applications receive the correct data.</a:t>
            </a:r>
            <a:endParaRPr lang="hr-HR" sz="2000" dirty="0">
              <a:solidFill>
                <a:srgbClr val="0000FF"/>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A48E3C6D-284E-6E76-E7ED-8F93BDF906F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577350" y="1319190"/>
            <a:ext cx="4795228" cy="3712070"/>
          </a:xfrm>
          <a:prstGeom prst="rect">
            <a:avLst/>
          </a:prstGeom>
        </p:spPr>
      </p:pic>
    </p:spTree>
    <p:extLst>
      <p:ext uri="{BB962C8B-B14F-4D97-AF65-F5344CB8AC3E}">
        <p14:creationId xmlns:p14="http://schemas.microsoft.com/office/powerpoint/2010/main" val="490274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0808577" cy="1068888"/>
          </a:xfrm>
          <a:prstGeom prst="rect">
            <a:avLst/>
          </a:prstGeom>
        </p:spPr>
        <p:txBody>
          <a:bodyPr/>
          <a:lstStyle/>
          <a:p>
            <a:r>
              <a:rPr lang="en-US" sz="3200" b="0" i="0" dirty="0"/>
              <a:t>Transport Layer Responsibilities</a:t>
            </a:r>
            <a:endParaRPr lang="hr-HR" sz="3200" b="0" i="0" dirty="0"/>
          </a:p>
        </p:txBody>
      </p:sp>
      <p:sp>
        <p:nvSpPr>
          <p:cNvPr id="8" name="TextBox 7">
            <a:extLst>
              <a:ext uri="{FF2B5EF4-FFF2-40B4-BE49-F238E27FC236}">
                <a16:creationId xmlns:a16="http://schemas.microsoft.com/office/drawing/2014/main" id="{522157EC-9B6B-084E-DA94-6646282301AD}"/>
              </a:ext>
            </a:extLst>
          </p:cNvPr>
          <p:cNvSpPr txBox="1"/>
          <p:nvPr/>
        </p:nvSpPr>
        <p:spPr>
          <a:xfrm>
            <a:off x="306910" y="789980"/>
            <a:ext cx="11578180" cy="2246769"/>
          </a:xfrm>
          <a:prstGeom prst="rect">
            <a:avLst/>
          </a:prstGeom>
          <a:noFill/>
        </p:spPr>
        <p:txBody>
          <a:bodyPr wrap="square">
            <a:spAutoFit/>
          </a:bodyPr>
          <a:lstStyle/>
          <a:p>
            <a:pPr marL="285750" indent="-285750">
              <a:buFont typeface="Arial" panose="020B0604020202020204" pitchFamily="34" charset="0"/>
              <a:buChar char="•"/>
            </a:pPr>
            <a:r>
              <a:rPr lang="en-US" sz="2000" b="0" i="0" dirty="0">
                <a:solidFill>
                  <a:srgbClr val="FF0000"/>
                </a:solidFill>
                <a:effectLst/>
                <a:latin typeface="Calibri" panose="020F0502020204030204" pitchFamily="34" charset="0"/>
                <a:cs typeface="Calibri" panose="020F0502020204030204" pitchFamily="34" charset="0"/>
              </a:rPr>
              <a:t>Identifying the Applications</a:t>
            </a:r>
          </a:p>
          <a:p>
            <a:pPr marL="285750" indent="-285750">
              <a:buFont typeface="Arial" panose="020B0604020202020204" pitchFamily="34" charset="0"/>
              <a:buChar char="•"/>
            </a:pPr>
            <a:endParaRPr lang="en-US" sz="2000" b="0" i="0" dirty="0">
              <a:effectLst/>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000" b="0" i="0" dirty="0">
                <a:effectLst/>
                <a:latin typeface="Calibri" panose="020F0502020204030204" pitchFamily="34" charset="0"/>
                <a:cs typeface="Calibri" panose="020F0502020204030204" pitchFamily="34" charset="0"/>
              </a:rPr>
              <a:t>The transport layer must be able to separate and manage multiple communications with different transport requirement needs. To </a:t>
            </a:r>
            <a:r>
              <a:rPr lang="en-US" sz="2000" b="0" i="0" dirty="0">
                <a:solidFill>
                  <a:srgbClr val="0000FF"/>
                </a:solidFill>
                <a:effectLst/>
                <a:latin typeface="Calibri" panose="020F0502020204030204" pitchFamily="34" charset="0"/>
                <a:cs typeface="Calibri" panose="020F0502020204030204" pitchFamily="34" charset="0"/>
              </a:rPr>
              <a:t>pass data streams to the proper applications</a:t>
            </a:r>
            <a:r>
              <a:rPr lang="en-US" sz="2000" b="0" i="0" dirty="0">
                <a:effectLst/>
                <a:latin typeface="Calibri" panose="020F0502020204030204" pitchFamily="34" charset="0"/>
                <a:cs typeface="Calibri" panose="020F0502020204030204" pitchFamily="34" charset="0"/>
              </a:rPr>
              <a:t>, the </a:t>
            </a:r>
            <a:r>
              <a:rPr lang="en-US" sz="2000" b="0" i="0" u="sng" dirty="0">
                <a:effectLst/>
                <a:latin typeface="Calibri" panose="020F0502020204030204" pitchFamily="34" charset="0"/>
                <a:cs typeface="Calibri" panose="020F0502020204030204" pitchFamily="34" charset="0"/>
              </a:rPr>
              <a:t>transport layer identifies the target application using an identifier called </a:t>
            </a:r>
            <a:r>
              <a:rPr lang="en-US" sz="2000" b="0" i="0" dirty="0">
                <a:solidFill>
                  <a:srgbClr val="FF0000"/>
                </a:solidFill>
                <a:effectLst/>
                <a:latin typeface="Calibri" panose="020F0502020204030204" pitchFamily="34" charset="0"/>
                <a:cs typeface="Calibri" panose="020F0502020204030204" pitchFamily="34" charset="0"/>
              </a:rPr>
              <a:t>a port number. </a:t>
            </a:r>
            <a:endParaRPr lang="hr-HR" sz="2000" b="0" i="0" dirty="0">
              <a:solidFill>
                <a:srgbClr val="FF0000"/>
              </a:solidFill>
              <a:effectLst/>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000" b="0" i="0" dirty="0">
                <a:solidFill>
                  <a:srgbClr val="0000FF"/>
                </a:solidFill>
                <a:effectLst/>
                <a:latin typeface="Calibri" panose="020F0502020204030204" pitchFamily="34" charset="0"/>
                <a:cs typeface="Calibri" panose="020F0502020204030204" pitchFamily="34" charset="0"/>
              </a:rPr>
              <a:t>As illustrated in the figure, each software process that needs to access the network is assigned a port number unique to that host.</a:t>
            </a:r>
            <a:endParaRPr lang="hr-HR" sz="2000" dirty="0">
              <a:solidFill>
                <a:srgbClr val="0000FF"/>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A48E3C6D-284E-6E76-E7ED-8F93BDF906F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878933" y="2810325"/>
            <a:ext cx="7173484" cy="3759065"/>
          </a:xfrm>
          <a:prstGeom prst="rect">
            <a:avLst/>
          </a:prstGeom>
        </p:spPr>
      </p:pic>
    </p:spTree>
    <p:extLst>
      <p:ext uri="{BB962C8B-B14F-4D97-AF65-F5344CB8AC3E}">
        <p14:creationId xmlns:p14="http://schemas.microsoft.com/office/powerpoint/2010/main" val="2036789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0808577" cy="1068888"/>
          </a:xfrm>
          <a:prstGeom prst="rect">
            <a:avLst/>
          </a:prstGeom>
        </p:spPr>
        <p:txBody>
          <a:bodyPr/>
          <a:lstStyle/>
          <a:p>
            <a:r>
              <a:rPr lang="en-US" sz="3200" b="0" i="0" dirty="0"/>
              <a:t>Transport Layer Responsibilities</a:t>
            </a:r>
            <a:endParaRPr lang="hr-HR" sz="3200" b="0" i="0" dirty="0"/>
          </a:p>
        </p:txBody>
      </p:sp>
      <p:sp>
        <p:nvSpPr>
          <p:cNvPr id="8" name="TextBox 7">
            <a:extLst>
              <a:ext uri="{FF2B5EF4-FFF2-40B4-BE49-F238E27FC236}">
                <a16:creationId xmlns:a16="http://schemas.microsoft.com/office/drawing/2014/main" id="{522157EC-9B6B-084E-DA94-6646282301AD}"/>
              </a:ext>
            </a:extLst>
          </p:cNvPr>
          <p:cNvSpPr txBox="1"/>
          <p:nvPr/>
        </p:nvSpPr>
        <p:spPr>
          <a:xfrm>
            <a:off x="306910" y="789980"/>
            <a:ext cx="11578180" cy="2862322"/>
          </a:xfrm>
          <a:prstGeom prst="rect">
            <a:avLst/>
          </a:prstGeom>
          <a:noFill/>
        </p:spPr>
        <p:txBody>
          <a:bodyPr wrap="square">
            <a:spAutoFit/>
          </a:bodyPr>
          <a:lstStyle/>
          <a:p>
            <a:pPr marL="285750" indent="-285750">
              <a:buFont typeface="Arial" panose="020B0604020202020204" pitchFamily="34" charset="0"/>
              <a:buChar char="•"/>
            </a:pPr>
            <a:r>
              <a:rPr lang="en-US" sz="2000" b="0" i="0" dirty="0">
                <a:solidFill>
                  <a:srgbClr val="FF0000"/>
                </a:solidFill>
                <a:effectLst/>
                <a:latin typeface="Calibri" panose="020F0502020204030204" pitchFamily="34" charset="0"/>
                <a:cs typeface="Calibri" panose="020F0502020204030204" pitchFamily="34" charset="0"/>
              </a:rPr>
              <a:t>Conversation Multiplexing</a:t>
            </a:r>
          </a:p>
          <a:p>
            <a:pPr marL="285750" indent="-285750">
              <a:buFont typeface="Arial" panose="020B0604020202020204" pitchFamily="34" charset="0"/>
              <a:buChar char="•"/>
            </a:pPr>
            <a:r>
              <a:rPr lang="en-US" sz="2000" b="0" i="0" dirty="0">
                <a:solidFill>
                  <a:srgbClr val="FF0000"/>
                </a:solidFill>
                <a:effectLst/>
                <a:latin typeface="Calibri" panose="020F0502020204030204" pitchFamily="34" charset="0"/>
                <a:cs typeface="Calibri" panose="020F0502020204030204" pitchFamily="34" charset="0"/>
              </a:rPr>
              <a:t>Sending</a:t>
            </a:r>
            <a:r>
              <a:rPr lang="en-US" sz="2000" b="0" i="0" dirty="0">
                <a:effectLst/>
                <a:latin typeface="Calibri" panose="020F0502020204030204" pitchFamily="34" charset="0"/>
                <a:cs typeface="Calibri" panose="020F0502020204030204" pitchFamily="34" charset="0"/>
              </a:rPr>
              <a:t> some types of </a:t>
            </a:r>
            <a:r>
              <a:rPr lang="en-US" sz="2000" b="0" i="0" dirty="0">
                <a:solidFill>
                  <a:srgbClr val="FF0000"/>
                </a:solidFill>
                <a:effectLst/>
                <a:latin typeface="Calibri" panose="020F0502020204030204" pitchFamily="34" charset="0"/>
                <a:cs typeface="Calibri" panose="020F0502020204030204" pitchFamily="34" charset="0"/>
              </a:rPr>
              <a:t>data</a:t>
            </a:r>
            <a:r>
              <a:rPr lang="en-US" sz="2000" b="0" i="0" dirty="0">
                <a:effectLst/>
                <a:latin typeface="Calibri" panose="020F0502020204030204" pitchFamily="34" charset="0"/>
                <a:cs typeface="Calibri" panose="020F0502020204030204" pitchFamily="34" charset="0"/>
              </a:rPr>
              <a:t> (e.g., a streaming video) across a network, </a:t>
            </a:r>
            <a:r>
              <a:rPr lang="en-US" sz="2000" b="0" i="0" dirty="0">
                <a:solidFill>
                  <a:srgbClr val="FF0000"/>
                </a:solidFill>
                <a:effectLst/>
                <a:latin typeface="Calibri" panose="020F0502020204030204" pitchFamily="34" charset="0"/>
                <a:cs typeface="Calibri" panose="020F0502020204030204" pitchFamily="34" charset="0"/>
              </a:rPr>
              <a:t>as one complete communication stream, can consume all the available bandwidth</a:t>
            </a:r>
            <a:r>
              <a:rPr lang="en-US" sz="2000" b="0" i="0" dirty="0">
                <a:effectLst/>
                <a:latin typeface="Calibri" panose="020F0502020204030204" pitchFamily="34" charset="0"/>
                <a:cs typeface="Calibri" panose="020F0502020204030204" pitchFamily="34" charset="0"/>
              </a:rPr>
              <a:t>. T</a:t>
            </a:r>
            <a:r>
              <a:rPr lang="en-US" sz="2000" b="0" i="0" dirty="0">
                <a:solidFill>
                  <a:srgbClr val="0000FF"/>
                </a:solidFill>
                <a:effectLst/>
                <a:latin typeface="Calibri" panose="020F0502020204030204" pitchFamily="34" charset="0"/>
                <a:cs typeface="Calibri" panose="020F0502020204030204" pitchFamily="34" charset="0"/>
              </a:rPr>
              <a:t>his would prevent other communication conversations from occurring at the same time</a:t>
            </a:r>
            <a:r>
              <a:rPr lang="en-US" sz="2000" b="0" i="0" dirty="0">
                <a:effectLst/>
                <a:latin typeface="Calibri" panose="020F0502020204030204" pitchFamily="34" charset="0"/>
                <a:cs typeface="Calibri" panose="020F0502020204030204" pitchFamily="34" charset="0"/>
              </a:rPr>
              <a:t>. </a:t>
            </a:r>
            <a:r>
              <a:rPr lang="en-US" sz="2000" b="0" i="0" u="sng" dirty="0">
                <a:effectLst/>
                <a:latin typeface="Calibri" panose="020F0502020204030204" pitchFamily="34" charset="0"/>
                <a:cs typeface="Calibri" panose="020F0502020204030204" pitchFamily="34" charset="0"/>
              </a:rPr>
              <a:t>It would also make error recovery and retransmission of damaged data difficult.</a:t>
            </a:r>
          </a:p>
          <a:p>
            <a:pPr marL="285750" indent="-285750">
              <a:buFont typeface="Arial" panose="020B0604020202020204" pitchFamily="34" charset="0"/>
              <a:buChar char="•"/>
            </a:pPr>
            <a:r>
              <a:rPr lang="hr-HR" sz="2000" b="0" i="0" dirty="0">
                <a:effectLst/>
                <a:latin typeface="Calibri" panose="020F0502020204030204" pitchFamily="34" charset="0"/>
                <a:cs typeface="Calibri" panose="020F0502020204030204" pitchFamily="34" charset="0"/>
              </a:rPr>
              <a:t>T</a:t>
            </a:r>
            <a:r>
              <a:rPr lang="en-US" sz="2000" b="0" i="0" dirty="0">
                <a:effectLst/>
                <a:latin typeface="Calibri" panose="020F0502020204030204" pitchFamily="34" charset="0"/>
                <a:cs typeface="Calibri" panose="020F0502020204030204" pitchFamily="34" charset="0"/>
              </a:rPr>
              <a:t>he transport layer uses </a:t>
            </a:r>
            <a:r>
              <a:rPr lang="en-US" sz="2000" b="0" i="0" dirty="0">
                <a:solidFill>
                  <a:srgbClr val="0000FF"/>
                </a:solidFill>
                <a:effectLst/>
                <a:latin typeface="Calibri" panose="020F0502020204030204" pitchFamily="34" charset="0"/>
                <a:cs typeface="Calibri" panose="020F0502020204030204" pitchFamily="34" charset="0"/>
              </a:rPr>
              <a:t>segmentation</a:t>
            </a:r>
            <a:r>
              <a:rPr lang="en-US" sz="2000" b="0" i="0" dirty="0">
                <a:effectLst/>
                <a:latin typeface="Calibri" panose="020F0502020204030204" pitchFamily="34" charset="0"/>
                <a:cs typeface="Calibri" panose="020F0502020204030204" pitchFamily="34" charset="0"/>
              </a:rPr>
              <a:t> and </a:t>
            </a:r>
            <a:r>
              <a:rPr lang="en-US" sz="2000" b="0" i="0" dirty="0">
                <a:solidFill>
                  <a:srgbClr val="0000FF"/>
                </a:solidFill>
                <a:effectLst/>
                <a:latin typeface="Calibri" panose="020F0502020204030204" pitchFamily="34" charset="0"/>
                <a:cs typeface="Calibri" panose="020F0502020204030204" pitchFamily="34" charset="0"/>
              </a:rPr>
              <a:t>multiplexing</a:t>
            </a:r>
            <a:r>
              <a:rPr lang="en-US" sz="2000" b="0" i="0" dirty="0">
                <a:effectLst/>
                <a:latin typeface="Calibri" panose="020F0502020204030204" pitchFamily="34" charset="0"/>
                <a:cs typeface="Calibri" panose="020F0502020204030204" pitchFamily="34" charset="0"/>
              </a:rPr>
              <a:t> to </a:t>
            </a:r>
            <a:r>
              <a:rPr lang="en-US" sz="2000" b="1" i="0" u="sng" dirty="0">
                <a:effectLst/>
                <a:latin typeface="Calibri" panose="020F0502020204030204" pitchFamily="34" charset="0"/>
                <a:cs typeface="Calibri" panose="020F0502020204030204" pitchFamily="34" charset="0"/>
              </a:rPr>
              <a:t>enable</a:t>
            </a:r>
            <a:r>
              <a:rPr lang="en-US" sz="2000" b="0" i="0" dirty="0">
                <a:effectLst/>
                <a:latin typeface="Calibri" panose="020F0502020204030204" pitchFamily="34" charset="0"/>
                <a:cs typeface="Calibri" panose="020F0502020204030204" pitchFamily="34" charset="0"/>
              </a:rPr>
              <a:t> </a:t>
            </a:r>
            <a:r>
              <a:rPr lang="en-US" sz="2000" b="0" i="0" dirty="0">
                <a:solidFill>
                  <a:srgbClr val="0000FF"/>
                </a:solidFill>
                <a:effectLst/>
                <a:latin typeface="Calibri" panose="020F0502020204030204" pitchFamily="34" charset="0"/>
                <a:cs typeface="Calibri" panose="020F0502020204030204" pitchFamily="34" charset="0"/>
              </a:rPr>
              <a:t>different communication conversations to be interleaved on the same network</a:t>
            </a:r>
            <a:r>
              <a:rPr lang="en-US" sz="2000" b="0" i="0" dirty="0">
                <a:effectLst/>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r>
              <a:rPr lang="en-US" sz="2000" b="0" i="0" dirty="0">
                <a:effectLst/>
                <a:latin typeface="Calibri" panose="020F0502020204030204" pitchFamily="34" charset="0"/>
                <a:cs typeface="Calibri" panose="020F0502020204030204" pitchFamily="34" charset="0"/>
              </a:rPr>
              <a:t>Error checking can be performed on the data in the segment, to determine if the segment was altered during transmission.</a:t>
            </a:r>
            <a:endParaRPr lang="hr-HR" sz="2000"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DAA56D08-8E83-3342-8924-4A3435C91B9C}"/>
              </a:ext>
            </a:extLst>
          </p:cNvPr>
          <p:cNvPicPr>
            <a:picLocks noChangeAspect="1"/>
          </p:cNvPicPr>
          <p:nvPr/>
        </p:nvPicPr>
        <p:blipFill>
          <a:blip r:embed="rId2"/>
          <a:stretch>
            <a:fillRect/>
          </a:stretch>
        </p:blipFill>
        <p:spPr>
          <a:xfrm>
            <a:off x="3695700" y="3315124"/>
            <a:ext cx="6475911" cy="3542875"/>
          </a:xfrm>
          <a:prstGeom prst="rect">
            <a:avLst/>
          </a:prstGeom>
        </p:spPr>
      </p:pic>
    </p:spTree>
    <p:extLst>
      <p:ext uri="{BB962C8B-B14F-4D97-AF65-F5344CB8AC3E}">
        <p14:creationId xmlns:p14="http://schemas.microsoft.com/office/powerpoint/2010/main" val="1943252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AA56D08-8E83-3342-8924-4A3435C91B9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866348" y="2577936"/>
            <a:ext cx="4829263" cy="4134643"/>
          </a:xfrm>
          <a:prstGeom prst="rect">
            <a:avLst/>
          </a:prstGeom>
        </p:spPr>
      </p:pic>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0808577" cy="1068888"/>
          </a:xfrm>
          <a:prstGeom prst="rect">
            <a:avLst/>
          </a:prstGeom>
        </p:spPr>
        <p:txBody>
          <a:bodyPr/>
          <a:lstStyle/>
          <a:p>
            <a:r>
              <a:rPr lang="en-US" sz="3200" b="0" i="0" dirty="0"/>
              <a:t>Transport Layer Protocols</a:t>
            </a:r>
            <a:endParaRPr lang="hr-HR" sz="3200" b="0" i="0" dirty="0"/>
          </a:p>
        </p:txBody>
      </p:sp>
      <p:sp>
        <p:nvSpPr>
          <p:cNvPr id="8" name="TextBox 7">
            <a:extLst>
              <a:ext uri="{FF2B5EF4-FFF2-40B4-BE49-F238E27FC236}">
                <a16:creationId xmlns:a16="http://schemas.microsoft.com/office/drawing/2014/main" id="{522157EC-9B6B-084E-DA94-6646282301AD}"/>
              </a:ext>
            </a:extLst>
          </p:cNvPr>
          <p:cNvSpPr txBox="1"/>
          <p:nvPr/>
        </p:nvSpPr>
        <p:spPr>
          <a:xfrm>
            <a:off x="306910" y="789980"/>
            <a:ext cx="11578180" cy="2246769"/>
          </a:xfrm>
          <a:prstGeom prst="rect">
            <a:avLst/>
          </a:prstGeom>
          <a:noFill/>
        </p:spPr>
        <p:txBody>
          <a:bodyPr wrap="square">
            <a:spAutoFit/>
          </a:bodyPr>
          <a:lstStyle/>
          <a:p>
            <a:pPr marL="285750" indent="-285750">
              <a:buFont typeface="Arial" panose="020B0604020202020204" pitchFamily="34" charset="0"/>
              <a:buChar char="•"/>
            </a:pPr>
            <a:r>
              <a:rPr lang="en-US" sz="2000" b="0" i="0" dirty="0">
                <a:solidFill>
                  <a:srgbClr val="0000FF"/>
                </a:solidFill>
                <a:effectLst/>
                <a:latin typeface="Calibri" panose="020F0502020204030204" pitchFamily="34" charset="0"/>
                <a:cs typeface="Calibri" panose="020F0502020204030204" pitchFamily="34" charset="0"/>
              </a:rPr>
              <a:t>IP</a:t>
            </a:r>
            <a:r>
              <a:rPr lang="en-US" sz="2000" b="0" i="0" dirty="0">
                <a:effectLst/>
                <a:latin typeface="Calibri" panose="020F0502020204030204" pitchFamily="34" charset="0"/>
                <a:cs typeface="Calibri" panose="020F0502020204030204" pitchFamily="34" charset="0"/>
              </a:rPr>
              <a:t> is concerned only with the </a:t>
            </a:r>
            <a:r>
              <a:rPr lang="en-US" sz="2000" b="0" i="0" dirty="0">
                <a:solidFill>
                  <a:srgbClr val="0000FF"/>
                </a:solidFill>
                <a:effectLst/>
                <a:latin typeface="Calibri" panose="020F0502020204030204" pitchFamily="34" charset="0"/>
                <a:cs typeface="Calibri" panose="020F0502020204030204" pitchFamily="34" charset="0"/>
              </a:rPr>
              <a:t>structure</a:t>
            </a:r>
            <a:r>
              <a:rPr lang="en-US" sz="2000" b="0" i="0" dirty="0">
                <a:effectLst/>
                <a:latin typeface="Calibri" panose="020F0502020204030204" pitchFamily="34" charset="0"/>
                <a:cs typeface="Calibri" panose="020F0502020204030204" pitchFamily="34" charset="0"/>
              </a:rPr>
              <a:t>, </a:t>
            </a:r>
            <a:r>
              <a:rPr lang="en-US" sz="2000" b="0" i="0" dirty="0">
                <a:solidFill>
                  <a:srgbClr val="0000FF"/>
                </a:solidFill>
                <a:effectLst/>
                <a:latin typeface="Calibri" panose="020F0502020204030204" pitchFamily="34" charset="0"/>
                <a:cs typeface="Calibri" panose="020F0502020204030204" pitchFamily="34" charset="0"/>
              </a:rPr>
              <a:t>addressing</a:t>
            </a:r>
            <a:r>
              <a:rPr lang="en-US" sz="2000" b="0" i="0" dirty="0">
                <a:effectLst/>
                <a:latin typeface="Calibri" panose="020F0502020204030204" pitchFamily="34" charset="0"/>
                <a:cs typeface="Calibri" panose="020F0502020204030204" pitchFamily="34" charset="0"/>
              </a:rPr>
              <a:t>, and </a:t>
            </a:r>
            <a:r>
              <a:rPr lang="en-US" sz="2000" b="0" i="0" dirty="0">
                <a:solidFill>
                  <a:srgbClr val="0000FF"/>
                </a:solidFill>
                <a:effectLst/>
                <a:latin typeface="Calibri" panose="020F0502020204030204" pitchFamily="34" charset="0"/>
                <a:cs typeface="Calibri" panose="020F0502020204030204" pitchFamily="34" charset="0"/>
              </a:rPr>
              <a:t>routing of packets</a:t>
            </a:r>
            <a:r>
              <a:rPr lang="en-US" sz="2000" b="0" i="0" dirty="0">
                <a:effectLst/>
                <a:latin typeface="Calibri" panose="020F0502020204030204" pitchFamily="34" charset="0"/>
                <a:cs typeface="Calibri" panose="020F0502020204030204" pitchFamily="34" charset="0"/>
              </a:rPr>
              <a:t>. </a:t>
            </a:r>
            <a:r>
              <a:rPr lang="en-US" sz="2000" b="0" i="0" dirty="0">
                <a:solidFill>
                  <a:srgbClr val="FF0000"/>
                </a:solidFill>
                <a:effectLst/>
                <a:latin typeface="Calibri" panose="020F0502020204030204" pitchFamily="34" charset="0"/>
                <a:cs typeface="Calibri" panose="020F0502020204030204" pitchFamily="34" charset="0"/>
              </a:rPr>
              <a:t>IP does not specify how the delivery or transportation of the packets takes place.</a:t>
            </a:r>
          </a:p>
          <a:p>
            <a:pPr marL="285750" indent="-285750">
              <a:buFont typeface="Arial" panose="020B0604020202020204" pitchFamily="34" charset="0"/>
              <a:buChar char="•"/>
            </a:pPr>
            <a:r>
              <a:rPr lang="en-US" sz="2000" b="0" i="0" dirty="0">
                <a:solidFill>
                  <a:srgbClr val="0000FF"/>
                </a:solidFill>
                <a:effectLst/>
                <a:latin typeface="Calibri" panose="020F0502020204030204" pitchFamily="34" charset="0"/>
                <a:cs typeface="Calibri" panose="020F0502020204030204" pitchFamily="34" charset="0"/>
              </a:rPr>
              <a:t>Transport layer protocols specify how to transfer messages between hosts, and are responsible for managing reliability requirements of a conversation</a:t>
            </a:r>
            <a:r>
              <a:rPr lang="en-US" sz="2000" b="0" i="0" dirty="0">
                <a:effectLst/>
                <a:latin typeface="Calibri" panose="020F0502020204030204" pitchFamily="34" charset="0"/>
                <a:cs typeface="Calibri" panose="020F0502020204030204" pitchFamily="34" charset="0"/>
              </a:rPr>
              <a:t>. The transport layer includes the </a:t>
            </a:r>
            <a:r>
              <a:rPr lang="en-US" sz="2000" b="0" i="0" dirty="0">
                <a:solidFill>
                  <a:srgbClr val="0000FF"/>
                </a:solidFill>
                <a:effectLst/>
                <a:latin typeface="Calibri" panose="020F0502020204030204" pitchFamily="34" charset="0"/>
                <a:cs typeface="Calibri" panose="020F0502020204030204" pitchFamily="34" charset="0"/>
              </a:rPr>
              <a:t>TCP</a:t>
            </a:r>
            <a:r>
              <a:rPr lang="en-US" sz="2000" b="0" i="0" dirty="0">
                <a:effectLst/>
                <a:latin typeface="Calibri" panose="020F0502020204030204" pitchFamily="34" charset="0"/>
                <a:cs typeface="Calibri" panose="020F0502020204030204" pitchFamily="34" charset="0"/>
              </a:rPr>
              <a:t> and </a:t>
            </a:r>
            <a:r>
              <a:rPr lang="en-US" sz="2000" b="0" i="0" dirty="0">
                <a:solidFill>
                  <a:srgbClr val="0000FF"/>
                </a:solidFill>
                <a:effectLst/>
                <a:latin typeface="Calibri" panose="020F0502020204030204" pitchFamily="34" charset="0"/>
                <a:cs typeface="Calibri" panose="020F0502020204030204" pitchFamily="34" charset="0"/>
              </a:rPr>
              <a:t>UDP</a:t>
            </a:r>
            <a:r>
              <a:rPr lang="en-US" sz="2000" b="0" i="0" dirty="0">
                <a:effectLst/>
                <a:latin typeface="Calibri" panose="020F0502020204030204" pitchFamily="34" charset="0"/>
                <a:cs typeface="Calibri" panose="020F0502020204030204" pitchFamily="34" charset="0"/>
              </a:rPr>
              <a:t> protocols.</a:t>
            </a:r>
          </a:p>
          <a:p>
            <a:pPr marL="285750" indent="-285750">
              <a:buFont typeface="Arial" panose="020B0604020202020204" pitchFamily="34" charset="0"/>
              <a:buChar char="•"/>
            </a:pPr>
            <a:r>
              <a:rPr lang="en-US" sz="2000" b="0" i="0" dirty="0">
                <a:effectLst/>
                <a:latin typeface="Calibri" panose="020F0502020204030204" pitchFamily="34" charset="0"/>
                <a:cs typeface="Calibri" panose="020F0502020204030204" pitchFamily="34" charset="0"/>
              </a:rPr>
              <a:t>Different applications have different transport reliability requirements. Therefore, TCP/IP provides two transport layer protocols, as shown in the figure.</a:t>
            </a:r>
            <a:endParaRPr lang="hr-HR"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29067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0808577" cy="1068888"/>
          </a:xfrm>
          <a:prstGeom prst="rect">
            <a:avLst/>
          </a:prstGeom>
        </p:spPr>
        <p:txBody>
          <a:bodyPr/>
          <a:lstStyle/>
          <a:p>
            <a:r>
              <a:rPr lang="en-US" sz="3200" b="0" i="0" dirty="0"/>
              <a:t>Transmission Control Protocol (TCP)</a:t>
            </a:r>
            <a:endParaRPr lang="hr-HR" sz="3200" b="0" i="0" dirty="0"/>
          </a:p>
        </p:txBody>
      </p:sp>
      <p:sp>
        <p:nvSpPr>
          <p:cNvPr id="8" name="TextBox 7">
            <a:extLst>
              <a:ext uri="{FF2B5EF4-FFF2-40B4-BE49-F238E27FC236}">
                <a16:creationId xmlns:a16="http://schemas.microsoft.com/office/drawing/2014/main" id="{522157EC-9B6B-084E-DA94-6646282301AD}"/>
              </a:ext>
            </a:extLst>
          </p:cNvPr>
          <p:cNvSpPr txBox="1"/>
          <p:nvPr/>
        </p:nvSpPr>
        <p:spPr>
          <a:xfrm>
            <a:off x="306910" y="789980"/>
            <a:ext cx="11578180" cy="5324535"/>
          </a:xfrm>
          <a:prstGeom prst="rect">
            <a:avLst/>
          </a:prstGeom>
          <a:noFill/>
        </p:spPr>
        <p:txBody>
          <a:bodyPr wrap="square">
            <a:spAutoFit/>
          </a:bodyPr>
          <a:lstStyle/>
          <a:p>
            <a:pPr marL="285750" indent="-285750">
              <a:buFont typeface="Arial" panose="020B0604020202020204" pitchFamily="34" charset="0"/>
              <a:buChar char="•"/>
            </a:pPr>
            <a:r>
              <a:rPr lang="en-US" sz="2000" b="1" i="0" u="sng" dirty="0">
                <a:effectLst/>
                <a:latin typeface="Calibri" panose="020F0502020204030204" pitchFamily="34" charset="0"/>
                <a:cs typeface="Calibri" panose="020F0502020204030204" pitchFamily="34" charset="0"/>
              </a:rPr>
              <a:t>IP is not responsible for </a:t>
            </a:r>
            <a:r>
              <a:rPr lang="en-US" sz="2000" b="0" i="0" dirty="0">
                <a:solidFill>
                  <a:srgbClr val="FF0000"/>
                </a:solidFill>
                <a:effectLst/>
                <a:latin typeface="Calibri" panose="020F0502020204030204" pitchFamily="34" charset="0"/>
                <a:cs typeface="Calibri" panose="020F0502020204030204" pitchFamily="34" charset="0"/>
              </a:rPr>
              <a:t>guaranteeing delivery or determining whether a connection between the sender and receiver needs to be established.</a:t>
            </a:r>
          </a:p>
          <a:p>
            <a:pPr marL="285750" indent="-285750">
              <a:buFont typeface="Arial" panose="020B0604020202020204" pitchFamily="34" charset="0"/>
              <a:buChar char="•"/>
            </a:pPr>
            <a:r>
              <a:rPr lang="en-US" sz="2000" b="0" i="0" dirty="0">
                <a:solidFill>
                  <a:srgbClr val="0000FF"/>
                </a:solidFill>
                <a:effectLst/>
                <a:latin typeface="Calibri" panose="020F0502020204030204" pitchFamily="34" charset="0"/>
                <a:cs typeface="Calibri" panose="020F0502020204030204" pitchFamily="34" charset="0"/>
              </a:rPr>
              <a:t>TCP is considered a reliable</a:t>
            </a:r>
            <a:r>
              <a:rPr lang="en-US" sz="2000" b="0" i="0" dirty="0">
                <a:effectLst/>
                <a:latin typeface="Calibri" panose="020F0502020204030204" pitchFamily="34" charset="0"/>
                <a:cs typeface="Calibri" panose="020F0502020204030204" pitchFamily="34" charset="0"/>
              </a:rPr>
              <a:t>, full-featured transport layer protocol, which </a:t>
            </a:r>
            <a:r>
              <a:rPr lang="en-US" sz="2000" b="0" i="0" dirty="0">
                <a:solidFill>
                  <a:srgbClr val="0000FF"/>
                </a:solidFill>
                <a:effectLst/>
                <a:latin typeface="Calibri" panose="020F0502020204030204" pitchFamily="34" charset="0"/>
                <a:cs typeface="Calibri" panose="020F0502020204030204" pitchFamily="34" charset="0"/>
              </a:rPr>
              <a:t>ensures that all of the data arrives at the destination.</a:t>
            </a:r>
            <a:r>
              <a:rPr lang="en-US" sz="2000" b="0" i="0" dirty="0">
                <a:effectLst/>
                <a:latin typeface="Calibri" panose="020F0502020204030204" pitchFamily="34" charset="0"/>
                <a:cs typeface="Calibri" panose="020F0502020204030204" pitchFamily="34" charset="0"/>
              </a:rPr>
              <a:t> TCP includes </a:t>
            </a:r>
            <a:r>
              <a:rPr lang="en-US" sz="2000" b="0" i="0" u="sng" dirty="0">
                <a:effectLst/>
                <a:latin typeface="Calibri" panose="020F0502020204030204" pitchFamily="34" charset="0"/>
                <a:cs typeface="Calibri" panose="020F0502020204030204" pitchFamily="34" charset="0"/>
              </a:rPr>
              <a:t>fields which ensure the delivery of the application data</a:t>
            </a:r>
            <a:r>
              <a:rPr lang="en-US" sz="2000" b="0" i="0" dirty="0">
                <a:effectLst/>
                <a:latin typeface="Calibri" panose="020F0502020204030204" pitchFamily="34" charset="0"/>
                <a:cs typeface="Calibri" panose="020F0502020204030204" pitchFamily="34" charset="0"/>
              </a:rPr>
              <a:t>. These fields require additional processing by the sending and receiving hosts.</a:t>
            </a:r>
          </a:p>
          <a:p>
            <a:pPr marL="285750" indent="-285750">
              <a:buFont typeface="Arial" panose="020B0604020202020204" pitchFamily="34" charset="0"/>
              <a:buChar char="•"/>
            </a:pPr>
            <a:r>
              <a:rPr lang="en-US" sz="2000" b="0" i="0" dirty="0">
                <a:effectLst/>
                <a:latin typeface="Calibri" panose="020F0502020204030204" pitchFamily="34" charset="0"/>
                <a:cs typeface="Calibri" panose="020F0502020204030204" pitchFamily="34" charset="0"/>
              </a:rPr>
              <a:t>TCP divides data into segments.</a:t>
            </a:r>
          </a:p>
          <a:p>
            <a:pPr marL="285750" indent="-285750">
              <a:buFont typeface="Arial" panose="020B0604020202020204" pitchFamily="34" charset="0"/>
              <a:buChar char="•"/>
            </a:pPr>
            <a:r>
              <a:rPr lang="en-US" sz="2000" b="0" i="0" u="sng" dirty="0">
                <a:effectLst/>
                <a:latin typeface="Calibri" panose="020F0502020204030204" pitchFamily="34" charset="0"/>
                <a:cs typeface="Calibri" panose="020F0502020204030204" pitchFamily="34" charset="0"/>
              </a:rPr>
              <a:t>TCP transport is analogous to sending packages that are tracked from source to destination. If a shipping order is broken up into several packages, a customer can check online to see the order of the delivery</a:t>
            </a:r>
            <a:r>
              <a:rPr lang="en-US" sz="2000" b="0" i="0" dirty="0">
                <a:effectLst/>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r>
              <a:rPr lang="en-US" sz="2000" b="0" i="0" dirty="0">
                <a:solidFill>
                  <a:srgbClr val="FF0000"/>
                </a:solidFill>
                <a:effectLst/>
                <a:latin typeface="Calibri" panose="020F0502020204030204" pitchFamily="34" charset="0"/>
                <a:cs typeface="Calibri" panose="020F0502020204030204" pitchFamily="34" charset="0"/>
              </a:rPr>
              <a:t>TCP provides reliability and flow control using these basic operations</a:t>
            </a:r>
            <a:r>
              <a:rPr lang="en-US" sz="2000" b="0" i="0" dirty="0">
                <a:effectLst/>
                <a:latin typeface="Calibri" panose="020F0502020204030204" pitchFamily="34" charset="0"/>
                <a:cs typeface="Calibri" panose="020F0502020204030204" pitchFamily="34" charset="0"/>
              </a:rPr>
              <a:t>:</a:t>
            </a:r>
          </a:p>
          <a:p>
            <a:pPr marL="742950" lvl="1" indent="-285750">
              <a:buFont typeface="Arial" panose="020B0604020202020204" pitchFamily="34" charset="0"/>
              <a:buChar char="•"/>
            </a:pPr>
            <a:r>
              <a:rPr lang="en-US" sz="2000" b="0" i="0" dirty="0">
                <a:solidFill>
                  <a:srgbClr val="0000FF"/>
                </a:solidFill>
                <a:effectLst/>
                <a:latin typeface="Calibri" panose="020F0502020204030204" pitchFamily="34" charset="0"/>
                <a:cs typeface="Calibri" panose="020F0502020204030204" pitchFamily="34" charset="0"/>
              </a:rPr>
              <a:t>Number</a:t>
            </a:r>
            <a:r>
              <a:rPr lang="en-US" sz="2000" b="0" i="0" dirty="0">
                <a:effectLst/>
                <a:latin typeface="Calibri" panose="020F0502020204030204" pitchFamily="34" charset="0"/>
                <a:cs typeface="Calibri" panose="020F0502020204030204" pitchFamily="34" charset="0"/>
              </a:rPr>
              <a:t> and </a:t>
            </a:r>
            <a:r>
              <a:rPr lang="en-US" sz="2000" b="0" i="0" dirty="0">
                <a:solidFill>
                  <a:srgbClr val="0000FF"/>
                </a:solidFill>
                <a:effectLst/>
                <a:latin typeface="Calibri" panose="020F0502020204030204" pitchFamily="34" charset="0"/>
                <a:cs typeface="Calibri" panose="020F0502020204030204" pitchFamily="34" charset="0"/>
              </a:rPr>
              <a:t>track data segments </a:t>
            </a:r>
            <a:r>
              <a:rPr lang="en-US" sz="2000" b="0" i="0" dirty="0">
                <a:effectLst/>
                <a:latin typeface="Calibri" panose="020F0502020204030204" pitchFamily="34" charset="0"/>
                <a:cs typeface="Calibri" panose="020F0502020204030204" pitchFamily="34" charset="0"/>
              </a:rPr>
              <a:t>transmitted to a specific host from a specific application</a:t>
            </a:r>
          </a:p>
          <a:p>
            <a:pPr marL="742950" lvl="1" indent="-285750">
              <a:buFont typeface="Arial" panose="020B0604020202020204" pitchFamily="34" charset="0"/>
              <a:buChar char="•"/>
            </a:pPr>
            <a:r>
              <a:rPr lang="en-US" sz="2000" b="0" i="0" dirty="0">
                <a:solidFill>
                  <a:srgbClr val="0000FF"/>
                </a:solidFill>
                <a:effectLst/>
                <a:latin typeface="Calibri" panose="020F0502020204030204" pitchFamily="34" charset="0"/>
                <a:cs typeface="Calibri" panose="020F0502020204030204" pitchFamily="34" charset="0"/>
              </a:rPr>
              <a:t>Acknowledge received data</a:t>
            </a:r>
          </a:p>
          <a:p>
            <a:pPr marL="742950" lvl="1" indent="-285750">
              <a:buFont typeface="Arial" panose="020B0604020202020204" pitchFamily="34" charset="0"/>
              <a:buChar char="•"/>
            </a:pPr>
            <a:r>
              <a:rPr lang="en-US" sz="2000" b="0" i="0" dirty="0">
                <a:solidFill>
                  <a:srgbClr val="0000FF"/>
                </a:solidFill>
                <a:effectLst/>
                <a:latin typeface="Calibri" panose="020F0502020204030204" pitchFamily="34" charset="0"/>
                <a:cs typeface="Calibri" panose="020F0502020204030204" pitchFamily="34" charset="0"/>
              </a:rPr>
              <a:t>Retransmit any unacknowledged data </a:t>
            </a:r>
            <a:r>
              <a:rPr lang="en-US" sz="2000" b="0" i="0" dirty="0">
                <a:effectLst/>
                <a:latin typeface="Calibri" panose="020F0502020204030204" pitchFamily="34" charset="0"/>
                <a:cs typeface="Calibri" panose="020F0502020204030204" pitchFamily="34" charset="0"/>
              </a:rPr>
              <a:t>after a certain amount of time</a:t>
            </a:r>
          </a:p>
          <a:p>
            <a:pPr marL="742950" lvl="1" indent="-285750">
              <a:buFont typeface="Arial" panose="020B0604020202020204" pitchFamily="34" charset="0"/>
              <a:buChar char="•"/>
            </a:pPr>
            <a:r>
              <a:rPr lang="en-US" sz="2000" b="0" i="0" dirty="0">
                <a:solidFill>
                  <a:srgbClr val="0000FF"/>
                </a:solidFill>
                <a:effectLst/>
                <a:latin typeface="Calibri" panose="020F0502020204030204" pitchFamily="34" charset="0"/>
                <a:cs typeface="Calibri" panose="020F0502020204030204" pitchFamily="34" charset="0"/>
              </a:rPr>
              <a:t>Sequence data </a:t>
            </a:r>
            <a:r>
              <a:rPr lang="en-US" sz="2000" b="0" i="0" dirty="0">
                <a:effectLst/>
                <a:latin typeface="Calibri" panose="020F0502020204030204" pitchFamily="34" charset="0"/>
                <a:cs typeface="Calibri" panose="020F0502020204030204" pitchFamily="34" charset="0"/>
              </a:rPr>
              <a:t>that might arrive in wrong order</a:t>
            </a:r>
          </a:p>
          <a:p>
            <a:pPr marL="742950" lvl="1" indent="-285750">
              <a:buFont typeface="Arial" panose="020B0604020202020204" pitchFamily="34" charset="0"/>
              <a:buChar char="•"/>
            </a:pPr>
            <a:r>
              <a:rPr lang="en-US" sz="2000" b="0" i="0" dirty="0">
                <a:solidFill>
                  <a:srgbClr val="0000FF"/>
                </a:solidFill>
                <a:effectLst/>
                <a:latin typeface="Calibri" panose="020F0502020204030204" pitchFamily="34" charset="0"/>
                <a:cs typeface="Calibri" panose="020F0502020204030204" pitchFamily="34" charset="0"/>
              </a:rPr>
              <a:t>Send data at an efficient rate </a:t>
            </a:r>
            <a:r>
              <a:rPr lang="en-US" sz="2000" b="0" i="0" dirty="0">
                <a:effectLst/>
                <a:latin typeface="Calibri" panose="020F0502020204030204" pitchFamily="34" charset="0"/>
                <a:cs typeface="Calibri" panose="020F0502020204030204" pitchFamily="34" charset="0"/>
              </a:rPr>
              <a:t>that is acceptable by the receiver</a:t>
            </a:r>
          </a:p>
          <a:p>
            <a:pPr marL="742950" lvl="1" indent="-285750">
              <a:buFont typeface="Arial" panose="020B0604020202020204" pitchFamily="34" charset="0"/>
              <a:buChar char="•"/>
            </a:pPr>
            <a:r>
              <a:rPr lang="en-US" sz="2000" b="0" i="0" dirty="0">
                <a:effectLst/>
                <a:latin typeface="Calibri" panose="020F0502020204030204" pitchFamily="34" charset="0"/>
                <a:cs typeface="Calibri" panose="020F0502020204030204" pitchFamily="34" charset="0"/>
              </a:rPr>
              <a:t>In order to maintain the state of a conversation and track the information, </a:t>
            </a:r>
            <a:r>
              <a:rPr lang="en-US" sz="2000" b="0" i="0" dirty="0">
                <a:solidFill>
                  <a:srgbClr val="0000FF"/>
                </a:solidFill>
                <a:effectLst/>
                <a:latin typeface="Calibri" panose="020F0502020204030204" pitchFamily="34" charset="0"/>
                <a:cs typeface="Calibri" panose="020F0502020204030204" pitchFamily="34" charset="0"/>
              </a:rPr>
              <a:t>TCP must first establish a connection between the sender and the receiver</a:t>
            </a:r>
            <a:r>
              <a:rPr lang="en-US" sz="2000" b="0" i="0" dirty="0">
                <a:effectLst/>
                <a:latin typeface="Calibri" panose="020F0502020204030204" pitchFamily="34" charset="0"/>
                <a:cs typeface="Calibri" panose="020F0502020204030204" pitchFamily="34" charset="0"/>
              </a:rPr>
              <a:t>. This is why TCP is known as a </a:t>
            </a:r>
            <a:r>
              <a:rPr lang="en-US" sz="2000" b="0" i="0" dirty="0">
                <a:solidFill>
                  <a:srgbClr val="0000FF"/>
                </a:solidFill>
                <a:effectLst/>
                <a:latin typeface="Calibri" panose="020F0502020204030204" pitchFamily="34" charset="0"/>
                <a:cs typeface="Calibri" panose="020F0502020204030204" pitchFamily="34" charset="0"/>
              </a:rPr>
              <a:t>connection-oriented protocol.</a:t>
            </a:r>
          </a:p>
        </p:txBody>
      </p:sp>
    </p:spTree>
    <p:extLst>
      <p:ext uri="{BB962C8B-B14F-4D97-AF65-F5344CB8AC3E}">
        <p14:creationId xmlns:p14="http://schemas.microsoft.com/office/powerpoint/2010/main" val="17556837"/>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F73A0DF-DACA-4961-BDA3-F64A2377072D}" vid="{56EFDEFB-E7A0-4D7D-AD5E-86200277DE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703</TotalTime>
  <Words>5547</Words>
  <Application>Microsoft Office PowerPoint</Application>
  <PresentationFormat>Widescreen</PresentationFormat>
  <Paragraphs>316</Paragraphs>
  <Slides>40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ARS Maquette Pro</vt:lpstr>
      <vt:lpstr>Wingdings</vt:lpstr>
      <vt:lpstr>Stolzl Bold</vt:lpstr>
      <vt:lpstr>Calibri Light</vt:lpstr>
      <vt:lpstr>Arial</vt:lpstr>
      <vt:lpstr>Calibri</vt:lpstr>
      <vt:lpstr>Office Theme</vt:lpstr>
      <vt:lpstr>Role of Transport Layer</vt:lpstr>
      <vt:lpstr>Role of the Transport Layer</vt:lpstr>
      <vt:lpstr>Transport Layer Responsibilities</vt:lpstr>
      <vt:lpstr>Transport Layer Responsibilities</vt:lpstr>
      <vt:lpstr>Transport Layer Responsibilities</vt:lpstr>
      <vt:lpstr>Transport Layer Responsibilities</vt:lpstr>
      <vt:lpstr>Transport Layer Responsibilities</vt:lpstr>
      <vt:lpstr>Transport Layer Protocols</vt:lpstr>
      <vt:lpstr>Transmission Control Protocol (TCP)</vt:lpstr>
      <vt:lpstr>User Datagram Protocol (UDP)</vt:lpstr>
      <vt:lpstr>UDP vs TCP</vt:lpstr>
      <vt:lpstr>UDP vs TCP</vt:lpstr>
      <vt:lpstr>UDP vs TCP</vt:lpstr>
      <vt:lpstr>TCP Features</vt:lpstr>
      <vt:lpstr>TCP Header</vt:lpstr>
      <vt:lpstr>TCP Header Fields</vt:lpstr>
      <vt:lpstr>Applications that use TCP</vt:lpstr>
      <vt:lpstr>UDP Features</vt:lpstr>
      <vt:lpstr>Applications that use UDP</vt:lpstr>
      <vt:lpstr>Port Numbers-Multiple Separate Communications</vt:lpstr>
      <vt:lpstr>Socket Pairs</vt:lpstr>
      <vt:lpstr>Socket Pairs</vt:lpstr>
      <vt:lpstr>Port Number Groups</vt:lpstr>
      <vt:lpstr>Well-Known Port Numbers</vt:lpstr>
      <vt:lpstr>Well-Known Port Numbers</vt:lpstr>
      <vt:lpstr>TCP Communication Process</vt:lpstr>
      <vt:lpstr>TCP Connection Establishment and termination</vt:lpstr>
      <vt:lpstr>TCP Connection Establishment and termination</vt:lpstr>
      <vt:lpstr>TCP Connection Establishment and termination</vt:lpstr>
      <vt:lpstr>TCP Connection Establishment and termination</vt:lpstr>
      <vt:lpstr>TCP Reliability - Guaranteed and Ordered Delivery</vt:lpstr>
      <vt:lpstr>TCP Reliability - Data Loss and Retransmission</vt:lpstr>
      <vt:lpstr>TCP Reliability - Data Loss and Retransmission</vt:lpstr>
      <vt:lpstr>TCP Reliability - Data Loss and Retransmission</vt:lpstr>
      <vt:lpstr>TCP Flow Control - Window Size and Acknowledgments</vt:lpstr>
      <vt:lpstr>TCP Flow Control - Maximum Segment Size (MSS)</vt:lpstr>
      <vt:lpstr>TCP Flow Control - Congestion Avoidance</vt:lpstr>
      <vt:lpstr>UDP Communication</vt:lpstr>
      <vt:lpstr>UDP Server and  Client Processes and Requests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OSI model</dc:title>
  <dc:creator>Silvio Papić</dc:creator>
  <cp:lastModifiedBy>Silvio Papić @ Racunarstvo</cp:lastModifiedBy>
  <cp:revision>151</cp:revision>
  <dcterms:created xsi:type="dcterms:W3CDTF">2018-10-09T19:16:34Z</dcterms:created>
  <dcterms:modified xsi:type="dcterms:W3CDTF">2023-11-12T22:01:36Z</dcterms:modified>
</cp:coreProperties>
</file>