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13" r:id="rId1"/>
    <p:sldMasterId id="2147484096" r:id="rId2"/>
  </p:sldMasterIdLst>
  <p:notesMasterIdLst>
    <p:notesMasterId r:id="rId15"/>
  </p:notesMasterIdLst>
  <p:handoutMasterIdLst>
    <p:handoutMasterId r:id="rId16"/>
  </p:handoutMasterIdLst>
  <p:sldIdLst>
    <p:sldId id="456" r:id="rId3"/>
    <p:sldId id="367" r:id="rId4"/>
    <p:sldId id="373" r:id="rId5"/>
    <p:sldId id="352" r:id="rId6"/>
    <p:sldId id="353" r:id="rId7"/>
    <p:sldId id="355" r:id="rId8"/>
    <p:sldId id="356" r:id="rId9"/>
    <p:sldId id="358" r:id="rId10"/>
    <p:sldId id="359" r:id="rId11"/>
    <p:sldId id="366" r:id="rId12"/>
    <p:sldId id="364" r:id="rId13"/>
    <p:sldId id="371" r:id="rId14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9FB43"/>
    <a:srgbClr val="7FA8B8"/>
    <a:srgbClr val="004360"/>
    <a:srgbClr val="50ACC5"/>
    <a:srgbClr val="7777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0179F0-FCDB-472D-81D0-BA629DB4E3D5}" v="1" dt="2025-03-22T18:00:54.201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F4DC02-5D0C-4D4B-96B4-7B907579CC9D}" type="datetimeFigureOut">
              <a:rPr lang="sr-Latn-CS"/>
              <a:pPr>
                <a:defRPr/>
              </a:pPr>
              <a:t>22.3.2025.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23470F7-4C76-4135-910B-AC8A705C2535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564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C928B08-6778-438E-B03C-50F92F152CEB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7B43FE6-EA08-4EF1-A982-9B6355AFC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5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3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35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174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93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1226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149" y="1644316"/>
            <a:ext cx="6569243" cy="47083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36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 SVEUČILIŠTE - 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grafika, Font, grafički dizajn, tekst&#10;&#10;Opis je automatski generiran">
            <a:extLst>
              <a:ext uri="{FF2B5EF4-FFF2-40B4-BE49-F238E27FC236}">
                <a16:creationId xmlns:a16="http://schemas.microsoft.com/office/drawing/2014/main" id="{CC5AB3DF-7CBC-3543-882F-9BBE3FC4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54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B UNIVERSITY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791CF42-5CF5-1042-C3D6-4455F2561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704"/>
            <a:ext cx="6609849" cy="512296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3DB087E0-08F6-7EA5-1AE1-CC688527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2F407C7A-CC70-6CBF-7578-1C5D64A6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4178785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691" y="4348862"/>
            <a:ext cx="7488613" cy="128337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2952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149" y="1644316"/>
            <a:ext cx="6569243" cy="47083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14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61149" y="1644316"/>
            <a:ext cx="3043991" cy="470835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486400" y="1644316"/>
            <a:ext cx="3043991" cy="470835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160" indent="-228594"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1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290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90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304F-BAD2-4828-A293-434EEB44B55B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E3D3-0FAB-4D7B-96C6-197E4E16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9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304F-BAD2-4828-A293-434EEB44B55B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E3D3-0FAB-4D7B-96C6-197E4E16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61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304F-BAD2-4828-A293-434EEB44B55B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E3D3-0FAB-4D7B-96C6-197E4E16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83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304F-BAD2-4828-A293-434EEB44B55B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E3D3-0FAB-4D7B-96C6-197E4E16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33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304F-BAD2-4828-A293-434EEB44B55B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E3D3-0FAB-4D7B-96C6-197E4E16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82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304F-BAD2-4828-A293-434EEB44B55B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E3D3-0FAB-4D7B-96C6-197E4E16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0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304F-BAD2-4828-A293-434EEB44B55B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E3D3-0FAB-4D7B-96C6-197E4E16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92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304F-BAD2-4828-A293-434EEB44B55B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E3D3-0FAB-4D7B-96C6-197E4E16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44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304F-BAD2-4828-A293-434EEB44B55B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E3D3-0FAB-4D7B-96C6-197E4E16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5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744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304F-BAD2-4828-A293-434EEB44B55B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E3D3-0FAB-4D7B-96C6-197E4E16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9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304F-BAD2-4828-A293-434EEB44B55B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E3D3-0FAB-4D7B-96C6-197E4E16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50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691" y="4348862"/>
            <a:ext cx="7488613" cy="128337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611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22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53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035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4691" y="1600200"/>
            <a:ext cx="4371976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1" y="728663"/>
            <a:ext cx="4857749" cy="2014537"/>
          </a:xfrm>
        </p:spPr>
        <p:txBody>
          <a:bodyPr>
            <a:normAutofit/>
          </a:bodyPr>
          <a:lstStyle>
            <a:lvl1pPr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233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039" y="3904458"/>
            <a:ext cx="4516636" cy="2014537"/>
          </a:xfrm>
        </p:spPr>
        <p:txBody>
          <a:bodyPr>
            <a:normAutofit/>
          </a:bodyPr>
          <a:lstStyle>
            <a:lvl1pPr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503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93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960"/>
            <a:ext cx="8948901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3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  <p:sldLayoutId id="2147484128" r:id="rId15"/>
    <p:sldLayoutId id="2147484129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5304F-BAD2-4828-A293-434EEB44B55B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E3D3-0FAB-4D7B-96C6-197E4E16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9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  <p:sldLayoutId id="2147484106" r:id="rId14"/>
    <p:sldLayoutId id="2147484107" r:id="rId15"/>
    <p:sldLayoutId id="214748411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rezna-uprava.hr/Dokumenti%20vijesti/POLITIKA%20SIGURNOSTI.pdf" TargetMode="Externa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2C1F5-046A-B7E3-CD3F-BABA7FC5740D}"/>
              </a:ext>
            </a:extLst>
          </p:cNvPr>
          <p:cNvSpPr txBox="1">
            <a:spLocks/>
          </p:cNvSpPr>
          <p:nvPr/>
        </p:nvSpPr>
        <p:spPr>
          <a:xfrm>
            <a:off x="5109540" y="3026618"/>
            <a:ext cx="3910830" cy="13086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 defTabSz="685800" fontAlgn="auto">
              <a:spcAft>
                <a:spcPts val="0"/>
              </a:spcAft>
              <a:defRPr/>
            </a:pPr>
            <a:r>
              <a:rPr lang="hr-HR" sz="2400" dirty="0"/>
              <a:t>Sigurnost informacijskih sustava</a:t>
            </a:r>
            <a:endParaRPr lang="en-US" sz="1350" b="0" dirty="0">
              <a:solidFill>
                <a:srgbClr val="C30E60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E719752-2A6F-EE53-14D3-001B3E974130}"/>
              </a:ext>
            </a:extLst>
          </p:cNvPr>
          <p:cNvSpPr txBox="1"/>
          <p:nvPr/>
        </p:nvSpPr>
        <p:spPr>
          <a:xfrm>
            <a:off x="4934590" y="4615154"/>
            <a:ext cx="4085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100" dirty="0">
                <a:solidFill>
                  <a:srgbClr val="C30E60"/>
                </a:solidFill>
              </a:rPr>
              <a:t>mr.sc. Dražen Pranić</a:t>
            </a:r>
            <a:endParaRPr lang="hr-HR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73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Savjeti za izradu sigurnosnih politika</a:t>
            </a: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dirty="0"/>
              <a:t>„Papir trpi svašta”</a:t>
            </a:r>
          </a:p>
          <a:p>
            <a:pPr eaLnBrk="1" hangingPunct="1"/>
            <a:r>
              <a:rPr lang="hr-HR" dirty="0"/>
              <a:t>Moraju biti realistične, primjenjive i izvedive</a:t>
            </a:r>
          </a:p>
          <a:p>
            <a:pPr eaLnBrk="1" hangingPunct="1"/>
            <a:r>
              <a:rPr lang="hr-HR" dirty="0"/>
              <a:t>Moraju biti jednostavne i lako razumljive</a:t>
            </a:r>
          </a:p>
          <a:p>
            <a:pPr eaLnBrk="1" hangingPunct="1"/>
            <a:r>
              <a:rPr lang="hr-HR" dirty="0"/>
              <a:t>Naći balans između produktivnosti i sigurnosti</a:t>
            </a:r>
          </a:p>
          <a:p>
            <a:pPr eaLnBrk="1" hangingPunct="1"/>
            <a:r>
              <a:rPr lang="hr-HR" dirty="0"/>
              <a:t>Ukoliko su zahtjevi za kontrolom prestrogi neće biti implementirani ili će zaposlenici naći način da ih zaobiđu</a:t>
            </a:r>
          </a:p>
          <a:p>
            <a:pPr marL="0" indent="0" eaLnBrk="1" hangingPunct="1">
              <a:buNone/>
            </a:pPr>
            <a:endParaRPr lang="hr-HR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Primjeri</a:t>
            </a: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https://www.porezna-uprava.hr/Dokumenti%20vijesti/POLITIKA%20SIGURNOSTI.pdf</a:t>
            </a:r>
            <a:endParaRPr lang="hr-HR" dirty="0"/>
          </a:p>
          <a:p>
            <a:r>
              <a:rPr lang="hr-HR" dirty="0"/>
              <a:t>https://king-ict.eu/o-nama/politika-informacijske-sigurnosti/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Razlika između termina sigurnosna politika i sigurnosne politike</a:t>
            </a:r>
          </a:p>
          <a:p>
            <a:r>
              <a:rPr lang="hr-HR" dirty="0"/>
              <a:t>Naći pravi balans između produktivnosti i sigurnosti</a:t>
            </a:r>
          </a:p>
          <a:p>
            <a:r>
              <a:rPr lang="hr-HR" dirty="0"/>
              <a:t>Zaposlenici educirani da slijede definirana pravila</a:t>
            </a:r>
          </a:p>
        </p:txBody>
      </p:sp>
    </p:spTree>
    <p:extLst>
      <p:ext uri="{BB962C8B-B14F-4D97-AF65-F5344CB8AC3E}">
        <p14:creationId xmlns:p14="http://schemas.microsoft.com/office/powerpoint/2010/main" val="424245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Što je sigurnosna politika</a:t>
            </a:r>
          </a:p>
          <a:p>
            <a:r>
              <a:rPr lang="hr-HR" dirty="0"/>
              <a:t>Pravila informacijske sigurnosti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952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108A-40B5-7DF6-160D-D2E6E057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Regulativa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54AB1-208B-D759-353E-248F216E2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DORA članak 9.4: razvijaju i dokumentiraju politiku informacijske sigurnosti kojom se utvrđuju pravila za zaštitu dostupnosti, vjerodostojnosti, cjelovitosti i povjerljivosti podataka te informacijske imovine i IKT imovine, među ostalim, ako je to primjenjivo, i podataka i te imovine njihovih klijenata;</a:t>
            </a:r>
          </a:p>
        </p:txBody>
      </p:sp>
    </p:spTree>
    <p:extLst>
      <p:ext uri="{BB962C8B-B14F-4D97-AF65-F5344CB8AC3E}">
        <p14:creationId xmlns:p14="http://schemas.microsoft.com/office/powerpoint/2010/main" val="25774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Sigurnosne politike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2000" dirty="0"/>
              <a:t>Skup pravila i smjernica koje definiraju kako se informacijski sustav koristi, upravlja i štiti </a:t>
            </a:r>
          </a:p>
          <a:p>
            <a:pPr eaLnBrk="1" hangingPunct="1"/>
            <a:r>
              <a:rPr lang="hr-HR" sz="2000" dirty="0"/>
              <a:t>Sigurnosne politike ovise o tipu organizacije</a:t>
            </a:r>
          </a:p>
          <a:p>
            <a:pPr lvl="1" eaLnBrk="1" hangingPunct="1"/>
            <a:r>
              <a:rPr lang="hr-HR" sz="2000" dirty="0"/>
              <a:t>Veličina, branša, broj zaposlenih, kompleksnost, informacije ...</a:t>
            </a:r>
          </a:p>
          <a:p>
            <a:pPr eaLnBrk="1" hangingPunct="1"/>
            <a:r>
              <a:rPr lang="hr-HR" sz="2000" dirty="0"/>
              <a:t>Općenito prihvaćena dva izraza</a:t>
            </a:r>
          </a:p>
          <a:p>
            <a:pPr lvl="1" eaLnBrk="1" hangingPunct="1"/>
            <a:r>
              <a:rPr lang="hr-HR" sz="2000" dirty="0"/>
              <a:t>Sigurnosna politika</a:t>
            </a:r>
          </a:p>
          <a:p>
            <a:pPr lvl="2" eaLnBrk="1" hangingPunct="1"/>
            <a:r>
              <a:rPr lang="hr-HR" sz="2000" dirty="0"/>
              <a:t>Jedan krovni dokument</a:t>
            </a:r>
          </a:p>
          <a:p>
            <a:pPr lvl="1" eaLnBrk="1" hangingPunct="1"/>
            <a:r>
              <a:rPr lang="hr-HR" sz="2000" dirty="0"/>
              <a:t>Sigurnosne politike</a:t>
            </a:r>
          </a:p>
          <a:p>
            <a:pPr lvl="2" eaLnBrk="1" hangingPunct="1"/>
            <a:r>
              <a:rPr lang="hr-HR" sz="2000" dirty="0"/>
              <a:t>Niz dokumenata (sigurnosna politika i svi dokumenti koji iz nje proizlaze)</a:t>
            </a:r>
          </a:p>
          <a:p>
            <a:pPr lvl="2"/>
            <a:r>
              <a:rPr lang="it-IT" sz="2000" dirty="0" err="1"/>
              <a:t>politike</a:t>
            </a:r>
            <a:r>
              <a:rPr lang="it-IT" sz="2000" dirty="0"/>
              <a:t>, </a:t>
            </a:r>
            <a:r>
              <a:rPr lang="it-IT" sz="2000" dirty="0" err="1"/>
              <a:t>pravilnici</a:t>
            </a:r>
            <a:r>
              <a:rPr lang="it-IT" sz="2000" dirty="0"/>
              <a:t>, procedure, </a:t>
            </a:r>
            <a:r>
              <a:rPr lang="it-IT" sz="2000" dirty="0" err="1"/>
              <a:t>upute</a:t>
            </a:r>
            <a:r>
              <a:rPr lang="it-IT" sz="2000" dirty="0"/>
              <a:t>, </a:t>
            </a:r>
            <a:r>
              <a:rPr lang="it-IT" sz="2000" dirty="0" err="1"/>
              <a:t>standardi</a:t>
            </a:r>
            <a:r>
              <a:rPr lang="it-IT" sz="2000" dirty="0"/>
              <a:t>, </a:t>
            </a:r>
            <a:r>
              <a:rPr lang="it-IT" sz="2000" dirty="0" err="1"/>
              <a:t>smjernice</a:t>
            </a:r>
            <a:r>
              <a:rPr lang="it-IT" sz="2000" dirty="0"/>
              <a:t> </a:t>
            </a:r>
            <a:r>
              <a:rPr lang="hr-HR" sz="2000" dirty="0"/>
              <a:t>...</a:t>
            </a:r>
          </a:p>
          <a:p>
            <a:pPr eaLnBrk="1" hangingPunct="1"/>
            <a:r>
              <a:rPr lang="hr-HR" sz="2000" dirty="0"/>
              <a:t>Loša praksa: imati jedan dokument koji pokriva sve</a:t>
            </a:r>
          </a:p>
          <a:p>
            <a:pPr eaLnBrk="1" hangingPunct="1"/>
            <a:endParaRPr lang="hr-HR" dirty="0"/>
          </a:p>
          <a:p>
            <a:pPr eaLnBrk="1" hangingPunct="1"/>
            <a:endParaRPr lang="hr-HR" dirty="0"/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Sigurnosne politike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dirty="0"/>
              <a:t>Svrha sigurnosnih politika je definirati okvir/pravila koji zaposlenici trebaju slijediti</a:t>
            </a:r>
          </a:p>
          <a:p>
            <a:pPr eaLnBrk="1" hangingPunct="1"/>
            <a:r>
              <a:rPr lang="hr-HR" dirty="0"/>
              <a:t>Definirati „pravila igre”</a:t>
            </a:r>
          </a:p>
          <a:p>
            <a:pPr eaLnBrk="1" hangingPunct="1"/>
            <a:r>
              <a:rPr lang="hr-HR" dirty="0"/>
              <a:t>Primjerice korištenje Interneta, email servisa, klasifikacija dokumenata,…</a:t>
            </a:r>
          </a:p>
          <a:p>
            <a:pPr eaLnBrk="1" hangingPunct="1"/>
            <a:endParaRPr lang="hr-HR" dirty="0"/>
          </a:p>
          <a:p>
            <a:pPr marL="0" indent="0" eaLnBrk="1" hangingPunct="1">
              <a:buNone/>
            </a:pPr>
            <a:endParaRPr lang="hr-HR" dirty="0"/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Posljedice sigurnosnih politika</a:t>
            </a:r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/>
              <a:t>Pokretanje inicijativa</a:t>
            </a:r>
          </a:p>
          <a:p>
            <a:pPr eaLnBrk="1" hangingPunct="1"/>
            <a:r>
              <a:rPr lang="hr-HR" dirty="0"/>
              <a:t>Vodič za primjereno korištenje sustava</a:t>
            </a:r>
          </a:p>
          <a:p>
            <a:pPr lvl="1" eaLnBrk="1" hangingPunct="1"/>
            <a:r>
              <a:rPr lang="hr-HR" sz="2000" dirty="0"/>
              <a:t>Svakodnevna primjena od strane zaposlenika</a:t>
            </a:r>
          </a:p>
          <a:p>
            <a:pPr lvl="1" eaLnBrk="1" hangingPunct="1"/>
            <a:r>
              <a:rPr lang="hr-HR" sz="2000" dirty="0"/>
              <a:t>Alat za zaštitu informacija</a:t>
            </a:r>
          </a:p>
          <a:p>
            <a:pPr eaLnBrk="1" hangingPunct="1"/>
            <a:endParaRPr lang="hr-HR" dirty="0"/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Korisnici sigurnosnih politika</a:t>
            </a:r>
            <a:endParaRPr lang="en-US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dirty="0"/>
              <a:t>Korisnici su svi zaposlenici</a:t>
            </a:r>
          </a:p>
          <a:p>
            <a:pPr eaLnBrk="1" hangingPunct="1"/>
            <a:r>
              <a:rPr lang="hr-HR" dirty="0"/>
              <a:t>Politike potrebno prilagoditi grupama</a:t>
            </a:r>
          </a:p>
          <a:p>
            <a:pPr lvl="1" eaLnBrk="1" hangingPunct="1"/>
            <a:r>
              <a:rPr lang="hr-HR" sz="2000" dirty="0"/>
              <a:t>IT, krajnji korisnici</a:t>
            </a:r>
          </a:p>
          <a:p>
            <a:pPr eaLnBrk="1" hangingPunct="1"/>
            <a:r>
              <a:rPr lang="hr-HR" dirty="0"/>
              <a:t>Grupe određuju što će biti uključeno u politiku</a:t>
            </a:r>
          </a:p>
          <a:p>
            <a:pPr lvl="1" eaLnBrk="1" hangingPunct="1"/>
            <a:r>
              <a:rPr lang="hr-HR" sz="2000" dirty="0"/>
              <a:t>Npr. za krajnje korisnike bez tehničkih detalja</a:t>
            </a:r>
          </a:p>
          <a:p>
            <a:pPr eaLnBrk="1" hangingPunct="1"/>
            <a:r>
              <a:rPr lang="hr-HR" dirty="0"/>
              <a:t>Mora biti dostupna i </a:t>
            </a:r>
            <a:r>
              <a:rPr lang="hr-HR" dirty="0" err="1"/>
              <a:t>komunicirana</a:t>
            </a:r>
            <a:r>
              <a:rPr lang="hr-HR" dirty="0"/>
              <a:t> zaposlenicima te drugim zainteresiranim stranama (npr. vanjski partneri)</a:t>
            </a:r>
          </a:p>
          <a:p>
            <a:pPr marL="274638" lvl="1" indent="0" eaLnBrk="1" hangingPunct="1">
              <a:buNone/>
            </a:pPr>
            <a:endParaRPr lang="hr-HR" dirty="0"/>
          </a:p>
          <a:p>
            <a:pPr eaLnBrk="1" hangingPunct="1"/>
            <a:endParaRPr lang="hr-HR" dirty="0"/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/>
              <a:t>Politika informacijske sigurnosti</a:t>
            </a:r>
            <a:endParaRPr lang="en-US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dirty="0"/>
              <a:t>Krovni, temeljni dokument</a:t>
            </a:r>
          </a:p>
          <a:p>
            <a:pPr eaLnBrk="1" hangingPunct="1"/>
            <a:r>
              <a:rPr lang="hr-HR" dirty="0"/>
              <a:t>Očekivanja, smjernice i namjere rukovodstva</a:t>
            </a:r>
          </a:p>
          <a:p>
            <a:pPr eaLnBrk="1" hangingPunct="1"/>
            <a:r>
              <a:rPr lang="hr-HR" dirty="0"/>
              <a:t>Sadrži temeljne </a:t>
            </a:r>
            <a:r>
              <a:rPr lang="hr-HR" i="1" dirty="0" err="1"/>
              <a:t>high</a:t>
            </a:r>
            <a:r>
              <a:rPr lang="hr-HR" i="1" dirty="0"/>
              <a:t> </a:t>
            </a:r>
            <a:r>
              <a:rPr lang="hr-HR" i="1" dirty="0" err="1"/>
              <a:t>level</a:t>
            </a:r>
            <a:r>
              <a:rPr lang="hr-HR" dirty="0"/>
              <a:t> koncepte informacijske sigurnosti</a:t>
            </a:r>
          </a:p>
          <a:p>
            <a:pPr lvl="1" eaLnBrk="1" hangingPunct="1"/>
            <a:r>
              <a:rPr lang="hr-HR" dirty="0"/>
              <a:t>Namijenjena svim zaposlenicima kako bi postali svjesni važnosti</a:t>
            </a:r>
          </a:p>
          <a:p>
            <a:pPr eaLnBrk="1" hangingPunct="1"/>
            <a:r>
              <a:rPr lang="hr-HR" dirty="0"/>
              <a:t>Uzima u obzir zakonske i regulatorne zahtjeve</a:t>
            </a:r>
          </a:p>
          <a:p>
            <a:pPr eaLnBrk="1" hangingPunct="1"/>
            <a:r>
              <a:rPr lang="hr-HR" dirty="0"/>
              <a:t>Mora biti odobrena od najvišeg rukovodstva</a:t>
            </a:r>
          </a:p>
          <a:p>
            <a:pPr lvl="1" eaLnBrk="1" hangingPunct="1"/>
            <a:endParaRPr lang="hr-HR" dirty="0"/>
          </a:p>
          <a:p>
            <a:pPr eaLnBrk="1" hangingPunct="1"/>
            <a:endParaRPr lang="hr-HR" dirty="0"/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/>
              <a:t>Politika informacijske sigurnosti</a:t>
            </a:r>
            <a:endParaRPr 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/>
              <a:t>Imenovanje odgovorne osobe (CISO)</a:t>
            </a:r>
          </a:p>
          <a:p>
            <a:pPr lvl="1" eaLnBrk="1" hangingPunct="1"/>
            <a:r>
              <a:rPr lang="hr-HR" dirty="0"/>
              <a:t>U manjim tvrtkama dvojaka funkcija (IT i sigurnost)</a:t>
            </a:r>
          </a:p>
          <a:p>
            <a:pPr eaLnBrk="1" hangingPunct="1"/>
            <a:r>
              <a:rPr lang="hr-HR" dirty="0"/>
              <a:t>Odgovornost svih zaposlenika briga za sigurnost</a:t>
            </a:r>
          </a:p>
          <a:p>
            <a:pPr lvl="1" eaLnBrk="1" hangingPunct="1"/>
            <a:r>
              <a:rPr lang="hr-HR" dirty="0"/>
              <a:t>Prvenstveno prijava sigurnosnih incidenata</a:t>
            </a:r>
          </a:p>
          <a:p>
            <a:pPr eaLnBrk="1" hangingPunct="1"/>
            <a:r>
              <a:rPr lang="hr-HR" dirty="0"/>
              <a:t>Dati podršku edukaciji</a:t>
            </a:r>
          </a:p>
          <a:p>
            <a:pPr lvl="1" eaLnBrk="1" hangingPunct="1"/>
            <a:r>
              <a:rPr lang="hr-HR" dirty="0"/>
              <a:t>Prijetnje dolaze i iznutra</a:t>
            </a:r>
          </a:p>
          <a:p>
            <a:pPr eaLnBrk="1" hangingPunct="1"/>
            <a:r>
              <a:rPr lang="hr-HR" dirty="0"/>
              <a:t>Postaviti disciplinski mehanizam</a:t>
            </a:r>
          </a:p>
          <a:p>
            <a:pPr lvl="1" eaLnBrk="1" hangingPunct="1"/>
            <a:r>
              <a:rPr lang="hr-HR" dirty="0"/>
              <a:t>Upozoriti na posljedice kršenja politika</a:t>
            </a:r>
          </a:p>
          <a:p>
            <a:pPr eaLnBrk="1" hangingPunct="1"/>
            <a:endParaRPr lang="hr-HR" dirty="0"/>
          </a:p>
          <a:p>
            <a:pPr lvl="1" eaLnBrk="1" hangingPunct="1"/>
            <a:endParaRPr lang="hr-HR" dirty="0"/>
          </a:p>
          <a:p>
            <a:pPr eaLnBrk="1" hangingPunct="1"/>
            <a:endParaRPr lang="hr-HR" dirty="0"/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Racunarstvo bijeli template</Template>
  <TotalTime>0</TotalTime>
  <Words>420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Segoe UI Semibold</vt:lpstr>
      <vt:lpstr>Office Theme</vt:lpstr>
      <vt:lpstr>Custom Design</vt:lpstr>
      <vt:lpstr>PowerPoint Presentation</vt:lpstr>
      <vt:lpstr>Uvod</vt:lpstr>
      <vt:lpstr>Regulativa</vt:lpstr>
      <vt:lpstr>Sigurnosne politike</vt:lpstr>
      <vt:lpstr>Sigurnosne politike</vt:lpstr>
      <vt:lpstr>Posljedice sigurnosnih politika</vt:lpstr>
      <vt:lpstr>Korisnici sigurnosnih politika</vt:lpstr>
      <vt:lpstr>Politika informacijske sigurnosti</vt:lpstr>
      <vt:lpstr>Politika informacijske sigurnosti</vt:lpstr>
      <vt:lpstr>Savjeti za izradu sigurnosnih politika</vt:lpstr>
      <vt:lpstr>Primjeri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GRAĐA RAČUNALA</dc:title>
  <dc:creator/>
  <cp:lastModifiedBy/>
  <cp:revision>17</cp:revision>
  <dcterms:created xsi:type="dcterms:W3CDTF">2009-02-27T23:33:40Z</dcterms:created>
  <dcterms:modified xsi:type="dcterms:W3CDTF">2025-03-22T18:02:26Z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  <property fmtid="{D5CDD505-2E9C-101B-9397-08002B2CF9AE}" pid="4" name="MSIP_Label_edf682b7-f91e-48bc-97e5-bfb95b32f5b9_Enabled">
    <vt:lpwstr>true</vt:lpwstr>
  </property>
  <property fmtid="{D5CDD505-2E9C-101B-9397-08002B2CF9AE}" pid="5" name="MSIP_Label_edf682b7-f91e-48bc-97e5-bfb95b32f5b9_SetDate">
    <vt:lpwstr>2024-03-23T16:37:16Z</vt:lpwstr>
  </property>
  <property fmtid="{D5CDD505-2E9C-101B-9397-08002B2CF9AE}" pid="6" name="MSIP_Label_edf682b7-f91e-48bc-97e5-bfb95b32f5b9_Method">
    <vt:lpwstr>Privileged</vt:lpwstr>
  </property>
  <property fmtid="{D5CDD505-2E9C-101B-9397-08002B2CF9AE}" pid="7" name="MSIP_Label_edf682b7-f91e-48bc-97e5-bfb95b32f5b9_Name">
    <vt:lpwstr>defa4170-0d19-0005-0001-bc88714345d2</vt:lpwstr>
  </property>
  <property fmtid="{D5CDD505-2E9C-101B-9397-08002B2CF9AE}" pid="8" name="MSIP_Label_edf682b7-f91e-48bc-97e5-bfb95b32f5b9_SiteId">
    <vt:lpwstr>fbb567ee-ca59-4aea-a378-fbf7761a4986</vt:lpwstr>
  </property>
  <property fmtid="{D5CDD505-2E9C-101B-9397-08002B2CF9AE}" pid="9" name="MSIP_Label_edf682b7-f91e-48bc-97e5-bfb95b32f5b9_ActionId">
    <vt:lpwstr>f5201b03-91d9-4434-aaa7-604a18efff07</vt:lpwstr>
  </property>
  <property fmtid="{D5CDD505-2E9C-101B-9397-08002B2CF9AE}" pid="10" name="MSIP_Label_edf682b7-f91e-48bc-97e5-bfb95b32f5b9_ContentBits">
    <vt:lpwstr>0</vt:lpwstr>
  </property>
</Properties>
</file>