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49" r:id="rId1"/>
    <p:sldMasterId id="2147484132" r:id="rId2"/>
  </p:sldMasterIdLst>
  <p:notesMasterIdLst>
    <p:notesMasterId r:id="rId18"/>
  </p:notesMasterIdLst>
  <p:handoutMasterIdLst>
    <p:handoutMasterId r:id="rId19"/>
  </p:handoutMasterIdLst>
  <p:sldIdLst>
    <p:sldId id="456" r:id="rId3"/>
    <p:sldId id="379" r:id="rId4"/>
    <p:sldId id="459" r:id="rId5"/>
    <p:sldId id="460" r:id="rId6"/>
    <p:sldId id="461" r:id="rId7"/>
    <p:sldId id="462" r:id="rId8"/>
    <p:sldId id="371" r:id="rId9"/>
    <p:sldId id="356" r:id="rId10"/>
    <p:sldId id="364" r:id="rId11"/>
    <p:sldId id="376" r:id="rId12"/>
    <p:sldId id="458" r:id="rId13"/>
    <p:sldId id="366" r:id="rId14"/>
    <p:sldId id="457" r:id="rId15"/>
    <p:sldId id="382" r:id="rId16"/>
    <p:sldId id="378" r:id="rId17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9FB43"/>
    <a:srgbClr val="7FA8B8"/>
    <a:srgbClr val="004360"/>
    <a:srgbClr val="50ACC5"/>
    <a:srgbClr val="777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B00AF-7F20-4E22-A022-CCDA47339A18}" v="291" dt="2025-04-01T08:32:14.409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78" d="100"/>
          <a:sy n="78" d="100"/>
        </p:scale>
        <p:origin x="62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B7CDCE-8F21-4319-9F48-0471C8F16CDA}" type="datetimeFigureOut">
              <a:rPr lang="sr-Latn-CS"/>
              <a:pPr>
                <a:defRPr/>
              </a:pPr>
              <a:t>1.4.2025.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3DDA73E-FC78-4526-BF8A-3F86C4F59330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721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3B36284-822A-4306-878C-CBBD214AAB7E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5EC6E7-841C-4C20-ABA1-A732ADAD83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21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1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44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59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3260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4140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149" y="1644316"/>
            <a:ext cx="6569243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0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 SVEUČILIŠTE - 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grafika, Font, grafički dizajn, tekst&#10;&#10;Opis je automatski generiran">
            <a:extLst>
              <a:ext uri="{FF2B5EF4-FFF2-40B4-BE49-F238E27FC236}">
                <a16:creationId xmlns:a16="http://schemas.microsoft.com/office/drawing/2014/main" id="{CC5AB3DF-7CBC-3543-882F-9BBE3FC4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81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B UNIVERSITY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791CF42-5CF5-1042-C3D6-4455F2561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704"/>
            <a:ext cx="6609849" cy="512296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3DB087E0-08F6-7EA5-1AE1-CC688527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2F407C7A-CC70-6CBF-7578-1C5D64A6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43441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691" y="4348862"/>
            <a:ext cx="7488613" cy="128337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9484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149" y="1644316"/>
            <a:ext cx="6569243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99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61149" y="1644316"/>
            <a:ext cx="3043991" cy="47083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486400" y="1644316"/>
            <a:ext cx="3043991" cy="47083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160" indent="-228594"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4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088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53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9D39-5D9B-4B97-8E7E-E08AF246323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61D-7CEC-45B7-A0DD-B0F472E8C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7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9D39-5D9B-4B97-8E7E-E08AF246323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61D-7CEC-45B7-A0DD-B0F472E8C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3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9D39-5D9B-4B97-8E7E-E08AF246323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61D-7CEC-45B7-A0DD-B0F472E8C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47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9D39-5D9B-4B97-8E7E-E08AF246323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61D-7CEC-45B7-A0DD-B0F472E8C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15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9D39-5D9B-4B97-8E7E-E08AF246323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61D-7CEC-45B7-A0DD-B0F472E8C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35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9D39-5D9B-4B97-8E7E-E08AF246323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61D-7CEC-45B7-A0DD-B0F472E8C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7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9D39-5D9B-4B97-8E7E-E08AF246323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61D-7CEC-45B7-A0DD-B0F472E8C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24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9D39-5D9B-4B97-8E7E-E08AF246323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61D-7CEC-45B7-A0DD-B0F472E8C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4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9D39-5D9B-4B97-8E7E-E08AF246323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61D-7CEC-45B7-A0DD-B0F472E8C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0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946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9D39-5D9B-4B97-8E7E-E08AF246323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61D-7CEC-45B7-A0DD-B0F472E8C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17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9D39-5D9B-4B97-8E7E-E08AF246323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61D-7CEC-45B7-A0DD-B0F472E8C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5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30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877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4691" y="1600200"/>
            <a:ext cx="4371976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1" y="728663"/>
            <a:ext cx="4857749" cy="2014537"/>
          </a:xfrm>
        </p:spPr>
        <p:txBody>
          <a:bodyPr>
            <a:normAutofit/>
          </a:bodyPr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84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904458"/>
            <a:ext cx="4516636" cy="2014537"/>
          </a:xfrm>
        </p:spPr>
        <p:txBody>
          <a:bodyPr>
            <a:normAutofit/>
          </a:bodyPr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3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13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60"/>
            <a:ext cx="8948901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0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E9D39-5D9B-4B97-8E7E-E08AF246323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2561D-7CEC-45B7-A0DD-B0F472E8C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3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cernji.hr/crna-kronika/ukrao-hard-disk-s-kartama-koje-su-geodeti-godinama-trazili-od-srbije-926484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heatlantic.com/politics/archive/2025/03/signal-group-chat-attack-plans-hegseth-goldberg/682176/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news.com/news/nsa-signal-app-vulnerabilities-before-houthi-strike-chat/" TargetMode="External"/><Relationship Id="rId2" Type="http://schemas.openxmlformats.org/officeDocument/2006/relationships/hyperlink" Target="https://www.cisa.gov/sites/default/files/2024-12/guidance-mobile-communications-best-practices.pdf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x.com/signalapp/status/190466611198916640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2C1F5-046A-B7E3-CD3F-BABA7FC5740D}"/>
              </a:ext>
            </a:extLst>
          </p:cNvPr>
          <p:cNvSpPr txBox="1">
            <a:spLocks/>
          </p:cNvSpPr>
          <p:nvPr/>
        </p:nvSpPr>
        <p:spPr>
          <a:xfrm>
            <a:off x="5109540" y="3026618"/>
            <a:ext cx="3910830" cy="13086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hr-HR" sz="2400" dirty="0"/>
              <a:t>Sigurnost informacijskih sustava</a:t>
            </a:r>
            <a:endParaRPr lang="en-US" sz="1350" b="0" dirty="0">
              <a:solidFill>
                <a:srgbClr val="C30E60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E719752-2A6F-EE53-14D3-001B3E974130}"/>
              </a:ext>
            </a:extLst>
          </p:cNvPr>
          <p:cNvSpPr txBox="1"/>
          <p:nvPr/>
        </p:nvSpPr>
        <p:spPr>
          <a:xfrm>
            <a:off x="4934590" y="4615154"/>
            <a:ext cx="4085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100" dirty="0">
                <a:solidFill>
                  <a:srgbClr val="C30E60"/>
                </a:solidFill>
              </a:rPr>
              <a:t>mr.sc. Dražen Pranić</a:t>
            </a:r>
            <a:endParaRPr lang="hr-HR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7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Zaštita prijenosnih računala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Ne ostavljati uređaje bez kontrole</a:t>
            </a:r>
          </a:p>
          <a:p>
            <a:pPr>
              <a:defRPr/>
            </a:pPr>
            <a:r>
              <a:rPr lang="hr-HR" dirty="0"/>
              <a:t>Sigurnosne brave</a:t>
            </a:r>
          </a:p>
          <a:p>
            <a:pPr>
              <a:defRPr/>
            </a:pPr>
            <a:r>
              <a:rPr lang="hr-HR" dirty="0"/>
              <a:t>Enkripcija podataka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6BD0-08CF-5470-D42C-293F4AB9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Zaštita mobilnih uređaja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FDE7A-1CCB-CA38-58CA-F336406F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Snažna </a:t>
            </a:r>
            <a:r>
              <a:rPr lang="hr-HR" dirty="0" err="1"/>
              <a:t>autentikacija</a:t>
            </a:r>
            <a:endParaRPr lang="hr-HR" dirty="0"/>
          </a:p>
          <a:p>
            <a:r>
              <a:rPr lang="hr-HR" dirty="0"/>
              <a:t>Ažuriranje aplikacija i OS-a</a:t>
            </a:r>
          </a:p>
          <a:p>
            <a:r>
              <a:rPr lang="hr-HR" dirty="0"/>
              <a:t>Instalacija aplikacija s pouzdanih izvora</a:t>
            </a:r>
          </a:p>
          <a:p>
            <a:r>
              <a:rPr lang="hr-HR" dirty="0"/>
              <a:t>Kriptiranje poslovnih podataka</a:t>
            </a:r>
          </a:p>
        </p:txBody>
      </p:sp>
    </p:spTree>
    <p:extLst>
      <p:ext uri="{BB962C8B-B14F-4D97-AF65-F5344CB8AC3E}">
        <p14:creationId xmlns:p14="http://schemas.microsoft.com/office/powerpoint/2010/main" val="175651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Papirnati i elektronički mediji</a:t>
            </a:r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dirty="0"/>
              <a:t>Temelj zaštite je informacija</a:t>
            </a:r>
          </a:p>
          <a:p>
            <a:pPr lvl="1" eaLnBrk="1" hangingPunct="1"/>
            <a:r>
              <a:rPr lang="hr-HR" dirty="0"/>
              <a:t>Najčešće na papirnatim ili elektroničkim medijima za prijenos</a:t>
            </a:r>
          </a:p>
          <a:p>
            <a:pPr lvl="1"/>
            <a:r>
              <a:rPr lang="hr-HR" dirty="0"/>
              <a:t>Zahtjevni za zaštitu</a:t>
            </a:r>
          </a:p>
          <a:p>
            <a:pPr marL="319088" lvl="1" indent="0" eaLnBrk="1" hangingPunct="1">
              <a:buNone/>
            </a:pPr>
            <a:r>
              <a:rPr lang="hr-HR" dirty="0">
                <a:hlinkClick r:id="rId2"/>
              </a:rPr>
              <a:t>http://www.vecernji.hr/crna-kronika/ukrao-hard-disk-s-kartama-koje-su-geodeti-godinama-trazili-od-srbije-926484</a:t>
            </a:r>
            <a:endParaRPr lang="hr-HR" dirty="0"/>
          </a:p>
          <a:p>
            <a:pPr eaLnBrk="1" hangingPunct="1"/>
            <a:r>
              <a:rPr lang="hr-HR" dirty="0"/>
              <a:t>Prijetnje</a:t>
            </a:r>
          </a:p>
          <a:p>
            <a:pPr lvl="1" eaLnBrk="1" hangingPunct="1"/>
            <a:r>
              <a:rPr lang="hr-HR" dirty="0"/>
              <a:t>N</a:t>
            </a:r>
            <a:r>
              <a:rPr lang="vi-VN" dirty="0"/>
              <a:t>epažljivo rukovanje/oštećivanje medija</a:t>
            </a:r>
          </a:p>
          <a:p>
            <a:pPr lvl="1" eaLnBrk="1" hangingPunct="1"/>
            <a:r>
              <a:rPr lang="hr-HR" dirty="0"/>
              <a:t>K</a:t>
            </a:r>
            <a:r>
              <a:rPr lang="vi-VN" dirty="0"/>
              <a:t>rađa, gubitak</a:t>
            </a:r>
          </a:p>
          <a:p>
            <a:pPr lvl="1" eaLnBrk="1" hangingPunct="1"/>
            <a:r>
              <a:rPr lang="hr-HR" dirty="0"/>
              <a:t>N</a:t>
            </a:r>
            <a:r>
              <a:rPr lang="vi-VN" dirty="0"/>
              <a:t>eovlašteni pristup</a:t>
            </a:r>
          </a:p>
          <a:p>
            <a:pPr lvl="1" eaLnBrk="1" hangingPunct="1"/>
            <a:r>
              <a:rPr lang="hr-HR" dirty="0"/>
              <a:t>I</a:t>
            </a:r>
            <a:r>
              <a:rPr lang="vi-VN" dirty="0"/>
              <a:t>ndustrijska špijunaža i druge</a:t>
            </a:r>
          </a:p>
          <a:p>
            <a:pPr eaLnBrk="1" hangingPunct="1"/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77E96-3F00-F701-9284-238BB228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Sigurno uništavanje opreme /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BF86B-D506-4091-B89C-9886B7535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Securely dispose of data as outlined in the enterprise’s data management process. Ensure the disposal process and method are commensurate with the data sensitivity.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762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C0E0-DC49-17A8-235C-FFA5348A1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CIS Top 18 kontrole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DBBB6-457D-56E6-9EC8-C9548F71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4F994-41D3-C331-4411-42307AF5D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6299"/>
            <a:ext cx="9144000" cy="5645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CA0047-A9EB-3955-74E3-372549CD4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2778"/>
            <a:ext cx="9144000" cy="2417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00A0D6-3775-3C92-41BB-D47E196FC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5144"/>
            <a:ext cx="9144000" cy="2354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6DCF06-4BBB-2FFA-7B4F-39BB248FA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30226"/>
            <a:ext cx="9144000" cy="8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Istaknute kontrole vezane za zaštitu podataka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18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Osnovno o fizičkoj sigurnosti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787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644F-7018-BA90-8600-BE9FDB93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Krivi čovjek u grupi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BF841-0E4E-EFC5-3D82-6B768080F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hlinkClick r:id="rId2"/>
              </a:rPr>
              <a:t>https://www.theatlantic.com/politics/archive/2025/03/signal-group-chat-attack-plans-hegseth-goldberg/682176/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10C0C-F6C6-7FF1-CAD1-30F8E1788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2708"/>
            <a:ext cx="2645386" cy="4149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1E8B1-8FA9-6943-5860-619D2E975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2824025"/>
            <a:ext cx="3005733" cy="4004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DDAFF-EACA-5BBB-29D2-C216FD971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130" y="2772406"/>
            <a:ext cx="2938218" cy="40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63CA-4F97-1495-AB9F-F582E019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Krivi čovjek u grupi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06B5-293A-8BA9-A7EA-BAA91573D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03" y="1772816"/>
            <a:ext cx="7886700" cy="4351338"/>
          </a:xfrm>
        </p:spPr>
        <p:txBody>
          <a:bodyPr/>
          <a:lstStyle/>
          <a:p>
            <a:r>
              <a:rPr lang="hr-HR" dirty="0"/>
              <a:t>Zašto su koristili Signal?</a:t>
            </a:r>
          </a:p>
          <a:p>
            <a:r>
              <a:rPr lang="hr-HR" dirty="0"/>
              <a:t>Je li to prihvatljiva praksa za visoko pozicionirane dužnosnike u izvršnoj vlasti?</a:t>
            </a:r>
          </a:p>
          <a:p>
            <a:pPr marL="457200" indent="-457200">
              <a:buAutoNum type="arabicPeriod"/>
            </a:pPr>
            <a:r>
              <a:rPr lang="hr-HR" dirty="0" err="1"/>
              <a:t>End</a:t>
            </a:r>
            <a:r>
              <a:rPr lang="hr-HR" dirty="0"/>
              <a:t> to </a:t>
            </a:r>
            <a:r>
              <a:rPr lang="hr-HR" dirty="0" err="1"/>
              <a:t>end</a:t>
            </a:r>
            <a:r>
              <a:rPr lang="hr-HR" dirty="0"/>
              <a:t> enkripcija</a:t>
            </a:r>
          </a:p>
          <a:p>
            <a:pPr marL="457200" indent="-457200">
              <a:buAutoNum type="arabicPeriod"/>
            </a:pPr>
            <a:r>
              <a:rPr lang="hr-HR" dirty="0"/>
              <a:t>Minimalni meta data podaci</a:t>
            </a:r>
          </a:p>
          <a:p>
            <a:pPr lvl="1"/>
            <a:r>
              <a:rPr lang="hr-HR" dirty="0"/>
              <a:t>Vrijeme kada se korisnik registrirao</a:t>
            </a:r>
          </a:p>
          <a:p>
            <a:pPr lvl="1"/>
            <a:r>
              <a:rPr lang="hr-HR" dirty="0"/>
              <a:t>Zadnje korištenje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Nema backupa i čuvanja podataka</a:t>
            </a:r>
          </a:p>
          <a:p>
            <a:pPr marL="457200" indent="-457200">
              <a:buAutoNum type="arabicPeriod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816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C21A-8BFB-F1DB-197F-D87AB050C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Krivi čovjek u grupi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AB837-6133-086A-8D4A-97AD9A86F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Signal dolazi </a:t>
            </a:r>
            <a:r>
              <a:rPr lang="hr-HR" dirty="0" err="1"/>
              <a:t>preinstaliran</a:t>
            </a:r>
            <a:r>
              <a:rPr lang="hr-HR" dirty="0"/>
              <a:t> na državne uređaje</a:t>
            </a:r>
          </a:p>
          <a:p>
            <a:r>
              <a:rPr lang="hr-HR" dirty="0">
                <a:hlinkClick r:id="rId2"/>
              </a:rPr>
              <a:t>https://www.cisa.gov/sites/default/files/2024-12/guidance-mobile-communications-best-practices.pdf</a:t>
            </a:r>
            <a:endParaRPr lang="hr-HR" dirty="0"/>
          </a:p>
          <a:p>
            <a:r>
              <a:rPr lang="hr-HR" dirty="0"/>
              <a:t>„</a:t>
            </a:r>
            <a:r>
              <a:rPr lang="en-US" dirty="0"/>
              <a:t>Adopt a free messaging application for secure communications that guarantees end-to-end encryption, such as Signal or similar apps</a:t>
            </a:r>
            <a:r>
              <a:rPr lang="hr-HR" dirty="0"/>
              <a:t>”</a:t>
            </a:r>
          </a:p>
          <a:p>
            <a:r>
              <a:rPr lang="hr-HR" dirty="0">
                <a:hlinkClick r:id="rId3"/>
              </a:rPr>
              <a:t>https://www.cbsnews.com/news/nsa-signal-app-vulnerabilities-before-houthi-strike-chat/</a:t>
            </a:r>
            <a:endParaRPr lang="hr-HR" dirty="0"/>
          </a:p>
          <a:p>
            <a:r>
              <a:rPr lang="hr-HR" b="0" i="0" dirty="0">
                <a:solidFill>
                  <a:srgbClr val="101010"/>
                </a:solidFill>
                <a:effectLst/>
                <a:latin typeface="Publico Text"/>
              </a:rPr>
              <a:t>S</a:t>
            </a:r>
            <a:r>
              <a:rPr lang="en-US" b="0" i="0" dirty="0" err="1">
                <a:solidFill>
                  <a:srgbClr val="101010"/>
                </a:solidFill>
                <a:effectLst/>
                <a:latin typeface="Publico Text"/>
              </a:rPr>
              <a:t>ignal</a:t>
            </a:r>
            <a:r>
              <a:rPr lang="en-US" b="0" i="0" dirty="0">
                <a:solidFill>
                  <a:srgbClr val="101010"/>
                </a:solidFill>
                <a:effectLst/>
                <a:latin typeface="Publico Text"/>
              </a:rPr>
              <a:t> </a:t>
            </a:r>
            <a:r>
              <a:rPr lang="en-US" b="0" i="0" u="sng" dirty="0">
                <a:solidFill>
                  <a:srgbClr val="101010"/>
                </a:solidFill>
                <a:effectLst/>
                <a:latin typeface="Publico Text"/>
                <a:hlinkClick r:id="rId4"/>
              </a:rPr>
              <a:t>responded</a:t>
            </a:r>
            <a:r>
              <a:rPr lang="en-US" b="0" i="0" dirty="0">
                <a:solidFill>
                  <a:srgbClr val="101010"/>
                </a:solidFill>
                <a:effectLst/>
                <a:latin typeface="Publico Text"/>
              </a:rPr>
              <a:t> to the bulletin in a social media post Tuesday, saying the NSA's "memo used the term 'vulnerability' in relation to Signal-but it had nothing to do with Signal's core tech. It was warning against phishing scams targeting Signal users."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221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E267-24AC-EC74-95A7-DC11F44C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Krivi čovjek u grupi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4A4F71-58E2-2984-30BD-E052346BBA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3218"/>
            <a:ext cx="5368845" cy="483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9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3094-ADB4-CF34-6B8E-636F8034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r-HR" sz="3600" b="1" dirty="0">
                <a:solidFill>
                  <a:srgbClr val="FF0000"/>
                </a:solidFill>
              </a:rPr>
              <a:t>Temeljni cilj fizičke sigurnosti je zaštita ljudskih života.</a:t>
            </a:r>
          </a:p>
          <a:p>
            <a:pPr marL="0" indent="0">
              <a:buNone/>
              <a:defRPr/>
            </a:pPr>
            <a:br>
              <a:rPr lang="en-US" dirty="0"/>
            </a:br>
            <a:br>
              <a:rPr lang="en-US" dirty="0"/>
            </a:br>
            <a:endParaRPr lang="hr-HR" dirty="0"/>
          </a:p>
          <a:p>
            <a:pPr>
              <a:defRPr/>
            </a:pPr>
            <a:endParaRPr lang="hr-HR" dirty="0"/>
          </a:p>
          <a:p>
            <a:pPr lvl="1">
              <a:defRPr/>
            </a:pPr>
            <a:endParaRPr lang="hr-HR" b="1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Kategorije resursa (što se štiti?)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/>
              <a:t>G</a:t>
            </a:r>
            <a:r>
              <a:rPr lang="vi-VN" dirty="0"/>
              <a:t>rađevine i okoliš</a:t>
            </a:r>
            <a:endParaRPr lang="hr-HR" dirty="0"/>
          </a:p>
          <a:p>
            <a:pPr lvl="1" eaLnBrk="1" hangingPunct="1"/>
            <a:r>
              <a:rPr lang="vi-VN" dirty="0"/>
              <a:t>uključuje zgrade i kampuse – grupe zgrada na zajedničkom, omeđenom prostoru</a:t>
            </a:r>
          </a:p>
          <a:p>
            <a:pPr eaLnBrk="1" hangingPunct="1"/>
            <a:r>
              <a:rPr lang="hr-HR" dirty="0"/>
              <a:t>P</a:t>
            </a:r>
            <a:r>
              <a:rPr lang="vi-VN" dirty="0"/>
              <a:t>rostorije</a:t>
            </a:r>
            <a:endParaRPr lang="hr-HR" dirty="0"/>
          </a:p>
          <a:p>
            <a:pPr lvl="1" eaLnBrk="1" hangingPunct="1"/>
            <a:r>
              <a:rPr lang="vi-VN" dirty="0"/>
              <a:t>uredi, sistemske sobe, prostorije s javnim pristupom, prostorije s posebnom namjenom i sl.</a:t>
            </a:r>
          </a:p>
          <a:p>
            <a:pPr eaLnBrk="1" hangingPunct="1"/>
            <a:r>
              <a:rPr lang="hr-HR" dirty="0"/>
              <a:t>R</a:t>
            </a:r>
            <a:r>
              <a:rPr lang="vi-VN" dirty="0"/>
              <a:t>ačunalna i mrežna oprema</a:t>
            </a:r>
          </a:p>
          <a:p>
            <a:pPr eaLnBrk="1" hangingPunct="1"/>
            <a:r>
              <a:rPr lang="hr-HR" dirty="0"/>
              <a:t>P</a:t>
            </a:r>
            <a:r>
              <a:rPr lang="vi-VN" dirty="0"/>
              <a:t>apirnati i elektronički mediji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Računalna i mrežna oprema</a:t>
            </a:r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dirty="0"/>
              <a:t>Sistemske sobe</a:t>
            </a:r>
          </a:p>
          <a:p>
            <a:pPr lvl="1" eaLnBrk="1" hangingPunct="1"/>
            <a:r>
              <a:rPr lang="hr-HR" dirty="0"/>
              <a:t>Posebne prostorije u kojima je smještena računalna oprema</a:t>
            </a:r>
          </a:p>
          <a:p>
            <a:pPr lvl="1" eaLnBrk="1" hangingPunct="1"/>
            <a:r>
              <a:rPr lang="hr-HR" dirty="0"/>
              <a:t>Cilj osigurati adekvatnu razinu zaštite</a:t>
            </a:r>
          </a:p>
          <a:p>
            <a:pPr lvl="1"/>
            <a:r>
              <a:rPr lang="hr-HR" dirty="0"/>
              <a:t>Kontrola pristupa (idealno samo ovlašteno osoblje)</a:t>
            </a:r>
          </a:p>
          <a:p>
            <a:pPr lvl="1"/>
            <a:r>
              <a:rPr lang="hr-HR" dirty="0"/>
              <a:t>Protupožarna i protuprovalna zaštita</a:t>
            </a:r>
          </a:p>
          <a:p>
            <a:pPr lvl="1"/>
            <a:r>
              <a:rPr lang="hr-HR" dirty="0"/>
              <a:t>Klimatizacija</a:t>
            </a:r>
          </a:p>
          <a:p>
            <a:pPr lvl="1"/>
            <a:r>
              <a:rPr lang="hr-HR" dirty="0"/>
              <a:t>Video nadzor</a:t>
            </a:r>
          </a:p>
          <a:p>
            <a:pPr lvl="1"/>
            <a:r>
              <a:rPr lang="hr-HR" dirty="0"/>
              <a:t>Senzori za detekciju tekućine …</a:t>
            </a:r>
          </a:p>
          <a:p>
            <a:pPr lvl="1"/>
            <a:r>
              <a:rPr lang="hr-HR" dirty="0"/>
              <a:t>Poslužiteljski/komunikacijski ormari (engl. </a:t>
            </a:r>
            <a:r>
              <a:rPr lang="hr-HR" i="1" dirty="0" err="1"/>
              <a:t>rack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Visoki podovi</a:t>
            </a:r>
          </a:p>
          <a:p>
            <a:pPr eaLnBrk="1" hangingPunct="1"/>
            <a:r>
              <a:rPr lang="hr-HR" dirty="0"/>
              <a:t>Kabliranje i zaštita komunikacijske infrastrukture </a:t>
            </a:r>
          </a:p>
          <a:p>
            <a:pPr eaLnBrk="1" hangingPunct="1"/>
            <a:r>
              <a:rPr lang="hr-HR" dirty="0"/>
              <a:t>Zaštita prijenosnih računala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Racunarstvo bijeli template</Template>
  <TotalTime>0</TotalTime>
  <Words>432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Publico Text</vt:lpstr>
      <vt:lpstr>Segoe UI</vt:lpstr>
      <vt:lpstr>Segoe UI Semibold</vt:lpstr>
      <vt:lpstr>Wingdings 2</vt:lpstr>
      <vt:lpstr>Office Theme</vt:lpstr>
      <vt:lpstr>Custom Design</vt:lpstr>
      <vt:lpstr>PowerPoint Presentation</vt:lpstr>
      <vt:lpstr>Uvod</vt:lpstr>
      <vt:lpstr>Krivi čovjek u grupi</vt:lpstr>
      <vt:lpstr>Krivi čovjek u grupi</vt:lpstr>
      <vt:lpstr>Krivi čovjek u grupi</vt:lpstr>
      <vt:lpstr>Krivi čovjek u grupi</vt:lpstr>
      <vt:lpstr>PowerPoint Presentation</vt:lpstr>
      <vt:lpstr>Kategorije resursa (što se štiti?)</vt:lpstr>
      <vt:lpstr>Računalna i mrežna oprema</vt:lpstr>
      <vt:lpstr>Zaštita prijenosnih računala</vt:lpstr>
      <vt:lpstr>Zaštita mobilnih uređaja</vt:lpstr>
      <vt:lpstr>Papirnati i elektronički mediji</vt:lpstr>
      <vt:lpstr>Sigurno uništavanje opreme / podataka</vt:lpstr>
      <vt:lpstr>CIS Top 18 kontrole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GRAĐA RAČUNALA</dc:title>
  <dc:creator/>
  <cp:lastModifiedBy/>
  <cp:revision>17</cp:revision>
  <dcterms:created xsi:type="dcterms:W3CDTF">2009-02-27T23:33:40Z</dcterms:created>
  <dcterms:modified xsi:type="dcterms:W3CDTF">2025-04-01T08:32:17Z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  <property fmtid="{D5CDD505-2E9C-101B-9397-08002B2CF9AE}" pid="4" name="MSIP_Label_edf682b7-f91e-48bc-97e5-bfb95b32f5b9_Enabled">
    <vt:lpwstr>true</vt:lpwstr>
  </property>
  <property fmtid="{D5CDD505-2E9C-101B-9397-08002B2CF9AE}" pid="5" name="MSIP_Label_edf682b7-f91e-48bc-97e5-bfb95b32f5b9_SetDate">
    <vt:lpwstr>2024-03-23T16:11:06Z</vt:lpwstr>
  </property>
  <property fmtid="{D5CDD505-2E9C-101B-9397-08002B2CF9AE}" pid="6" name="MSIP_Label_edf682b7-f91e-48bc-97e5-bfb95b32f5b9_Method">
    <vt:lpwstr>Privileged</vt:lpwstr>
  </property>
  <property fmtid="{D5CDD505-2E9C-101B-9397-08002B2CF9AE}" pid="7" name="MSIP_Label_edf682b7-f91e-48bc-97e5-bfb95b32f5b9_Name">
    <vt:lpwstr>defa4170-0d19-0005-0001-bc88714345d2</vt:lpwstr>
  </property>
  <property fmtid="{D5CDD505-2E9C-101B-9397-08002B2CF9AE}" pid="8" name="MSIP_Label_edf682b7-f91e-48bc-97e5-bfb95b32f5b9_SiteId">
    <vt:lpwstr>fbb567ee-ca59-4aea-a378-fbf7761a4986</vt:lpwstr>
  </property>
  <property fmtid="{D5CDD505-2E9C-101B-9397-08002B2CF9AE}" pid="9" name="MSIP_Label_edf682b7-f91e-48bc-97e5-bfb95b32f5b9_ActionId">
    <vt:lpwstr>f19a7e91-0a72-4c4e-bc03-54d3804ee7d2</vt:lpwstr>
  </property>
  <property fmtid="{D5CDD505-2E9C-101B-9397-08002B2CF9AE}" pid="10" name="MSIP_Label_edf682b7-f91e-48bc-97e5-bfb95b32f5b9_ContentBits">
    <vt:lpwstr>0</vt:lpwstr>
  </property>
</Properties>
</file>