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27"/>
  </p:notesMasterIdLst>
  <p:sldIdLst>
    <p:sldId id="257" r:id="rId5"/>
    <p:sldId id="276" r:id="rId6"/>
    <p:sldId id="258" r:id="rId7"/>
    <p:sldId id="259" r:id="rId8"/>
    <p:sldId id="260" r:id="rId9"/>
    <p:sldId id="261" r:id="rId10"/>
    <p:sldId id="265" r:id="rId11"/>
    <p:sldId id="266" r:id="rId12"/>
    <p:sldId id="267" r:id="rId13"/>
    <p:sldId id="269" r:id="rId14"/>
    <p:sldId id="271" r:id="rId15"/>
    <p:sldId id="272" r:id="rId16"/>
    <p:sldId id="268" r:id="rId17"/>
    <p:sldId id="273" r:id="rId18"/>
    <p:sldId id="270" r:id="rId19"/>
    <p:sldId id="274" r:id="rId20"/>
    <p:sldId id="275" r:id="rId21"/>
    <p:sldId id="279" r:id="rId22"/>
    <p:sldId id="278" r:id="rId23"/>
    <p:sldId id="280" r:id="rId24"/>
    <p:sldId id="277" r:id="rId25"/>
    <p:sldId id="263" r:id="rId26"/>
  </p:sldIdLst>
  <p:sldSz cx="12192000" cy="6858000"/>
  <p:notesSz cx="6858000" cy="9144000"/>
  <p:embeddedFontLst>
    <p:embeddedFont>
      <p:font typeface="Stolzl" panose="00000500000000000000"/>
      <p:regular r:id="rId28"/>
    </p:embeddedFont>
    <p:embeddedFont>
      <p:font typeface="Stolzl Bold" panose="00000800000000000000"/>
      <p:bold r:id="rId29"/>
    </p:embeddedFont>
    <p:embeddedFont>
      <p:font typeface="Stolzl Book" panose="00000500000000000000"/>
      <p:regular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55C4D-7993-4887-9767-9948256D5181}" v="1" dt="2024-11-02T17:47:13.1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/>
    <p:restoredTop sz="94706"/>
  </p:normalViewPr>
  <p:slideViewPr>
    <p:cSldViewPr snapToGrid="0" snapToObjects="1">
      <p:cViewPr varScale="1">
        <p:scale>
          <a:sx n="122" d="100"/>
          <a:sy n="122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1.fntdata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hana Banko" userId="fcf43c4d-2661-4a07-a5d6-51faf8c3da84" providerId="ADAL" clId="{AF755C4D-7993-4887-9767-9948256D5181}"/>
    <pc:docChg chg="custSel modSld">
      <pc:chgData name="Tihana Banko" userId="fcf43c4d-2661-4a07-a5d6-51faf8c3da84" providerId="ADAL" clId="{AF755C4D-7993-4887-9767-9948256D5181}" dt="2024-11-02T17:47:28.633" v="30" actId="27636"/>
      <pc:docMkLst>
        <pc:docMk/>
      </pc:docMkLst>
      <pc:sldChg chg="modSp mod">
        <pc:chgData name="Tihana Banko" userId="fcf43c4d-2661-4a07-a5d6-51faf8c3da84" providerId="ADAL" clId="{AF755C4D-7993-4887-9767-9948256D5181}" dt="2024-11-02T17:08:38.465" v="0" actId="1076"/>
        <pc:sldMkLst>
          <pc:docMk/>
          <pc:sldMk cId="1847328114" sldId="257"/>
        </pc:sldMkLst>
        <pc:spChg chg="mod">
          <ac:chgData name="Tihana Banko" userId="fcf43c4d-2661-4a07-a5d6-51faf8c3da84" providerId="ADAL" clId="{AF755C4D-7993-4887-9767-9948256D5181}" dt="2024-11-02T17:08:38.465" v="0" actId="1076"/>
          <ac:spMkLst>
            <pc:docMk/>
            <pc:sldMk cId="1847328114" sldId="257"/>
            <ac:spMk id="2" creationId="{00000000-0000-0000-0000-000000000000}"/>
          </ac:spMkLst>
        </pc:spChg>
      </pc:sldChg>
      <pc:sldChg chg="modSp mod">
        <pc:chgData name="Tihana Banko" userId="fcf43c4d-2661-4a07-a5d6-51faf8c3da84" providerId="ADAL" clId="{AF755C4D-7993-4887-9767-9948256D5181}" dt="2024-11-02T17:47:28.633" v="30" actId="27636"/>
        <pc:sldMkLst>
          <pc:docMk/>
          <pc:sldMk cId="2730978611" sldId="277"/>
        </pc:sldMkLst>
        <pc:spChg chg="mod">
          <ac:chgData name="Tihana Banko" userId="fcf43c4d-2661-4a07-a5d6-51faf8c3da84" providerId="ADAL" clId="{AF755C4D-7993-4887-9767-9948256D5181}" dt="2024-11-02T17:47:01.717" v="23" actId="20577"/>
          <ac:spMkLst>
            <pc:docMk/>
            <pc:sldMk cId="2730978611" sldId="277"/>
            <ac:spMk id="2" creationId="{00000000-0000-0000-0000-000000000000}"/>
          </ac:spMkLst>
        </pc:spChg>
        <pc:spChg chg="mod">
          <ac:chgData name="Tihana Banko" userId="fcf43c4d-2661-4a07-a5d6-51faf8c3da84" providerId="ADAL" clId="{AF755C4D-7993-4887-9767-9948256D5181}" dt="2024-11-02T17:47:28.633" v="30" actId="27636"/>
          <ac:spMkLst>
            <pc:docMk/>
            <pc:sldMk cId="2730978611" sldId="27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Slika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290"/>
            <a:ext cx="8686800" cy="56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relative-adverb-169204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lt.oup.com/student/solutions/int/grammar/grammar_03_022e?cc=hr&amp;selLanguage=hr" TargetMode="External"/><Relationship Id="rId2" Type="http://schemas.openxmlformats.org/officeDocument/2006/relationships/hyperlink" Target="https://elt.oup.com/student/solutions/int/grammar/grammar_03_012e?cc=hr&amp;selLanguage=h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ishexercises.org/makeagame/viewgame.asp?id=4219" TargetMode="External"/><Relationship Id="rId5" Type="http://schemas.openxmlformats.org/officeDocument/2006/relationships/hyperlink" Target="https://www.myenglishpages.com/english/grammar-exercise-relative-clauses.php" TargetMode="External"/><Relationship Id="rId4" Type="http://schemas.openxmlformats.org/officeDocument/2006/relationships/hyperlink" Target="https://test-english.com/grammar-points/b1/defining-and-non-defining-relative-clauses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3367822"/>
            <a:ext cx="5891212" cy="2014537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Stolzl Bold" panose="00000800000000000000" pitchFamily="50" charset="-18"/>
              </a:rPr>
              <a:t>LO 2: </a:t>
            </a:r>
            <a:r>
              <a:rPr lang="hr-HR" sz="4800" dirty="0">
                <a:latin typeface="Stolzl Bold" panose="00000800000000000000" pitchFamily="50" charset="-18"/>
              </a:rPr>
              <a:t>Relative clauses</a:t>
            </a:r>
            <a:endParaRPr lang="hr-HR" sz="4800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WHOM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Often used immediately after a preposition. </a:t>
            </a:r>
          </a:p>
          <a:p>
            <a:pPr marL="0" indent="0" algn="ctr">
              <a:buNone/>
            </a:pPr>
            <a:r>
              <a:rPr lang="hr-HR" dirty="0"/>
              <a:t>The six prepositions most commonly used with whom are </a:t>
            </a:r>
          </a:p>
          <a:p>
            <a:pPr marL="0" indent="0" algn="ctr">
              <a:buNone/>
            </a:pPr>
            <a:r>
              <a:rPr lang="hr-HR" b="1" dirty="0"/>
              <a:t>of</a:t>
            </a:r>
            <a:r>
              <a:rPr lang="hr-HR" dirty="0"/>
              <a:t>, </a:t>
            </a:r>
            <a:r>
              <a:rPr lang="hr-HR" b="1" dirty="0"/>
              <a:t>to</a:t>
            </a:r>
            <a:r>
              <a:rPr lang="hr-HR" dirty="0"/>
              <a:t>, </a:t>
            </a:r>
            <a:r>
              <a:rPr lang="hr-HR" b="1" dirty="0"/>
              <a:t>for</a:t>
            </a:r>
            <a:r>
              <a:rPr lang="hr-HR" dirty="0"/>
              <a:t>, </a:t>
            </a:r>
            <a:r>
              <a:rPr lang="hr-HR" b="1" dirty="0"/>
              <a:t>with</a:t>
            </a:r>
            <a:r>
              <a:rPr lang="hr-HR" dirty="0"/>
              <a:t>, </a:t>
            </a:r>
            <a:r>
              <a:rPr lang="hr-HR" b="1" dirty="0"/>
              <a:t>from</a:t>
            </a:r>
            <a:r>
              <a:rPr lang="hr-HR" dirty="0"/>
              <a:t> and </a:t>
            </a:r>
            <a:r>
              <a:rPr lang="hr-HR" b="1" dirty="0"/>
              <a:t>by</a:t>
            </a:r>
            <a:r>
              <a:rPr lang="hr-HR" dirty="0"/>
              <a:t>.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‘Saverphone’ allows consumers to chose the retailers </a:t>
            </a:r>
            <a:r>
              <a:rPr lang="hr-HR" b="1" i="1" dirty="0"/>
              <a:t>from whom </a:t>
            </a:r>
            <a:r>
              <a:rPr lang="hr-HR" i="1" dirty="0"/>
              <a:t>they wish to receive special offers</a:t>
            </a:r>
            <a:r>
              <a:rPr lang="hr-HR" dirty="0"/>
              <a:t>.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We understand the needs of our customers, </a:t>
            </a:r>
            <a:r>
              <a:rPr lang="hr-HR" b="1" i="1" dirty="0"/>
              <a:t>for whom </a:t>
            </a:r>
            <a:r>
              <a:rPr lang="hr-HR" i="1" dirty="0"/>
              <a:t>flexibility is a top priority.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2967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WHOM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/>
              <a:t>In spoken and informal written English, it is much more common to use </a:t>
            </a:r>
            <a:r>
              <a:rPr lang="hr-HR" b="1" dirty="0"/>
              <a:t>who / that </a:t>
            </a:r>
            <a:r>
              <a:rPr lang="hr-HR" dirty="0"/>
              <a:t>(</a:t>
            </a:r>
            <a:r>
              <a:rPr lang="hr-HR" b="1" dirty="0"/>
              <a:t>or no relative pronoun</a:t>
            </a:r>
            <a:r>
              <a:rPr lang="hr-HR" b="1" u="sng" dirty="0"/>
              <a:t>!</a:t>
            </a:r>
            <a:r>
              <a:rPr lang="hr-HR" u="sng" dirty="0"/>
              <a:t>)</a:t>
            </a:r>
            <a:r>
              <a:rPr lang="hr-HR" b="1" u="sng" dirty="0"/>
              <a:t> </a:t>
            </a:r>
            <a:r>
              <a:rPr lang="hr-HR" u="sng" dirty="0"/>
              <a:t>and to put the preposition at the end of the relative clause. 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Let me introduce you to Claire, </a:t>
            </a:r>
            <a:r>
              <a:rPr lang="hr-HR" b="1" i="1" dirty="0"/>
              <a:t>who</a:t>
            </a:r>
            <a:r>
              <a:rPr lang="hr-HR" i="1" dirty="0"/>
              <a:t> I worked </a:t>
            </a:r>
            <a:r>
              <a:rPr lang="hr-HR" b="1" i="1" dirty="0"/>
              <a:t>with</a:t>
            </a:r>
            <a:r>
              <a:rPr lang="hr-HR" i="1" dirty="0"/>
              <a:t> at H&amp;M.</a:t>
            </a:r>
          </a:p>
          <a:p>
            <a:pPr marL="0" indent="0" algn="ctr">
              <a:buNone/>
            </a:pPr>
            <a:r>
              <a:rPr lang="hr-HR" i="1" dirty="0"/>
              <a:t>Let me introduce you to Claire </a:t>
            </a:r>
            <a:r>
              <a:rPr lang="hr-HR" b="1" i="1" dirty="0"/>
              <a:t>with whom </a:t>
            </a:r>
            <a:r>
              <a:rPr lang="hr-HR" i="1" dirty="0"/>
              <a:t>I worked at H&amp;M. </a:t>
            </a:r>
          </a:p>
          <a:p>
            <a:pPr marL="0" indent="0" algn="ctr">
              <a:buNone/>
            </a:pPr>
            <a:r>
              <a:rPr lang="hr-HR" i="1" dirty="0"/>
              <a:t>Are you the person (who/that) </a:t>
            </a:r>
            <a:r>
              <a:rPr lang="hr-HR" b="1" i="1" dirty="0"/>
              <a:t>I should speak to </a:t>
            </a:r>
            <a:r>
              <a:rPr lang="hr-HR" i="1" dirty="0"/>
              <a:t>about hiring the meeting room?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7467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WHO vs WHOM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he, she, they </a:t>
            </a:r>
            <a:r>
              <a:rPr lang="hr-HR" dirty="0"/>
              <a:t>(subjects) = </a:t>
            </a:r>
            <a:r>
              <a:rPr lang="hr-HR" b="1" dirty="0"/>
              <a:t>WHO</a:t>
            </a:r>
          </a:p>
          <a:p>
            <a:pPr marL="0" indent="0" algn="ctr">
              <a:buNone/>
            </a:pPr>
            <a:r>
              <a:rPr lang="hr-HR" b="1" i="1" dirty="0"/>
              <a:t>Who</a:t>
            </a:r>
            <a:r>
              <a:rPr lang="hr-HR" i="1" dirty="0"/>
              <a:t> was driving the car?</a:t>
            </a:r>
          </a:p>
          <a:p>
            <a:pPr marL="0" indent="0" algn="ctr">
              <a:buNone/>
            </a:pPr>
            <a:r>
              <a:rPr lang="hr-HR" b="1" i="1" dirty="0"/>
              <a:t>He</a:t>
            </a:r>
            <a:r>
              <a:rPr lang="hr-HR" i="1" dirty="0"/>
              <a:t> was driving the car.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him, her, them </a:t>
            </a:r>
            <a:r>
              <a:rPr lang="hr-HR" dirty="0"/>
              <a:t>(objects) = </a:t>
            </a:r>
            <a:r>
              <a:rPr lang="hr-HR" b="1" dirty="0"/>
              <a:t>WHOM</a:t>
            </a:r>
          </a:p>
          <a:p>
            <a:pPr marL="0" indent="0" algn="ctr">
              <a:buNone/>
            </a:pPr>
            <a:r>
              <a:rPr lang="hr-HR" i="1" dirty="0"/>
              <a:t>You invited </a:t>
            </a:r>
            <a:r>
              <a:rPr lang="hr-HR" b="1" i="1" dirty="0"/>
              <a:t>whom</a:t>
            </a:r>
            <a:r>
              <a:rPr lang="hr-HR" i="1" dirty="0"/>
              <a:t> to dinner?</a:t>
            </a:r>
          </a:p>
          <a:p>
            <a:pPr marL="0" indent="0" algn="ctr">
              <a:buNone/>
            </a:pPr>
            <a:r>
              <a:rPr lang="hr-HR" i="1" dirty="0"/>
              <a:t>You invited </a:t>
            </a:r>
            <a:r>
              <a:rPr lang="hr-HR" b="1" i="1" dirty="0"/>
              <a:t>her</a:t>
            </a:r>
            <a:r>
              <a:rPr lang="hr-HR" i="1" dirty="0"/>
              <a:t> to dinner.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For </a:t>
            </a:r>
            <a:r>
              <a:rPr lang="hr-HR" b="1" i="1" dirty="0"/>
              <a:t>whom</a:t>
            </a:r>
            <a:r>
              <a:rPr lang="hr-HR" i="1" dirty="0"/>
              <a:t> was the audience applauding?</a:t>
            </a:r>
          </a:p>
          <a:p>
            <a:pPr marL="0" indent="0" algn="ctr">
              <a:buNone/>
            </a:pPr>
            <a:r>
              <a:rPr lang="hr-HR" i="1" dirty="0"/>
              <a:t>The audience was applauding for </a:t>
            </a:r>
            <a:r>
              <a:rPr lang="hr-HR" b="1" i="1" dirty="0"/>
              <a:t>them</a:t>
            </a:r>
            <a:r>
              <a:rPr lang="hr-HR" i="1" dirty="0"/>
              <a:t>.</a:t>
            </a:r>
          </a:p>
          <a:p>
            <a:pPr marL="0" indent="0" algn="ctr">
              <a:buNone/>
            </a:pPr>
            <a:r>
              <a:rPr lang="hr-H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553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WHOSE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algn="ctr"/>
            <a:r>
              <a:rPr lang="hr-HR" dirty="0"/>
              <a:t>We use it in both relative clauses </a:t>
            </a:r>
            <a:r>
              <a:rPr lang="hr-HR" b="1" dirty="0"/>
              <a:t>to show possession </a:t>
            </a:r>
            <a:r>
              <a:rPr lang="hr-HR" dirty="0"/>
              <a:t>(instead of her/their).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What was the name of the delivery company </a:t>
            </a:r>
            <a:r>
              <a:rPr lang="hr-HR" b="1" i="1" dirty="0"/>
              <a:t>whose website we looked at yesterday?</a:t>
            </a:r>
          </a:p>
          <a:p>
            <a:pPr marL="0" indent="0" algn="ctr">
              <a:buNone/>
            </a:pPr>
            <a:endParaRPr lang="hr-HR" b="1" i="1" dirty="0"/>
          </a:p>
          <a:p>
            <a:pPr marL="0" indent="0" algn="ctr">
              <a:buNone/>
            </a:pPr>
            <a:r>
              <a:rPr lang="hr-HR" i="1" dirty="0"/>
              <a:t>I’d like to thank John Spencer</a:t>
            </a:r>
            <a:r>
              <a:rPr lang="hr-HR" b="1" i="1" dirty="0"/>
              <a:t>, whose company sponsored the exhibition.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9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hr-HR" dirty="0"/>
              <a:t>We can use it </a:t>
            </a:r>
            <a:r>
              <a:rPr lang="hr-HR" b="1" dirty="0"/>
              <a:t>in relative clauses about places</a:t>
            </a:r>
            <a:r>
              <a:rPr lang="hr-HR" dirty="0"/>
              <a:t>, including non-physical ones.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Orders are placed directly with the factory </a:t>
            </a:r>
            <a:r>
              <a:rPr lang="hr-HR" b="1" i="1" dirty="0"/>
              <a:t>where the model is manufactured</a:t>
            </a:r>
            <a:r>
              <a:rPr lang="hr-HR" i="1" dirty="0"/>
              <a:t>.</a:t>
            </a:r>
          </a:p>
          <a:p>
            <a:pPr marL="0" indent="0" algn="ctr">
              <a:buNone/>
            </a:pPr>
            <a:r>
              <a:rPr lang="hr-HR" i="1" dirty="0"/>
              <a:t>The factory</a:t>
            </a:r>
            <a:r>
              <a:rPr lang="hr-HR" b="1" i="1" dirty="0"/>
              <a:t>, where the strike began last April, </a:t>
            </a:r>
            <a:r>
              <a:rPr lang="hr-HR" i="1" dirty="0"/>
              <a:t>is manned by about 250 employees.  </a:t>
            </a:r>
          </a:p>
          <a:p>
            <a:pPr marL="0" indent="0" algn="ctr">
              <a:buNone/>
            </a:pPr>
            <a:endParaRPr lang="hr-HR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i="1" dirty="0">
                <a:solidFill>
                  <a:srgbClr val="FF0000"/>
                </a:solidFill>
              </a:rPr>
              <a:t>Don’t use where with prepositions!</a:t>
            </a:r>
          </a:p>
          <a:p>
            <a:pPr marL="0" indent="0" algn="ctr">
              <a:buNone/>
            </a:pPr>
            <a:r>
              <a:rPr lang="hr-HR" i="1" dirty="0"/>
              <a:t>The office (which/that) I work in is very cold. </a:t>
            </a:r>
          </a:p>
          <a:p>
            <a:pPr marL="0" indent="0" algn="ctr">
              <a:buNone/>
            </a:pPr>
            <a:r>
              <a:rPr lang="hr-HR" i="1" dirty="0"/>
              <a:t>(</a:t>
            </a:r>
            <a:r>
              <a:rPr lang="hr-HR" i="1" dirty="0">
                <a:solidFill>
                  <a:srgbClr val="FF0000"/>
                </a:solidFill>
              </a:rPr>
              <a:t>not</a:t>
            </a:r>
            <a:r>
              <a:rPr lang="hr-HR" i="1" dirty="0"/>
              <a:t> </a:t>
            </a:r>
            <a:r>
              <a:rPr lang="hr-HR" i="1" strike="sngStrike" dirty="0"/>
              <a:t>The office where I work in...)</a:t>
            </a:r>
          </a:p>
          <a:p>
            <a:pPr marL="0" indent="0" algn="ctr">
              <a:buNone/>
            </a:pPr>
            <a:endParaRPr lang="hr-HR" sz="2200" dirty="0"/>
          </a:p>
          <a:p>
            <a:pPr marL="0" indent="0" algn="ctr">
              <a:buNone/>
            </a:pPr>
            <a:r>
              <a:rPr lang="hr-HR" sz="2200" dirty="0"/>
              <a:t>*After words </a:t>
            </a:r>
            <a:r>
              <a:rPr lang="hr-HR" sz="2200" i="1" dirty="0"/>
              <a:t>situation</a:t>
            </a:r>
            <a:r>
              <a:rPr lang="hr-HR" sz="2200" dirty="0"/>
              <a:t>, </a:t>
            </a:r>
            <a:r>
              <a:rPr lang="hr-HR" sz="2200" i="1" dirty="0"/>
              <a:t>point</a:t>
            </a:r>
            <a:r>
              <a:rPr lang="hr-HR" sz="2200" dirty="0"/>
              <a:t> and </a:t>
            </a:r>
            <a:r>
              <a:rPr lang="hr-HR" sz="2200" i="1" dirty="0"/>
              <a:t>stage</a:t>
            </a:r>
            <a:r>
              <a:rPr lang="hr-HR" sz="2200" dirty="0"/>
              <a:t>:</a:t>
            </a:r>
          </a:p>
          <a:p>
            <a:pPr marL="0" indent="0" algn="ctr">
              <a:buNone/>
            </a:pPr>
            <a:r>
              <a:rPr lang="hr-HR" sz="2200" i="1" dirty="0"/>
              <a:t>They’ve reached </a:t>
            </a:r>
            <a:r>
              <a:rPr lang="hr-HR" sz="2200" b="1" i="1" dirty="0"/>
              <a:t>a situation where </a:t>
            </a:r>
            <a:r>
              <a:rPr lang="hr-HR" sz="2200" i="1" dirty="0"/>
              <a:t>they’ll have to negotiate.</a:t>
            </a:r>
          </a:p>
          <a:p>
            <a:pPr marL="0" indent="0" algn="ctr">
              <a:buNone/>
            </a:pPr>
            <a:r>
              <a:rPr lang="hr-HR" sz="2200" i="1" dirty="0"/>
              <a:t>We’re </a:t>
            </a:r>
            <a:r>
              <a:rPr lang="hr-HR" sz="2200" b="1" i="1" dirty="0"/>
              <a:t>at a stage where </a:t>
            </a:r>
            <a:r>
              <a:rPr lang="hr-HR" sz="2200" i="1" dirty="0"/>
              <a:t>things can still be changed.</a:t>
            </a:r>
          </a:p>
          <a:p>
            <a:pPr marL="0" indent="0" algn="ctr">
              <a:buNone/>
            </a:pPr>
            <a:r>
              <a:rPr lang="hr-HR" sz="2200" i="1" dirty="0"/>
              <a:t>We’re at a </a:t>
            </a:r>
            <a:r>
              <a:rPr lang="hr-HR" sz="2200" b="1" i="1" dirty="0"/>
              <a:t>point where/when </a:t>
            </a:r>
            <a:r>
              <a:rPr lang="hr-HR" sz="2200" i="1" dirty="0"/>
              <a:t>we can take a break to think about the options</a:t>
            </a:r>
            <a:r>
              <a:rPr lang="hr-HR" sz="2400" dirty="0"/>
              <a:t>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5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WHEN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dirty="0"/>
              <a:t>We use it </a:t>
            </a:r>
            <a:r>
              <a:rPr lang="hr-HR" u="sng" dirty="0"/>
              <a:t>in relative clauses about time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I won’t be there </a:t>
            </a:r>
            <a:r>
              <a:rPr lang="hr-HR" b="1" i="1" dirty="0"/>
              <a:t>when</a:t>
            </a:r>
            <a:r>
              <a:rPr lang="hr-HR" i="1" dirty="0"/>
              <a:t> </a:t>
            </a:r>
            <a:r>
              <a:rPr lang="hr-HR" b="1" i="1" dirty="0"/>
              <a:t>the product is launched</a:t>
            </a:r>
            <a:r>
              <a:rPr lang="hr-HR" i="1" dirty="0"/>
              <a:t>.</a:t>
            </a:r>
          </a:p>
          <a:p>
            <a:pPr marL="0" indent="0" algn="ctr">
              <a:buNone/>
            </a:pPr>
            <a:r>
              <a:rPr lang="hr-HR" i="1" dirty="0"/>
              <a:t>On December 21</a:t>
            </a:r>
            <a:r>
              <a:rPr lang="hr-HR" b="1" i="1" dirty="0"/>
              <a:t>, when the product is launched, </a:t>
            </a:r>
            <a:r>
              <a:rPr lang="hr-HR" i="1" dirty="0"/>
              <a:t>I shall be out of the country.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2400" dirty="0"/>
              <a:t>*We can also often use </a:t>
            </a:r>
            <a:r>
              <a:rPr lang="hr-HR" sz="2400" b="1" dirty="0"/>
              <a:t>that</a:t>
            </a:r>
            <a:r>
              <a:rPr lang="hr-HR" sz="2400" dirty="0"/>
              <a:t> (or no relative pronoun!) in relative clauses about time.</a:t>
            </a:r>
          </a:p>
          <a:p>
            <a:pPr marL="0" indent="0" algn="ctr">
              <a:buNone/>
            </a:pPr>
            <a:r>
              <a:rPr lang="hr-HR" sz="2400" i="1" dirty="0"/>
              <a:t>Do you remember the time </a:t>
            </a:r>
            <a:r>
              <a:rPr lang="hr-HR" sz="2400" b="1" i="1" dirty="0"/>
              <a:t>(when/that) </a:t>
            </a:r>
            <a:r>
              <a:rPr lang="hr-HR" sz="2400" i="1" dirty="0"/>
              <a:t>I spilled coffee over a client?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746131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Some more examples...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i="1" dirty="0"/>
          </a:p>
          <a:p>
            <a:pPr marL="0" indent="0">
              <a:buNone/>
            </a:pPr>
            <a:r>
              <a:rPr lang="hr-HR" i="1" dirty="0"/>
              <a:t>The </a:t>
            </a:r>
            <a:r>
              <a:rPr lang="hr-HR" b="1" i="1" dirty="0"/>
              <a:t>reason that/why </a:t>
            </a:r>
            <a:r>
              <a:rPr lang="hr-HR" i="1" dirty="0"/>
              <a:t>the proposal collapsed wasn’t disclosed.</a:t>
            </a:r>
          </a:p>
          <a:p>
            <a:pPr marL="0" indent="0">
              <a:buNone/>
            </a:pPr>
            <a:r>
              <a:rPr lang="hr-HR" dirty="0"/>
              <a:t>(</a:t>
            </a:r>
            <a:r>
              <a:rPr lang="hr-HR" dirty="0">
                <a:solidFill>
                  <a:srgbClr val="FF0000"/>
                </a:solidFill>
              </a:rPr>
              <a:t>not: </a:t>
            </a:r>
            <a:r>
              <a:rPr lang="hr-HR" strike="sngStrike" dirty="0"/>
              <a:t>the reason because</a:t>
            </a:r>
            <a:r>
              <a:rPr lang="hr-HR" dirty="0"/>
              <a:t>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We use </a:t>
            </a:r>
            <a:r>
              <a:rPr lang="hr-HR" b="1" dirty="0"/>
              <a:t>THAT (or no preposition!)</a:t>
            </a:r>
            <a:r>
              <a:rPr lang="hr-HR" dirty="0"/>
              <a:t> after </a:t>
            </a:r>
            <a:r>
              <a:rPr lang="hr-HR" b="1" dirty="0"/>
              <a:t>all</a:t>
            </a:r>
            <a:r>
              <a:rPr lang="hr-HR" dirty="0"/>
              <a:t>, </a:t>
            </a:r>
            <a:r>
              <a:rPr lang="hr-HR" b="1" dirty="0"/>
              <a:t>each</a:t>
            </a:r>
            <a:r>
              <a:rPr lang="hr-HR" dirty="0"/>
              <a:t>, </a:t>
            </a:r>
            <a:r>
              <a:rPr lang="hr-HR" b="1" dirty="0"/>
              <a:t>every</a:t>
            </a:r>
            <a:r>
              <a:rPr lang="hr-HR" dirty="0"/>
              <a:t> and </a:t>
            </a:r>
            <a:r>
              <a:rPr lang="hr-HR" b="1" dirty="0"/>
              <a:t>compounds</a:t>
            </a:r>
            <a:r>
              <a:rPr lang="hr-HR" dirty="0"/>
              <a:t>:</a:t>
            </a:r>
          </a:p>
          <a:p>
            <a:pPr marL="0" indent="0" algn="ctr">
              <a:buNone/>
            </a:pPr>
            <a:r>
              <a:rPr lang="hr-HR" sz="2400" i="1" dirty="0"/>
              <a:t>Computer users aren’t upgrading systems fast enough to absorb </a:t>
            </a:r>
            <a:r>
              <a:rPr lang="hr-HR" sz="2400" b="1" i="1" dirty="0"/>
              <a:t>all</a:t>
            </a:r>
            <a:r>
              <a:rPr lang="hr-HR" sz="2400" i="1" dirty="0"/>
              <a:t> the new products (that) firms are producing.</a:t>
            </a:r>
          </a:p>
          <a:p>
            <a:pPr marL="0" indent="0" algn="ctr">
              <a:buNone/>
            </a:pPr>
            <a:r>
              <a:rPr lang="hr-HR" sz="2400" i="1" dirty="0"/>
              <a:t>We have tried </a:t>
            </a:r>
            <a:r>
              <a:rPr lang="hr-HR" sz="2400" b="1" i="1" dirty="0"/>
              <a:t>everything</a:t>
            </a:r>
            <a:r>
              <a:rPr lang="hr-HR" sz="2400" i="1" dirty="0"/>
              <a:t> (that) we could.</a:t>
            </a:r>
          </a:p>
          <a:p>
            <a:pPr marL="0" indent="0" algn="ctr">
              <a:buNone/>
            </a:pPr>
            <a:r>
              <a:rPr lang="hr-HR" sz="2400" i="1" dirty="0"/>
              <a:t>You should create a separate CV for </a:t>
            </a:r>
            <a:r>
              <a:rPr lang="hr-HR" sz="2400" b="1" i="1" dirty="0"/>
              <a:t>each</a:t>
            </a:r>
            <a:r>
              <a:rPr lang="hr-HR" sz="2400" i="1" dirty="0"/>
              <a:t> company (that) you approach.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94265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Using participles in relative clauses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/>
              <a:t>When the verb in relative clause is continuous (-ing) or passive form (often –ed), </a:t>
            </a:r>
            <a:r>
              <a:rPr lang="hr-HR" u="sng" dirty="0"/>
              <a:t>we can leave out the relative pronoun when it is the subject of the clause and the verb be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Can I speak to the person </a:t>
            </a:r>
            <a:r>
              <a:rPr lang="hr-HR" b="1" i="1" dirty="0"/>
              <a:t>who is running </a:t>
            </a:r>
            <a:r>
              <a:rPr lang="hr-HR" i="1" dirty="0"/>
              <a:t>the conference?</a:t>
            </a:r>
          </a:p>
          <a:p>
            <a:pPr marL="0" indent="0" algn="ctr">
              <a:buNone/>
            </a:pPr>
            <a:r>
              <a:rPr lang="hr-HR" i="1" dirty="0"/>
              <a:t>Can I speak to the person </a:t>
            </a:r>
            <a:r>
              <a:rPr lang="hr-HR" b="1" i="1" dirty="0"/>
              <a:t>running</a:t>
            </a:r>
            <a:r>
              <a:rPr lang="hr-HR" i="1" dirty="0"/>
              <a:t> the conference?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The items </a:t>
            </a:r>
            <a:r>
              <a:rPr lang="hr-HR" b="1" i="1" dirty="0"/>
              <a:t>which were reduced </a:t>
            </a:r>
            <a:r>
              <a:rPr lang="hr-HR" i="1" dirty="0"/>
              <a:t>are selling quickly.</a:t>
            </a:r>
          </a:p>
          <a:p>
            <a:pPr marL="0" indent="0" algn="ctr">
              <a:buNone/>
            </a:pPr>
            <a:r>
              <a:rPr lang="hr-HR" i="1" dirty="0"/>
              <a:t>The items reduced in the sale are selling quickly.</a:t>
            </a:r>
          </a:p>
        </p:txBody>
      </p:sp>
    </p:spTree>
    <p:extLst>
      <p:ext uri="{BB962C8B-B14F-4D97-AF65-F5344CB8AC3E}">
        <p14:creationId xmlns:p14="http://schemas.microsoft.com/office/powerpoint/2010/main" val="2663312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E55C9-A08E-D66F-E7BC-686E62CE2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A7FBB5-2B79-61A6-66F9-47BC9BB8CE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323" b="5323"/>
          <a:stretch/>
        </p:blipFill>
        <p:spPr>
          <a:xfrm>
            <a:off x="3663306" y="78154"/>
            <a:ext cx="8663666" cy="670169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8BB1D4D-C33E-B73D-9761-03EC0D820732}"/>
              </a:ext>
            </a:extLst>
          </p:cNvPr>
          <p:cNvSpPr txBox="1">
            <a:spLocks/>
          </p:cNvSpPr>
          <p:nvPr/>
        </p:nvSpPr>
        <p:spPr>
          <a:xfrm>
            <a:off x="201246" y="455002"/>
            <a:ext cx="3362569" cy="132556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QUICK REMINDER -  Defining vs. Non-defining Relative Clauses</a:t>
            </a:r>
          </a:p>
        </p:txBody>
      </p:sp>
    </p:spTree>
    <p:extLst>
      <p:ext uri="{BB962C8B-B14F-4D97-AF65-F5344CB8AC3E}">
        <p14:creationId xmlns:p14="http://schemas.microsoft.com/office/powerpoint/2010/main" val="2877724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1530899-9D4D-C708-E59C-E4B19B3D2C42}"/>
              </a:ext>
            </a:extLst>
          </p:cNvPr>
          <p:cNvSpPr txBox="1">
            <a:spLocks/>
          </p:cNvSpPr>
          <p:nvPr/>
        </p:nvSpPr>
        <p:spPr>
          <a:xfrm>
            <a:off x="201246" y="455002"/>
            <a:ext cx="3362569" cy="132556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QUICK REMINDER – Relative Pronouns</a:t>
            </a:r>
          </a:p>
        </p:txBody>
      </p:sp>
      <p:pic>
        <p:nvPicPr>
          <p:cNvPr id="1026" name="Picture 2" descr="Grammar chart explaining the use of relative pronouns &quot;who,&quot; &quot;which,&quot; &quot;whose,&quot; and &quot;that&quot; with examples.">
            <a:extLst>
              <a:ext uri="{FF2B5EF4-FFF2-40B4-BE49-F238E27FC236}">
                <a16:creationId xmlns:a16="http://schemas.microsoft.com/office/drawing/2014/main" id="{9593188B-7814-30FF-831C-33D2AFD955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01" b="6635"/>
          <a:stretch/>
        </p:blipFill>
        <p:spPr bwMode="auto">
          <a:xfrm>
            <a:off x="4245707" y="250092"/>
            <a:ext cx="7543521" cy="593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42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Relative clauses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  <a:p>
            <a:pPr marL="0" indent="0" algn="ctr">
              <a:buNone/>
            </a:pPr>
            <a:r>
              <a:rPr lang="hr-HR" b="1" dirty="0"/>
              <a:t>are clauses</a:t>
            </a:r>
            <a:r>
              <a:rPr lang="en-US" b="1" dirty="0"/>
              <a:t> that </a:t>
            </a:r>
            <a:r>
              <a:rPr lang="en-US" b="1" dirty="0" err="1"/>
              <a:t>modif</a:t>
            </a:r>
            <a:r>
              <a:rPr lang="hr-HR" b="1" dirty="0"/>
              <a:t>y</a:t>
            </a:r>
            <a:r>
              <a:rPr lang="en-US" b="1" dirty="0"/>
              <a:t> a</a:t>
            </a:r>
            <a:r>
              <a:rPr lang="hr-HR" b="1" dirty="0"/>
              <a:t> noun or noun phrase </a:t>
            </a:r>
            <a:r>
              <a:rPr lang="en-US" b="1" dirty="0"/>
              <a:t>and </a:t>
            </a:r>
            <a:endParaRPr lang="hr-HR" b="1" dirty="0"/>
          </a:p>
          <a:p>
            <a:pPr marL="0" indent="0" algn="ctr">
              <a:buNone/>
            </a:pPr>
            <a:r>
              <a:rPr lang="hr-HR" b="1" dirty="0"/>
              <a:t>are </a:t>
            </a:r>
            <a:r>
              <a:rPr lang="en-US" b="1" dirty="0"/>
              <a:t>introduced by a</a:t>
            </a:r>
            <a:r>
              <a:rPr lang="hr-HR" b="1" dirty="0"/>
              <a:t> </a:t>
            </a:r>
            <a:r>
              <a:rPr lang="hr-HR" b="1" u="sng" dirty="0"/>
              <a:t>relative pronoun</a:t>
            </a:r>
            <a:r>
              <a:rPr lang="en-US" b="1" dirty="0"/>
              <a:t> (</a:t>
            </a:r>
            <a:r>
              <a:rPr lang="en-US" b="1" i="1" dirty="0"/>
              <a:t>who</a:t>
            </a:r>
            <a:r>
              <a:rPr lang="hr-HR" b="1" i="1" dirty="0"/>
              <a:t>,</a:t>
            </a:r>
            <a:r>
              <a:rPr lang="en-US" b="1" i="1" dirty="0"/>
              <a:t> which, that</a:t>
            </a:r>
            <a:r>
              <a:rPr lang="hr-HR" b="1" i="1" dirty="0"/>
              <a:t>,</a:t>
            </a:r>
          </a:p>
          <a:p>
            <a:pPr marL="0" indent="0" algn="ctr">
              <a:buNone/>
            </a:pPr>
            <a:r>
              <a:rPr lang="hr-HR" b="1" i="1" dirty="0"/>
              <a:t> </a:t>
            </a:r>
            <a:r>
              <a:rPr lang="en-US" b="1" i="1" dirty="0"/>
              <a:t>whom, whose</a:t>
            </a:r>
            <a:r>
              <a:rPr lang="en-US" b="1" dirty="0"/>
              <a:t>), a </a:t>
            </a:r>
            <a:r>
              <a:rPr lang="en-US" b="1" dirty="0">
                <a:hlinkClick r:id="rId2"/>
              </a:rPr>
              <a:t>relative adverb</a:t>
            </a:r>
            <a:r>
              <a:rPr lang="en-US" b="1" dirty="0"/>
              <a:t> (</a:t>
            </a:r>
            <a:r>
              <a:rPr lang="en-US" b="1" i="1" dirty="0"/>
              <a:t>where, when, why</a:t>
            </a:r>
            <a:r>
              <a:rPr lang="en-US" b="1" dirty="0"/>
              <a:t>), or </a:t>
            </a:r>
            <a:endParaRPr lang="hr-HR" b="1" dirty="0"/>
          </a:p>
          <a:p>
            <a:pPr marL="0" indent="0" algn="ctr">
              <a:buNone/>
            </a:pPr>
            <a:r>
              <a:rPr lang="hr-HR" b="1" dirty="0"/>
              <a:t>a </a:t>
            </a:r>
            <a:r>
              <a:rPr lang="hr-HR" b="1" u="sng" dirty="0"/>
              <a:t>zero relative</a:t>
            </a:r>
            <a:r>
              <a:rPr lang="hr-HR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7888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98E47-5AE4-2CFD-8C71-8E776AB62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F25BA43-28D1-EB28-87D8-0FC886B7BD6D}"/>
              </a:ext>
            </a:extLst>
          </p:cNvPr>
          <p:cNvSpPr txBox="1">
            <a:spLocks/>
          </p:cNvSpPr>
          <p:nvPr/>
        </p:nvSpPr>
        <p:spPr>
          <a:xfrm>
            <a:off x="201246" y="455002"/>
            <a:ext cx="3362569" cy="132556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QUICK REMINDER – Relative Adverbs</a:t>
            </a:r>
          </a:p>
        </p:txBody>
      </p:sp>
      <p:pic>
        <p:nvPicPr>
          <p:cNvPr id="2050" name="Picture 2" descr="Grammar chart explaining the use of relative adverbs &quot;when,&quot; &quot;where,&quot; and &quot;why&quot; with examples.">
            <a:extLst>
              <a:ext uri="{FF2B5EF4-FFF2-40B4-BE49-F238E27FC236}">
                <a16:creationId xmlns:a16="http://schemas.microsoft.com/office/drawing/2014/main" id="{4697D6B3-A527-9073-F18B-F1BA466E8A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22" b="6635"/>
          <a:stretch/>
        </p:blipFill>
        <p:spPr bwMode="auto">
          <a:xfrm>
            <a:off x="3987800" y="359507"/>
            <a:ext cx="7347704" cy="594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958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Practice makes perfect </a:t>
            </a:r>
            <a:r>
              <a:rPr lang="hr-HR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https://test-english.com/grammar-points/b2/relative-clauses/</a:t>
            </a:r>
          </a:p>
          <a:p>
            <a:r>
              <a:rPr lang="en-US">
                <a:hlinkClick r:id="rId3"/>
              </a:rPr>
              <a:t>https</a:t>
            </a:r>
            <a:r>
              <a:rPr lang="en-US" dirty="0">
                <a:hlinkClick r:id="rId3"/>
              </a:rPr>
              <a:t>://elt.oup.com/student/solutions/int/grammar/grammar_03_022e?cc=hr&amp;selLanguage=hr</a:t>
            </a:r>
            <a:endParaRPr lang="hr-HR" dirty="0"/>
          </a:p>
          <a:p>
            <a:r>
              <a:rPr lang="hr-HR" dirty="0">
                <a:hlinkClick r:id="rId4"/>
              </a:rPr>
              <a:t>https://test-english.com/grammar-points/b1/defining-and-non-defining-relative-clauses/</a:t>
            </a:r>
            <a:endParaRPr lang="hr-HR" dirty="0"/>
          </a:p>
          <a:p>
            <a:r>
              <a:rPr lang="hr-HR" dirty="0">
                <a:hlinkClick r:id="rId5"/>
              </a:rPr>
              <a:t>https://www.myenglishpages.com/english/grammar-exercise-relative-clauses.php</a:t>
            </a:r>
            <a:endParaRPr lang="hr-HR" dirty="0"/>
          </a:p>
          <a:p>
            <a:r>
              <a:rPr lang="hr-HR" dirty="0">
                <a:hlinkClick r:id="rId6"/>
              </a:rPr>
              <a:t>https://www.englishexercises.org/makeagame/viewgame.asp?id=4219</a:t>
            </a:r>
            <a:endParaRPr lang="en-US" dirty="0"/>
          </a:p>
          <a:p>
            <a:r>
              <a:rPr lang="en-US" dirty="0"/>
              <a:t>More homework exercises available on IE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78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hr-HR" dirty="0">
                <a:latin typeface="Stolzl" panose="00000500000000000000" pitchFamily="50" charset="-18"/>
              </a:rPr>
            </a:br>
            <a:r>
              <a:rPr lang="hr-HR" sz="4800" dirty="0">
                <a:latin typeface="+mn-lt"/>
              </a:rPr>
              <a:t>#neverstoplearning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TWO TYPES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000" b="1" dirty="0"/>
              <a:t>DEFINING</a:t>
            </a:r>
          </a:p>
          <a:p>
            <a:pPr marL="0" indent="0" algn="ctr">
              <a:buNone/>
            </a:pPr>
            <a:r>
              <a:rPr lang="hr-HR" sz="4000" b="1" dirty="0"/>
              <a:t>&amp;</a:t>
            </a:r>
          </a:p>
          <a:p>
            <a:pPr marL="0" indent="0" algn="ctr">
              <a:buNone/>
            </a:pPr>
            <a:r>
              <a:rPr lang="hr-HR" sz="4000" b="1" dirty="0"/>
              <a:t>NON-DEFINING</a:t>
            </a: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DEFINING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The person </a:t>
            </a:r>
            <a:r>
              <a:rPr lang="hr-HR" b="1" i="1" dirty="0"/>
              <a:t>who prepared that report </a:t>
            </a:r>
            <a:r>
              <a:rPr lang="hr-HR" i="1" dirty="0"/>
              <a:t>no longer works for us.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Makes clear exactly </a:t>
            </a:r>
            <a:r>
              <a:rPr lang="hr-HR" b="1" dirty="0"/>
              <a:t>WHO</a:t>
            </a:r>
            <a:r>
              <a:rPr lang="hr-HR" dirty="0"/>
              <a:t> or </a:t>
            </a:r>
            <a:r>
              <a:rPr lang="hr-HR" b="1" dirty="0"/>
              <a:t>WHAT</a:t>
            </a:r>
            <a:r>
              <a:rPr lang="hr-HR" dirty="0"/>
              <a:t> </a:t>
            </a:r>
            <a:r>
              <a:rPr lang="hr-HR" b="1" dirty="0"/>
              <a:t>we are talking about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NON-DEFINING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Carla Jensen</a:t>
            </a:r>
            <a:r>
              <a:rPr lang="hr-HR" b="1" i="1" dirty="0"/>
              <a:t>,</a:t>
            </a:r>
            <a:r>
              <a:rPr lang="hr-HR" i="1" dirty="0"/>
              <a:t> </a:t>
            </a:r>
            <a:r>
              <a:rPr lang="hr-HR" b="1" i="1" dirty="0"/>
              <a:t>who prepared that report,</a:t>
            </a:r>
            <a:r>
              <a:rPr lang="hr-HR" i="1" dirty="0"/>
              <a:t> no longer works for us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Extra information </a:t>
            </a:r>
            <a:r>
              <a:rPr lang="hr-HR" dirty="0"/>
              <a:t>about a person or a thing.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/>
              <a:t>Carla Jensen no longer works for us.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Relative pronouns and adverbs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99835"/>
              </p:ext>
            </p:extLst>
          </p:nvPr>
        </p:nvGraphicFramePr>
        <p:xfrm>
          <a:off x="838200" y="1825625"/>
          <a:ext cx="10515600" cy="364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0720019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633612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989130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01425810"/>
                    </a:ext>
                  </a:extLst>
                </a:gridCol>
              </a:tblGrid>
              <a:tr h="744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DEFINING and </a:t>
                      </a:r>
                    </a:p>
                    <a:p>
                      <a:pPr algn="ctr"/>
                      <a:r>
                        <a:rPr lang="hr-HR" dirty="0"/>
                        <a:t>NON-DEFINING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DEFINING and </a:t>
                      </a:r>
                    </a:p>
                    <a:p>
                      <a:pPr algn="ctr"/>
                      <a:r>
                        <a:rPr lang="hr-HR" dirty="0"/>
                        <a:t>NON-DEFINING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DEFINING</a:t>
                      </a:r>
                      <a:r>
                        <a:rPr lang="hr-HR" baseline="0" dirty="0"/>
                        <a:t> ONLY!!!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170830"/>
                  </a:ext>
                </a:extLst>
              </a:tr>
              <a:tr h="744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personal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non-personal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personal and</a:t>
                      </a:r>
                    </a:p>
                    <a:p>
                      <a:pPr algn="ctr"/>
                      <a:r>
                        <a:rPr lang="hr-HR" dirty="0"/>
                        <a:t> non-personal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929900"/>
                  </a:ext>
                </a:extLst>
              </a:tr>
              <a:tr h="431458">
                <a:tc>
                  <a:txBody>
                    <a:bodyPr/>
                    <a:lstStyle/>
                    <a:p>
                      <a:r>
                        <a:rPr lang="hr-HR" dirty="0"/>
                        <a:t>SUBJECTIVE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WHO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WHICH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THAT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77814"/>
                  </a:ext>
                </a:extLst>
              </a:tr>
              <a:tr h="431458">
                <a:tc>
                  <a:txBody>
                    <a:bodyPr/>
                    <a:lstStyle/>
                    <a:p>
                      <a:r>
                        <a:rPr lang="hr-HR" dirty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WHO(M)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WHICH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THAT,</a:t>
                      </a:r>
                      <a:r>
                        <a:rPr lang="hr-HR" baseline="0" dirty="0"/>
                        <a:t> </a:t>
                      </a:r>
                      <a:r>
                        <a:rPr lang="hr-HR" baseline="0" dirty="0">
                          <a:solidFill>
                            <a:srgbClr val="FF0000"/>
                          </a:solidFill>
                        </a:rPr>
                        <a:t>no pronoun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241533"/>
                  </a:ext>
                </a:extLst>
              </a:tr>
              <a:tr h="431458">
                <a:tc>
                  <a:txBody>
                    <a:bodyPr/>
                    <a:lstStyle/>
                    <a:p>
                      <a:r>
                        <a:rPr lang="hr-HR" dirty="0"/>
                        <a:t>GENITIVE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WHOSE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of WHICH / WHOSE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411382"/>
                  </a:ext>
                </a:extLst>
              </a:tr>
              <a:tr h="431458">
                <a:tc>
                  <a:txBody>
                    <a:bodyPr/>
                    <a:lstStyle/>
                    <a:p>
                      <a:r>
                        <a:rPr lang="hr-HR" dirty="0"/>
                        <a:t>LOCATIVE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936591"/>
                  </a:ext>
                </a:extLst>
              </a:tr>
              <a:tr h="431458">
                <a:tc>
                  <a:txBody>
                    <a:bodyPr/>
                    <a:lstStyle/>
                    <a:p>
                      <a:r>
                        <a:rPr lang="hr-HR" dirty="0"/>
                        <a:t>TEMPORAL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WHEN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797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DEFINING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None/>
            </a:pPr>
            <a:endParaRPr lang="hr-HR" dirty="0"/>
          </a:p>
          <a:p>
            <a:pPr marL="457200" lvl="1" indent="0" algn="ctr">
              <a:buNone/>
            </a:pPr>
            <a:r>
              <a:rPr lang="hr-HR" dirty="0"/>
              <a:t>We use </a:t>
            </a:r>
            <a:r>
              <a:rPr lang="hr-HR" b="1" dirty="0"/>
              <a:t>WHO/THAT to refer to people</a:t>
            </a:r>
            <a:r>
              <a:rPr lang="hr-HR" dirty="0"/>
              <a:t>:</a:t>
            </a:r>
          </a:p>
          <a:p>
            <a:pPr marL="457200" lvl="1" indent="0" algn="ctr">
              <a:buNone/>
            </a:pPr>
            <a:endParaRPr lang="hr-HR" dirty="0"/>
          </a:p>
          <a:p>
            <a:pPr marL="457200" lvl="1" indent="0" algn="ctr">
              <a:buNone/>
            </a:pPr>
            <a:r>
              <a:rPr lang="hr-HR" i="1" dirty="0"/>
              <a:t>The security guard </a:t>
            </a:r>
            <a:r>
              <a:rPr lang="hr-HR" b="1" i="1" dirty="0"/>
              <a:t>who/that works on the main gate</a:t>
            </a:r>
            <a:r>
              <a:rPr lang="hr-HR" i="1" dirty="0"/>
              <a:t> used to be a policeman.</a:t>
            </a:r>
          </a:p>
          <a:p>
            <a:pPr marL="457200" lvl="1" indent="0" algn="ctr">
              <a:buNone/>
            </a:pPr>
            <a:endParaRPr lang="hr-HR" dirty="0"/>
          </a:p>
          <a:p>
            <a:pPr marL="457200" lvl="1" indent="0" algn="ctr">
              <a:buNone/>
            </a:pPr>
            <a:endParaRPr lang="hr-HR" dirty="0"/>
          </a:p>
          <a:p>
            <a:pPr marL="457200" lvl="1" indent="0" algn="ctr">
              <a:buNone/>
            </a:pPr>
            <a:r>
              <a:rPr lang="hr-HR" dirty="0"/>
              <a:t>We use </a:t>
            </a:r>
            <a:r>
              <a:rPr lang="hr-HR" b="1" dirty="0"/>
              <a:t>WHICH/THAT to refer to things</a:t>
            </a:r>
            <a:r>
              <a:rPr lang="hr-HR" dirty="0"/>
              <a:t>. THAT is much more common.</a:t>
            </a:r>
          </a:p>
          <a:p>
            <a:pPr marL="457200" lvl="1" indent="0" algn="ctr">
              <a:buNone/>
            </a:pPr>
            <a:endParaRPr lang="hr-HR" dirty="0"/>
          </a:p>
          <a:p>
            <a:pPr marL="457200" lvl="1" indent="0" algn="ctr">
              <a:buNone/>
            </a:pPr>
            <a:r>
              <a:rPr lang="hr-HR" i="1" dirty="0"/>
              <a:t>Tha factory </a:t>
            </a:r>
            <a:r>
              <a:rPr lang="hr-HR" b="1" i="1" dirty="0"/>
              <a:t>which/that produced the keyboards and the mouse </a:t>
            </a:r>
            <a:r>
              <a:rPr lang="hr-HR" i="1" dirty="0"/>
              <a:t>could be shut down. </a:t>
            </a:r>
          </a:p>
          <a:p>
            <a:pPr marL="457200" lvl="1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889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Subject / Object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endParaRPr lang="hr-HR" dirty="0"/>
          </a:p>
          <a:p>
            <a:pPr marL="457200" lvl="1" indent="0" algn="ctr">
              <a:buNone/>
            </a:pPr>
            <a:r>
              <a:rPr lang="hr-HR" dirty="0"/>
              <a:t>We </a:t>
            </a:r>
            <a:r>
              <a:rPr lang="hr-HR" u="sng" dirty="0"/>
              <a:t>MUST</a:t>
            </a:r>
            <a:r>
              <a:rPr lang="hr-HR" dirty="0"/>
              <a:t> use </a:t>
            </a:r>
            <a:r>
              <a:rPr lang="hr-HR" b="1" i="1" dirty="0"/>
              <a:t>who</a:t>
            </a:r>
            <a:r>
              <a:rPr lang="hr-HR" dirty="0"/>
              <a:t>, </a:t>
            </a:r>
            <a:r>
              <a:rPr lang="hr-HR" b="1" i="1" dirty="0"/>
              <a:t>which</a:t>
            </a:r>
            <a:r>
              <a:rPr lang="hr-HR" dirty="0"/>
              <a:t> or </a:t>
            </a:r>
            <a:r>
              <a:rPr lang="hr-HR" b="1" i="1" dirty="0"/>
              <a:t>that</a:t>
            </a:r>
            <a:r>
              <a:rPr lang="hr-HR" dirty="0"/>
              <a:t> when they are </a:t>
            </a:r>
            <a:r>
              <a:rPr lang="hr-HR" u="sng" dirty="0"/>
              <a:t>the subject </a:t>
            </a:r>
            <a:r>
              <a:rPr lang="hr-HR" dirty="0"/>
              <a:t>of the          defining realtive clause. </a:t>
            </a:r>
          </a:p>
          <a:p>
            <a:pPr marL="457200" lvl="1" indent="0" algn="ctr">
              <a:buNone/>
            </a:pPr>
            <a:r>
              <a:rPr lang="hr-HR" b="1" i="1" dirty="0"/>
              <a:t>Investors</a:t>
            </a:r>
            <a:r>
              <a:rPr lang="hr-HR" i="1" dirty="0"/>
              <a:t> </a:t>
            </a:r>
            <a:r>
              <a:rPr lang="hr-HR" b="1" i="1" dirty="0"/>
              <a:t>who</a:t>
            </a:r>
            <a:r>
              <a:rPr lang="hr-HR" i="1" dirty="0"/>
              <a:t> want a secure fixed rate should choose our ‘eSaver’ account.</a:t>
            </a:r>
          </a:p>
          <a:p>
            <a:pPr marL="457200" lvl="1" indent="0" algn="ctr">
              <a:buNone/>
            </a:pPr>
            <a:endParaRPr lang="hr-HR" i="1" dirty="0"/>
          </a:p>
          <a:p>
            <a:pPr marL="457200" lvl="1" indent="0" algn="ctr">
              <a:buNone/>
            </a:pPr>
            <a:r>
              <a:rPr lang="hr-HR" dirty="0"/>
              <a:t>We </a:t>
            </a:r>
            <a:r>
              <a:rPr lang="hr-HR" u="sng" dirty="0"/>
              <a:t>can leave out </a:t>
            </a:r>
            <a:r>
              <a:rPr lang="hr-HR" b="1" i="1" dirty="0"/>
              <a:t>who</a:t>
            </a:r>
            <a:r>
              <a:rPr lang="hr-HR" dirty="0"/>
              <a:t>, </a:t>
            </a:r>
            <a:r>
              <a:rPr lang="hr-HR" b="1" i="1" dirty="0"/>
              <a:t>which</a:t>
            </a:r>
            <a:r>
              <a:rPr lang="hr-HR" dirty="0"/>
              <a:t> or </a:t>
            </a:r>
            <a:r>
              <a:rPr lang="hr-HR" b="1" i="1" dirty="0"/>
              <a:t>that</a:t>
            </a:r>
            <a:r>
              <a:rPr lang="hr-HR" dirty="0"/>
              <a:t> when they are </a:t>
            </a:r>
            <a:r>
              <a:rPr lang="hr-HR" u="sng" dirty="0"/>
              <a:t>the object </a:t>
            </a:r>
            <a:r>
              <a:rPr lang="hr-HR" dirty="0"/>
              <a:t>of the defining relative clause.</a:t>
            </a:r>
          </a:p>
          <a:p>
            <a:pPr marL="457200" lvl="1" indent="0" algn="ctr">
              <a:buNone/>
            </a:pPr>
            <a:r>
              <a:rPr lang="hr-HR" i="1" dirty="0"/>
              <a:t>Where’s the email </a:t>
            </a:r>
            <a:r>
              <a:rPr lang="hr-HR" b="1" i="1" dirty="0"/>
              <a:t>(that) I wrote yesterday</a:t>
            </a:r>
            <a:r>
              <a:rPr lang="hr-HR" i="1" dirty="0"/>
              <a:t>?</a:t>
            </a:r>
          </a:p>
          <a:p>
            <a:pPr marL="457200" lvl="1" indent="0" algn="ctr">
              <a:buNone/>
            </a:pPr>
            <a:endParaRPr lang="hr-HR" i="1" dirty="0"/>
          </a:p>
          <a:p>
            <a:pPr marL="457200" lvl="1" indent="0" algn="ctr">
              <a:buNone/>
            </a:pPr>
            <a:endParaRPr lang="hr-HR" i="1" dirty="0"/>
          </a:p>
          <a:p>
            <a:pPr marL="457200" lvl="1" indent="0" algn="ctr">
              <a:buNone/>
            </a:pPr>
            <a:endParaRPr lang="hr-HR" i="1" dirty="0"/>
          </a:p>
          <a:p>
            <a:pPr marL="457200" lvl="1" indent="0" algn="ctr">
              <a:buNone/>
            </a:pP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306607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NON-DEFINING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We </a:t>
            </a:r>
            <a:r>
              <a:rPr lang="hr-HR" u="sng" dirty="0"/>
              <a:t>must always </a:t>
            </a:r>
            <a:r>
              <a:rPr lang="hr-HR" dirty="0"/>
              <a:t>use </a:t>
            </a:r>
            <a:r>
              <a:rPr lang="hr-HR" b="1" dirty="0"/>
              <a:t>who</a:t>
            </a:r>
            <a:r>
              <a:rPr lang="hr-HR" dirty="0"/>
              <a:t> / </a:t>
            </a:r>
            <a:r>
              <a:rPr lang="hr-HR" b="1" dirty="0"/>
              <a:t>which</a:t>
            </a:r>
            <a:r>
              <a:rPr lang="hr-HR" dirty="0"/>
              <a:t> in non-defining relative clauses. </a:t>
            </a: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b="1" dirty="0">
                <a:solidFill>
                  <a:srgbClr val="FF0000"/>
                </a:solidFill>
              </a:rPr>
              <a:t>DON’T USE ‘THAT’ IN NON-DEFINING RELATIVE CLAUSES!!!</a:t>
            </a: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b="1" dirty="0">
                <a:solidFill>
                  <a:srgbClr val="FF0000"/>
                </a:solidFill>
              </a:rPr>
              <a:t>USE COMMAS AROUND THIS TYPE OF RELATIVE CLAUSE! 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Tesco,</a:t>
            </a:r>
            <a:r>
              <a:rPr lang="hr-HR" b="1" i="1" dirty="0"/>
              <a:t> who control over 30% of the UK grocery market</a:t>
            </a:r>
            <a:r>
              <a:rPr lang="hr-HR" i="1" dirty="0"/>
              <a:t>, are now entering the housing market. </a:t>
            </a:r>
          </a:p>
          <a:p>
            <a:pPr marL="0" indent="0" algn="ctr">
              <a:buNone/>
            </a:pPr>
            <a:r>
              <a:rPr lang="hr-HR" dirty="0"/>
              <a:t>(We can use who/which to talk about companies.)</a:t>
            </a:r>
          </a:p>
          <a:p>
            <a:pPr marL="0" indent="0" algn="ctr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27843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724117-6421-4143-8525-7E1D02978F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5B6D1A-C123-4C72-B3E4-CF3FE0BBB62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ac4cf650-1c28-4b81-85c7-d6b7a1590894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84BDCA-FD34-432D-A4AA-240DBD621B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2140</TotalTime>
  <Words>1083</Words>
  <Application>Microsoft Office PowerPoint</Application>
  <PresentationFormat>Widescreen</PresentationFormat>
  <Paragraphs>166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Stolzl</vt:lpstr>
      <vt:lpstr>Stolzl Book</vt:lpstr>
      <vt:lpstr>Wingdings</vt:lpstr>
      <vt:lpstr>Stolzl Bold</vt:lpstr>
      <vt:lpstr>Arial</vt:lpstr>
      <vt:lpstr>Calibri</vt:lpstr>
      <vt:lpstr>Office Theme</vt:lpstr>
      <vt:lpstr>LO 2: Relative clauses</vt:lpstr>
      <vt:lpstr>Relative clauses</vt:lpstr>
      <vt:lpstr>TWO TYPES</vt:lpstr>
      <vt:lpstr>DEFINING</vt:lpstr>
      <vt:lpstr>NON-DEFINING</vt:lpstr>
      <vt:lpstr>Relative pronouns and adverbs</vt:lpstr>
      <vt:lpstr>DEFINING</vt:lpstr>
      <vt:lpstr>Subject / Object</vt:lpstr>
      <vt:lpstr>NON-DEFINING</vt:lpstr>
      <vt:lpstr>WHOM</vt:lpstr>
      <vt:lpstr>WHOM</vt:lpstr>
      <vt:lpstr>WHO vs WHOM</vt:lpstr>
      <vt:lpstr>WHOSE</vt:lpstr>
      <vt:lpstr>WHERE</vt:lpstr>
      <vt:lpstr>WHEN</vt:lpstr>
      <vt:lpstr>Some more examples...</vt:lpstr>
      <vt:lpstr>Using participles in relative clauses</vt:lpstr>
      <vt:lpstr>PowerPoint Presentation</vt:lpstr>
      <vt:lpstr>PowerPoint Presentation</vt:lpstr>
      <vt:lpstr>PowerPoint Presentation</vt:lpstr>
      <vt:lpstr>Practice makes perfect </vt:lpstr>
      <vt:lpstr> 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</cp:lastModifiedBy>
  <cp:revision>76</cp:revision>
  <dcterms:created xsi:type="dcterms:W3CDTF">2018-01-24T13:33:55Z</dcterms:created>
  <dcterms:modified xsi:type="dcterms:W3CDTF">2024-11-02T17:47:32Z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