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1"/>
  </p:notesMasterIdLst>
  <p:sldIdLst>
    <p:sldId id="259" r:id="rId5"/>
    <p:sldId id="260" r:id="rId6"/>
    <p:sldId id="337" r:id="rId7"/>
    <p:sldId id="262" r:id="rId8"/>
    <p:sldId id="338" r:id="rId9"/>
    <p:sldId id="339" r:id="rId10"/>
    <p:sldId id="341" r:id="rId11"/>
    <p:sldId id="351" r:id="rId12"/>
    <p:sldId id="342" r:id="rId13"/>
    <p:sldId id="344" r:id="rId14"/>
    <p:sldId id="345" r:id="rId15"/>
    <p:sldId id="346" r:id="rId16"/>
    <p:sldId id="348" r:id="rId17"/>
    <p:sldId id="283" r:id="rId18"/>
    <p:sldId id="332" r:id="rId19"/>
    <p:sldId id="327" r:id="rId20"/>
    <p:sldId id="352" r:id="rId21"/>
    <p:sldId id="353" r:id="rId22"/>
    <p:sldId id="336" r:id="rId23"/>
    <p:sldId id="333" r:id="rId24"/>
    <p:sldId id="347" r:id="rId25"/>
    <p:sldId id="349" r:id="rId26"/>
    <p:sldId id="350" r:id="rId27"/>
    <p:sldId id="354" r:id="rId28"/>
    <p:sldId id="355" r:id="rId29"/>
    <p:sldId id="330" r:id="rId30"/>
  </p:sldIdLst>
  <p:sldSz cx="12192000" cy="6858000"/>
  <p:notesSz cx="6669088" cy="9926638"/>
  <p:embeddedFontLst>
    <p:embeddedFont>
      <p:font typeface="Calibri" panose="020F0502020204030204" pitchFamily="34" charset="0"/>
      <p:regular r:id="rId32"/>
      <p:bold r:id="rId33"/>
      <p:italic r:id="rId34"/>
      <p:boldItalic r:id="rId35"/>
    </p:embeddedFont>
    <p:embeddedFont>
      <p:font typeface="Consolas" panose="020B0609020204030204" pitchFamily="49" charset="0"/>
      <p:regular r:id="rId36"/>
      <p:bold r:id="rId37"/>
      <p:italic r:id="rId38"/>
      <p:boldItalic r:id="rId39"/>
    </p:embeddedFont>
    <p:embeddedFont>
      <p:font typeface="Stolzl Bold" panose="00000800000000000000" charset="0"/>
      <p:bold r:id="rId40"/>
    </p:embeddedFont>
    <p:embeddedFont>
      <p:font typeface="Stolzl Book" panose="00000500000000000000" charset="0"/>
      <p:regular r:id="rId41"/>
    </p:embeddedFont>
    <p:embeddedFont>
      <p:font typeface="Verdana" panose="020B060403050404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2AD59-88DF-4CDB-8A79-80B38D10381E}" v="176" dt="2023-09-26T20:58:56.290"/>
    <p1510:client id="{A39F79B6-9B96-2361-1A78-98716D5B3186}" v="517" dt="2023-09-26T20:33:37.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pPr/>
              <a:t>9/30/2023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pPr/>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12</a:t>
            </a:fld>
            <a:endParaRPr lang="en-US"/>
          </a:p>
        </p:txBody>
      </p:sp>
    </p:spTree>
    <p:extLst>
      <p:ext uri="{BB962C8B-B14F-4D97-AF65-F5344CB8AC3E}">
        <p14:creationId xmlns:p14="http://schemas.microsoft.com/office/powerpoint/2010/main" val="279621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13</a:t>
            </a:fld>
            <a:endParaRPr lang="en-US"/>
          </a:p>
        </p:txBody>
      </p:sp>
    </p:spTree>
    <p:extLst>
      <p:ext uri="{BB962C8B-B14F-4D97-AF65-F5344CB8AC3E}">
        <p14:creationId xmlns:p14="http://schemas.microsoft.com/office/powerpoint/2010/main" val="131771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8EDC0C92-97E4-9540-AC90-F1BBF91896C7}" type="slidenum">
              <a:rPr lang="en-US" smtClean="0"/>
              <a:pPr/>
              <a:t>14</a:t>
            </a:fld>
            <a:endParaRPr lang="en-US"/>
          </a:p>
        </p:txBody>
      </p:sp>
    </p:spTree>
    <p:extLst>
      <p:ext uri="{BB962C8B-B14F-4D97-AF65-F5344CB8AC3E}">
        <p14:creationId xmlns:p14="http://schemas.microsoft.com/office/powerpoint/2010/main" val="142038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8EDC0C92-97E4-9540-AC90-F1BBF91896C7}" type="slidenum">
              <a:rPr lang="en-US" smtClean="0"/>
              <a:pPr/>
              <a:t>15</a:t>
            </a:fld>
            <a:endParaRPr lang="en-US"/>
          </a:p>
        </p:txBody>
      </p:sp>
    </p:spTree>
    <p:extLst>
      <p:ext uri="{BB962C8B-B14F-4D97-AF65-F5344CB8AC3E}">
        <p14:creationId xmlns:p14="http://schemas.microsoft.com/office/powerpoint/2010/main" val="142038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21</a:t>
            </a:fld>
            <a:endParaRPr lang="en-US"/>
          </a:p>
        </p:txBody>
      </p:sp>
    </p:spTree>
    <p:extLst>
      <p:ext uri="{BB962C8B-B14F-4D97-AF65-F5344CB8AC3E}">
        <p14:creationId xmlns:p14="http://schemas.microsoft.com/office/powerpoint/2010/main" val="294944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8EDC0C92-97E4-9540-AC90-F1BBF91896C7}" type="slidenum">
              <a:rPr lang="en-US" smtClean="0"/>
              <a:pPr/>
              <a:t>22</a:t>
            </a:fld>
            <a:endParaRPr lang="en-US"/>
          </a:p>
        </p:txBody>
      </p:sp>
    </p:spTree>
    <p:extLst>
      <p:ext uri="{BB962C8B-B14F-4D97-AF65-F5344CB8AC3E}">
        <p14:creationId xmlns:p14="http://schemas.microsoft.com/office/powerpoint/2010/main" val="167592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23</a:t>
            </a:fld>
            <a:endParaRPr lang="en-US"/>
          </a:p>
        </p:txBody>
      </p:sp>
    </p:spTree>
    <p:extLst>
      <p:ext uri="{BB962C8B-B14F-4D97-AF65-F5344CB8AC3E}">
        <p14:creationId xmlns:p14="http://schemas.microsoft.com/office/powerpoint/2010/main" val="136793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2</a:t>
            </a:fld>
            <a:endParaRPr lang="en-US"/>
          </a:p>
        </p:txBody>
      </p:sp>
    </p:spTree>
    <p:extLst>
      <p:ext uri="{BB962C8B-B14F-4D97-AF65-F5344CB8AC3E}">
        <p14:creationId xmlns:p14="http://schemas.microsoft.com/office/powerpoint/2010/main" val="217546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sz="1200" b="0" i="0" u="none" strike="noStrike" kern="1200" baseline="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3</a:t>
            </a:fld>
            <a:endParaRPr lang="en-US"/>
          </a:p>
        </p:txBody>
      </p:sp>
    </p:spTree>
    <p:extLst>
      <p:ext uri="{BB962C8B-B14F-4D97-AF65-F5344CB8AC3E}">
        <p14:creationId xmlns:p14="http://schemas.microsoft.com/office/powerpoint/2010/main" val="316171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4</a:t>
            </a:fld>
            <a:endParaRPr lang="en-US"/>
          </a:p>
        </p:txBody>
      </p:sp>
    </p:spTree>
    <p:extLst>
      <p:ext uri="{BB962C8B-B14F-4D97-AF65-F5344CB8AC3E}">
        <p14:creationId xmlns:p14="http://schemas.microsoft.com/office/powerpoint/2010/main" val="75359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5</a:t>
            </a:fld>
            <a:endParaRPr lang="en-US"/>
          </a:p>
        </p:txBody>
      </p:sp>
    </p:spTree>
    <p:extLst>
      <p:ext uri="{BB962C8B-B14F-4D97-AF65-F5344CB8AC3E}">
        <p14:creationId xmlns:p14="http://schemas.microsoft.com/office/powerpoint/2010/main" val="78652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6</a:t>
            </a:fld>
            <a:endParaRPr lang="en-US"/>
          </a:p>
        </p:txBody>
      </p:sp>
    </p:spTree>
    <p:extLst>
      <p:ext uri="{BB962C8B-B14F-4D97-AF65-F5344CB8AC3E}">
        <p14:creationId xmlns:p14="http://schemas.microsoft.com/office/powerpoint/2010/main" val="220762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8EDC0C92-97E4-9540-AC90-F1BBF91896C7}" type="slidenum">
              <a:rPr lang="en-US" smtClean="0"/>
              <a:pPr/>
              <a:t>7</a:t>
            </a:fld>
            <a:endParaRPr lang="en-US"/>
          </a:p>
        </p:txBody>
      </p:sp>
    </p:spTree>
    <p:extLst>
      <p:ext uri="{BB962C8B-B14F-4D97-AF65-F5344CB8AC3E}">
        <p14:creationId xmlns:p14="http://schemas.microsoft.com/office/powerpoint/2010/main" val="104778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10</a:t>
            </a:fld>
            <a:endParaRPr lang="en-US"/>
          </a:p>
        </p:txBody>
      </p:sp>
    </p:spTree>
    <p:extLst>
      <p:ext uri="{BB962C8B-B14F-4D97-AF65-F5344CB8AC3E}">
        <p14:creationId xmlns:p14="http://schemas.microsoft.com/office/powerpoint/2010/main" val="231247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11</a:t>
            </a:fld>
            <a:endParaRPr lang="en-US"/>
          </a:p>
        </p:txBody>
      </p:sp>
    </p:spTree>
    <p:extLst>
      <p:ext uri="{BB962C8B-B14F-4D97-AF65-F5344CB8AC3E}">
        <p14:creationId xmlns:p14="http://schemas.microsoft.com/office/powerpoint/2010/main" val="279325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9/30/2023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a:solidFill>
                  <a:schemeClr val="bg1"/>
                </a:solidFill>
                <a:latin typeface="Stolzl Bold" panose="00000800000000000000" pitchFamily="50" charset="-18"/>
              </a:rPr>
              <a:t>Glavni naslov</a:t>
            </a:r>
            <a:br>
              <a:rPr lang="hr-HR" sz="4800">
                <a:solidFill>
                  <a:schemeClr val="bg1"/>
                </a:solidFill>
                <a:latin typeface="Stolzl Bold" panose="00000800000000000000" pitchFamily="50" charset="-18"/>
              </a:rPr>
            </a:br>
            <a:r>
              <a:rPr lang="hr-HR" sz="480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9/30/2023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9/30/2023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a.lokascoskovic@algebra.hr" TargetMode="External"/><Relationship Id="rId7" Type="http://schemas.openxmlformats.org/officeDocument/2006/relationships/hyperlink" Target="mailto:tihana.banko@algebra.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Tamara.mar&#269;ek@algebra.hr" TargetMode="External"/><Relationship Id="rId5" Type="http://schemas.openxmlformats.org/officeDocument/2006/relationships/hyperlink" Target="mailto:Iva.andraka@algebra.hr" TargetMode="External"/><Relationship Id="rId4" Type="http://schemas.openxmlformats.org/officeDocument/2006/relationships/hyperlink" Target="mailto:martina.stadnik@algebra.h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theintrepidguide.com/best-inspirational-quotes-for-language-learne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932330"/>
            <a:ext cx="6304709" cy="2166098"/>
          </a:xfrm>
        </p:spPr>
        <p:txBody>
          <a:bodyPr>
            <a:noAutofit/>
          </a:bodyPr>
          <a:lstStyle/>
          <a:p>
            <a:pPr algn="ctr"/>
            <a:r>
              <a:rPr lang="hr-HR" sz="4000"/>
              <a:t>ENGLISH FOR IT</a:t>
            </a:r>
            <a:endParaRPr lang="en-US" sz="2400" b="0">
              <a:solidFill>
                <a:srgbClr val="C30E60"/>
              </a:solidFill>
            </a:endParaRPr>
          </a:p>
        </p:txBody>
      </p:sp>
      <p:sp>
        <p:nvSpPr>
          <p:cNvPr id="3" name="TekstniOkvir 2"/>
          <p:cNvSpPr txBox="1"/>
          <p:nvPr/>
        </p:nvSpPr>
        <p:spPr>
          <a:xfrm>
            <a:off x="6024282" y="3962400"/>
            <a:ext cx="5612547" cy="1754326"/>
          </a:xfrm>
          <a:prstGeom prst="rect">
            <a:avLst/>
          </a:prstGeom>
          <a:noFill/>
        </p:spPr>
        <p:txBody>
          <a:bodyPr wrap="square" rtlCol="0">
            <a:spAutoFit/>
          </a:bodyPr>
          <a:lstStyle/>
          <a:p>
            <a:pPr algn="ctr"/>
            <a:r>
              <a:rPr lang="en-US" sz="3600">
                <a:solidFill>
                  <a:schemeClr val="accent6">
                    <a:lumMod val="60000"/>
                    <a:lumOff val="40000"/>
                  </a:schemeClr>
                </a:solidFill>
                <a:latin typeface="Arial" panose="020B0604020202020204" pitchFamily="34" charset="0"/>
                <a:cs typeface="Arial" panose="020B0604020202020204" pitchFamily="34" charset="0"/>
              </a:rPr>
              <a:t>Instructions for attending courses and taking exams </a:t>
            </a:r>
            <a:endParaRPr lang="hr-HR" sz="3600">
              <a:solidFill>
                <a:schemeClr val="accent6">
                  <a:lumMod val="60000"/>
                  <a:lumOff val="40000"/>
                </a:schemeClr>
              </a:solidFill>
              <a:latin typeface="Arial" panose="020B0604020202020204" pitchFamily="34" charset="0"/>
              <a:cs typeface="Arial" panose="020B0604020202020204" pitchFamily="34" charset="0"/>
            </a:endParaRPr>
          </a:p>
          <a:p>
            <a:pPr algn="ctr"/>
            <a:r>
              <a:rPr lang="hr-HR" sz="3600">
                <a:solidFill>
                  <a:schemeClr val="accent6">
                    <a:lumMod val="60000"/>
                    <a:lumOff val="40000"/>
                  </a:schemeClr>
                </a:solidFill>
                <a:latin typeface="Arial" panose="020B0604020202020204" pitchFamily="34" charset="0"/>
                <a:cs typeface="Arial" panose="020B0604020202020204" pitchFamily="34" charset="0"/>
              </a:rPr>
              <a:t>academic </a:t>
            </a:r>
            <a:r>
              <a:rPr lang="hr-HR" sz="3600" err="1">
                <a:solidFill>
                  <a:schemeClr val="accent6">
                    <a:lumMod val="60000"/>
                    <a:lumOff val="40000"/>
                  </a:schemeClr>
                </a:solidFill>
                <a:latin typeface="Arial" panose="020B0604020202020204" pitchFamily="34" charset="0"/>
                <a:cs typeface="Arial" panose="020B0604020202020204" pitchFamily="34" charset="0"/>
              </a:rPr>
              <a:t>year</a:t>
            </a:r>
            <a:r>
              <a:rPr lang="hr-HR" sz="3600">
                <a:solidFill>
                  <a:schemeClr val="accent6">
                    <a:lumMod val="60000"/>
                    <a:lumOff val="40000"/>
                  </a:schemeClr>
                </a:solidFill>
                <a:latin typeface="Arial" panose="020B0604020202020204" pitchFamily="34" charset="0"/>
                <a:cs typeface="Arial" panose="020B0604020202020204" pitchFamily="34" charset="0"/>
              </a:rPr>
              <a:t> 2</a:t>
            </a:r>
            <a:r>
              <a:rPr lang="en-GB" sz="3600">
                <a:solidFill>
                  <a:schemeClr val="accent6">
                    <a:lumMod val="60000"/>
                    <a:lumOff val="40000"/>
                  </a:schemeClr>
                </a:solidFill>
                <a:latin typeface="Arial" panose="020B0604020202020204" pitchFamily="34" charset="0"/>
                <a:cs typeface="Arial" panose="020B0604020202020204" pitchFamily="34" charset="0"/>
              </a:rPr>
              <a:t>023</a:t>
            </a:r>
            <a:r>
              <a:rPr lang="hr-HR" sz="3600">
                <a:solidFill>
                  <a:schemeClr val="accent6">
                    <a:lumMod val="60000"/>
                    <a:lumOff val="40000"/>
                  </a:schemeClr>
                </a:solidFill>
                <a:latin typeface="Arial" panose="020B0604020202020204" pitchFamily="34" charset="0"/>
                <a:cs typeface="Arial" panose="020B0604020202020204" pitchFamily="34" charset="0"/>
              </a:rPr>
              <a:t>/2</a:t>
            </a:r>
            <a:r>
              <a:rPr lang="en-GB" sz="3600">
                <a:solidFill>
                  <a:schemeClr val="accent6">
                    <a:lumMod val="60000"/>
                    <a:lumOff val="40000"/>
                  </a:schemeClr>
                </a:solidFill>
                <a:latin typeface="Arial" panose="020B0604020202020204" pitchFamily="34" charset="0"/>
                <a:cs typeface="Arial" panose="020B0604020202020204" pitchFamily="34" charset="0"/>
              </a:rPr>
              <a:t>4</a:t>
            </a:r>
            <a:endParaRPr lang="en-US" sz="360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altLang="x-none"/>
              <a:t>What is necessary to get a signature?</a:t>
            </a:r>
            <a:endParaRPr lang="en-US"/>
          </a:p>
        </p:txBody>
      </p:sp>
      <p:sp>
        <p:nvSpPr>
          <p:cNvPr id="3" name="Rezervirano mjesto sadržaja 2"/>
          <p:cNvSpPr>
            <a:spLocks noGrp="1"/>
          </p:cNvSpPr>
          <p:nvPr>
            <p:ph sz="half" idx="1"/>
          </p:nvPr>
        </p:nvSpPr>
        <p:spPr>
          <a:xfrm>
            <a:off x="838199" y="1575104"/>
            <a:ext cx="9595981" cy="852564"/>
          </a:xfrm>
        </p:spPr>
        <p:txBody>
          <a:bodyPr>
            <a:normAutofit fontScale="77500" lnSpcReduction="20000"/>
          </a:bodyPr>
          <a:lstStyle/>
          <a:p>
            <a:pPr marL="0" indent="0">
              <a:buNone/>
              <a:defRPr/>
            </a:pPr>
            <a:r>
              <a:rPr lang="en-US" altLang="x-none">
                <a:latin typeface="Arial" panose="020B0604020202020204" pitchFamily="34" charset="0"/>
                <a:cs typeface="Arial" panose="020B0604020202020204" pitchFamily="34" charset="0"/>
              </a:rPr>
              <a:t>In order to obtain the right to a signature, it is necessary to participate in class at the percentage rate prescribed by the </a:t>
            </a:r>
            <a:r>
              <a:rPr lang="en-GB">
                <a:latin typeface="Arial" panose="020B0604020202020204" pitchFamily="34" charset="0"/>
                <a:cs typeface="Arial" panose="020B0604020202020204" pitchFamily="34" charset="0"/>
              </a:rPr>
              <a:t>Book of Regulations</a:t>
            </a:r>
            <a:r>
              <a:rPr lang="en-US" altLang="x-none">
                <a:latin typeface="Arial" panose="020B0604020202020204" pitchFamily="34" charset="0"/>
                <a:cs typeface="Arial" panose="020B0604020202020204" pitchFamily="34" charset="0"/>
              </a:rPr>
              <a:t> on studies and studying.</a:t>
            </a:r>
            <a:endParaRPr lang="en-US">
              <a:latin typeface="Arial" panose="020B0604020202020204" pitchFamily="34" charset="0"/>
              <a:cs typeface="Arial" panose="020B0604020202020204" pitchFamily="34" charset="0"/>
            </a:endParaRPr>
          </a:p>
        </p:txBody>
      </p:sp>
      <p:graphicFrame>
        <p:nvGraphicFramePr>
          <p:cNvPr id="6" name="Tablica 5"/>
          <p:cNvGraphicFramePr>
            <a:graphicFrameLocks noGrp="1"/>
          </p:cNvGraphicFramePr>
          <p:nvPr>
            <p:extLst>
              <p:ext uri="{D42A27DB-BD31-4B8C-83A1-F6EECF244321}">
                <p14:modId xmlns:p14="http://schemas.microsoft.com/office/powerpoint/2010/main" val="1884130916"/>
              </p:ext>
            </p:extLst>
          </p:nvPr>
        </p:nvGraphicFramePr>
        <p:xfrm>
          <a:off x="1572189" y="2578261"/>
          <a:ext cx="8128000" cy="128016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435421599"/>
                    </a:ext>
                  </a:extLst>
                </a:gridCol>
                <a:gridCol w="4064000">
                  <a:extLst>
                    <a:ext uri="{9D8B030D-6E8A-4147-A177-3AD203B41FA5}">
                      <a16:colId xmlns:a16="http://schemas.microsoft.com/office/drawing/2014/main" val="1670620813"/>
                    </a:ext>
                  </a:extLst>
                </a:gridCol>
              </a:tblGrid>
              <a:tr h="298817">
                <a:tc gridSpan="2">
                  <a:txBody>
                    <a:bodyPr/>
                    <a:lstStyle/>
                    <a:p>
                      <a:pPr algn="ctr"/>
                      <a:r>
                        <a:rPr lang="hr-HR" sz="2400" err="1"/>
                        <a:t>Lectures</a:t>
                      </a:r>
                      <a:r>
                        <a:rPr lang="hr-HR" sz="2400"/>
                        <a:t> </a:t>
                      </a:r>
                      <a:r>
                        <a:rPr lang="hr-HR" sz="2400" err="1"/>
                        <a:t>and</a:t>
                      </a:r>
                      <a:r>
                        <a:rPr lang="hr-HR" sz="2400"/>
                        <a:t> </a:t>
                      </a:r>
                      <a:r>
                        <a:rPr lang="hr-HR" sz="2400" err="1"/>
                        <a:t>practical</a:t>
                      </a:r>
                      <a:r>
                        <a:rPr lang="hr-HR" sz="2400"/>
                        <a:t> </a:t>
                      </a:r>
                      <a:r>
                        <a:rPr lang="hr-HR" sz="2400" err="1"/>
                        <a:t>classes</a:t>
                      </a:r>
                      <a:r>
                        <a:rPr lang="hr-HR" sz="2400"/>
                        <a:t> </a:t>
                      </a:r>
                      <a:r>
                        <a:rPr lang="hr-HR" sz="2400" err="1"/>
                        <a:t>participation</a:t>
                      </a:r>
                      <a:endParaRPr lang="hr-HR" sz="2400"/>
                    </a:p>
                  </a:txBody>
                  <a:tcPr anchor="ctr">
                    <a:solidFill>
                      <a:srgbClr val="C30E60"/>
                    </a:solidFill>
                  </a:tcPr>
                </a:tc>
                <a:tc hMerge="1">
                  <a:txBody>
                    <a:bodyPr/>
                    <a:lstStyle/>
                    <a:p>
                      <a:endParaRPr lang="hr-HR"/>
                    </a:p>
                  </a:txBody>
                  <a:tcPr/>
                </a:tc>
                <a:extLst>
                  <a:ext uri="{0D108BD9-81ED-4DB2-BD59-A6C34878D82A}">
                    <a16:rowId xmlns:a16="http://schemas.microsoft.com/office/drawing/2014/main" val="2044385318"/>
                  </a:ext>
                </a:extLst>
              </a:tr>
              <a:tr h="505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x-none" sz="2400" noProof="0" dirty="0"/>
                        <a:t>At least 50% of physical presence in</a:t>
                      </a:r>
                      <a:r>
                        <a:rPr lang="en-US" altLang="x-none" sz="2400" baseline="0" noProof="0" dirty="0"/>
                        <a:t> lectures</a:t>
                      </a:r>
                      <a:endParaRPr lang="en-US" sz="24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x-none" sz="2400" noProof="0" dirty="0"/>
                        <a:t>At least </a:t>
                      </a:r>
                      <a:r>
                        <a:rPr lang="hr-HR" altLang="x-none" sz="2400" noProof="0" dirty="0"/>
                        <a:t>6</a:t>
                      </a:r>
                      <a:r>
                        <a:rPr lang="en-US" altLang="x-none" sz="2400" noProof="0" dirty="0"/>
                        <a:t>0% of physical presence in </a:t>
                      </a:r>
                      <a:r>
                        <a:rPr lang="hr-HR" altLang="x-none" sz="2400" noProof="0" dirty="0" err="1"/>
                        <a:t>practical</a:t>
                      </a:r>
                      <a:r>
                        <a:rPr lang="hr-HR" altLang="x-none" sz="2400" noProof="0" dirty="0"/>
                        <a:t> </a:t>
                      </a:r>
                      <a:r>
                        <a:rPr lang="hr-HR" altLang="x-none" sz="2400" noProof="0" dirty="0" err="1"/>
                        <a:t>classes</a:t>
                      </a:r>
                      <a:endParaRPr lang="en-US" sz="2400" noProof="0" dirty="0"/>
                    </a:p>
                  </a:txBody>
                  <a:tcPr anchor="ctr"/>
                </a:tc>
                <a:extLst>
                  <a:ext uri="{0D108BD9-81ED-4DB2-BD59-A6C34878D82A}">
                    <a16:rowId xmlns:a16="http://schemas.microsoft.com/office/drawing/2014/main" val="1617145250"/>
                  </a:ext>
                </a:extLst>
              </a:tr>
            </a:tbl>
          </a:graphicData>
        </a:graphic>
      </p:graphicFrame>
      <p:sp>
        <p:nvSpPr>
          <p:cNvPr id="7" name="Pravokutnik 6"/>
          <p:cNvSpPr/>
          <p:nvPr/>
        </p:nvSpPr>
        <p:spPr>
          <a:xfrm>
            <a:off x="838199" y="4080126"/>
            <a:ext cx="10515600" cy="2123658"/>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Whoever fails to obtain a signature will have to enroll in the same course the following year, </a:t>
            </a:r>
            <a:r>
              <a:rPr lang="hr-HR" sz="2200" dirty="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pay the enrollment and does not have the right to take the exam.</a:t>
            </a:r>
            <a:endParaRPr lang="hr-HR" sz="2200" dirty="0">
              <a:latin typeface="Arial" panose="020B0604020202020204" pitchFamily="34" charset="0"/>
              <a:cs typeface="Arial" panose="020B0604020202020204" pitchFamily="34" charset="0"/>
            </a:endParaRPr>
          </a:p>
          <a:p>
            <a:endParaRPr lang="hr-HR" sz="2200" dirty="0">
              <a:latin typeface="Arial" panose="020B0604020202020204" pitchFamily="34" charset="0"/>
              <a:cs typeface="Arial" panose="020B0604020202020204" pitchFamily="34" charset="0"/>
            </a:endParaRPr>
          </a:p>
          <a:p>
            <a:r>
              <a:rPr lang="en-US" altLang="x-none" sz="2200" b="1" i="1" dirty="0">
                <a:solidFill>
                  <a:schemeClr val="accent4"/>
                </a:solidFill>
                <a:latin typeface="Arial" panose="020B0604020202020204" pitchFamily="34" charset="0"/>
                <a:cs typeface="Arial" panose="020B0604020202020204" pitchFamily="34" charset="0"/>
              </a:rPr>
              <a:t>In addition to the attendance, the condition for </a:t>
            </a:r>
            <a:r>
              <a:rPr lang="hr-HR" altLang="x-none" sz="2200" b="1" i="1" dirty="0" err="1">
                <a:solidFill>
                  <a:schemeClr val="accent4"/>
                </a:solidFill>
                <a:latin typeface="Arial" panose="020B0604020202020204" pitchFamily="34" charset="0"/>
                <a:cs typeface="Arial" panose="020B0604020202020204" pitchFamily="34" charset="0"/>
              </a:rPr>
              <a:t>obtaining</a:t>
            </a:r>
            <a:r>
              <a:rPr lang="hr-HR" altLang="x-none" sz="2200" b="1" i="1" dirty="0">
                <a:solidFill>
                  <a:schemeClr val="accent4"/>
                </a:solidFill>
                <a:latin typeface="Arial" panose="020B0604020202020204" pitchFamily="34" charset="0"/>
                <a:cs typeface="Arial" panose="020B0604020202020204" pitchFamily="34" charset="0"/>
              </a:rPr>
              <a:t> a signature</a:t>
            </a:r>
            <a:r>
              <a:rPr lang="en-US" altLang="x-none" sz="2200" b="1" i="1" dirty="0">
                <a:solidFill>
                  <a:schemeClr val="accent4"/>
                </a:solidFill>
                <a:latin typeface="Arial" panose="020B0604020202020204" pitchFamily="34" charset="0"/>
                <a:cs typeface="Arial" panose="020B0604020202020204" pitchFamily="34" charset="0"/>
              </a:rPr>
              <a:t> is the preparation of </a:t>
            </a:r>
            <a:r>
              <a:rPr lang="hr-HR" altLang="x-none" sz="2200" b="1" i="1" dirty="0" err="1">
                <a:solidFill>
                  <a:schemeClr val="accent4"/>
                </a:solidFill>
                <a:latin typeface="Arial" panose="020B0604020202020204" pitchFamily="34" charset="0"/>
                <a:cs typeface="Arial" panose="020B0604020202020204" pitchFamily="34" charset="0"/>
              </a:rPr>
              <a:t>the</a:t>
            </a:r>
            <a:r>
              <a:rPr lang="en-US" altLang="x-none" sz="2200" b="1" i="1" dirty="0">
                <a:solidFill>
                  <a:schemeClr val="accent4"/>
                </a:solidFill>
                <a:latin typeface="Arial" panose="020B0604020202020204" pitchFamily="34" charset="0"/>
                <a:cs typeface="Arial" panose="020B0604020202020204" pitchFamily="34" charset="0"/>
              </a:rPr>
              <a:t> </a:t>
            </a:r>
            <a:r>
              <a:rPr lang="hr-HR" altLang="x-none" sz="2200" b="1" i="1" dirty="0">
                <a:solidFill>
                  <a:schemeClr val="accent4"/>
                </a:solidFill>
                <a:latin typeface="Arial" panose="020B0604020202020204" pitchFamily="34" charset="0"/>
                <a:cs typeface="Arial" panose="020B0604020202020204" pitchFamily="34" charset="0"/>
              </a:rPr>
              <a:t>PRESENTATION </a:t>
            </a:r>
            <a:r>
              <a:rPr lang="hr-HR" altLang="x-none" sz="2200" b="1" i="1" dirty="0" err="1">
                <a:solidFill>
                  <a:schemeClr val="accent4"/>
                </a:solidFill>
                <a:latin typeface="Arial" panose="020B0604020202020204" pitchFamily="34" charset="0"/>
                <a:cs typeface="Arial" panose="020B0604020202020204" pitchFamily="34" charset="0"/>
              </a:rPr>
              <a:t>and</a:t>
            </a:r>
            <a:r>
              <a:rPr lang="hr-HR" altLang="x-none" sz="2200" b="1" i="1" dirty="0">
                <a:solidFill>
                  <a:schemeClr val="accent4"/>
                </a:solidFill>
                <a:latin typeface="Arial" panose="020B0604020202020204" pitchFamily="34" charset="0"/>
                <a:cs typeface="Arial" panose="020B0604020202020204" pitchFamily="34" charset="0"/>
              </a:rPr>
              <a:t> </a:t>
            </a:r>
            <a:r>
              <a:rPr lang="en-US" altLang="x-none" sz="2200" b="1" i="1" dirty="0">
                <a:solidFill>
                  <a:schemeClr val="accent4"/>
                </a:solidFill>
                <a:latin typeface="Arial" panose="020B0604020202020204" pitchFamily="34" charset="0"/>
                <a:cs typeface="Arial" panose="020B0604020202020204" pitchFamily="34" charset="0"/>
              </a:rPr>
              <a:t>according to the given criteria and within a precisely defined deadline.</a:t>
            </a:r>
          </a:p>
        </p:txBody>
      </p:sp>
    </p:spTree>
    <p:extLst>
      <p:ext uri="{BB962C8B-B14F-4D97-AF65-F5344CB8AC3E}">
        <p14:creationId xmlns:p14="http://schemas.microsoft.com/office/powerpoint/2010/main" val="90936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pPr algn="ctr" eaLnBrk="1" hangingPunct="1"/>
            <a:r>
              <a:rPr lang="en-GB" altLang="sr-Latn-RS"/>
              <a:t>Passing the </a:t>
            </a:r>
            <a:r>
              <a:rPr lang="hr-HR" altLang="sr-Latn-RS"/>
              <a:t>course</a:t>
            </a:r>
          </a:p>
        </p:txBody>
      </p:sp>
      <p:sp>
        <p:nvSpPr>
          <p:cNvPr id="14339" name="Rezervirano mjesto sadržaja 2"/>
          <p:cNvSpPr>
            <a:spLocks noGrp="1"/>
          </p:cNvSpPr>
          <p:nvPr>
            <p:ph sz="quarter" idx="1"/>
          </p:nvPr>
        </p:nvSpPr>
        <p:spPr>
          <a:xfrm>
            <a:off x="1250319" y="1668986"/>
            <a:ext cx="9735359" cy="4105275"/>
          </a:xfrm>
        </p:spPr>
        <p:txBody>
          <a:bodyPr>
            <a:normAutofit fontScale="85000" lnSpcReduction="20000"/>
          </a:bodyPr>
          <a:lstStyle/>
          <a:p>
            <a:pPr eaLnBrk="1" hangingPunct="1"/>
            <a:r>
              <a:rPr lang="en-GB" altLang="sr-Latn-RS" dirty="0"/>
              <a:t>The </a:t>
            </a:r>
            <a:r>
              <a:rPr lang="hr-HR" altLang="sr-Latn-RS" dirty="0" err="1"/>
              <a:t>course</a:t>
            </a:r>
            <a:r>
              <a:rPr lang="en-GB" altLang="sr-Latn-RS" dirty="0"/>
              <a:t> has 7 defined learning outcomes divided into 3 learning outcome sets. </a:t>
            </a:r>
          </a:p>
          <a:p>
            <a:r>
              <a:rPr lang="en-US" altLang="x-none" b="1" dirty="0"/>
              <a:t>In order for students to pass a course, they need to achieve at least 50% of credits of the total credit amount within each of the learning outcome</a:t>
            </a:r>
            <a:r>
              <a:rPr lang="en-US" altLang="x-none" dirty="0"/>
              <a:t>.</a:t>
            </a:r>
            <a:r>
              <a:rPr lang="en-US" altLang="x-none" b="1" dirty="0"/>
              <a:t> </a:t>
            </a:r>
            <a:endParaRPr lang="hr-HR" altLang="x-none" b="1" dirty="0"/>
          </a:p>
          <a:p>
            <a:r>
              <a:rPr lang="en-US" altLang="x-none" b="1" dirty="0">
                <a:solidFill>
                  <a:srgbClr val="C30E60"/>
                </a:solidFill>
              </a:rPr>
              <a:t>If students fail to achieve at least 50% of credits of a learning outcome, they are required to take the learning outcome</a:t>
            </a:r>
            <a:r>
              <a:rPr lang="hr-HR" altLang="x-none" b="1" dirty="0">
                <a:solidFill>
                  <a:srgbClr val="C30E60"/>
                </a:solidFill>
              </a:rPr>
              <a:t> </a:t>
            </a:r>
            <a:r>
              <a:rPr lang="en-US" altLang="x-none" b="1" dirty="0">
                <a:solidFill>
                  <a:srgbClr val="C30E60"/>
                </a:solidFill>
              </a:rPr>
              <a:t>during the next exam period</a:t>
            </a:r>
            <a:r>
              <a:rPr lang="hr-HR" altLang="x-none" b="1" dirty="0">
                <a:solidFill>
                  <a:srgbClr val="C30E60"/>
                </a:solidFill>
              </a:rPr>
              <a:t>.</a:t>
            </a:r>
          </a:p>
          <a:p>
            <a:pPr eaLnBrk="1" hangingPunct="1"/>
            <a:r>
              <a:rPr lang="en-GB" altLang="sr-Latn-RS" dirty="0"/>
              <a:t>The learning outcome sets evaluation methods:</a:t>
            </a:r>
          </a:p>
          <a:p>
            <a:pPr marL="0" indent="0" eaLnBrk="1" hangingPunct="1">
              <a:buFont typeface="Wingdings" pitchFamily="2" charset="2"/>
              <a:buChar char="Ø"/>
            </a:pPr>
            <a:r>
              <a:rPr lang="en-GB" altLang="sr-Latn-RS" sz="2000" b="1" dirty="0"/>
              <a:t>Continuous knowledge assessment</a:t>
            </a:r>
          </a:p>
          <a:p>
            <a:pPr marL="0" indent="0" eaLnBrk="1" hangingPunct="1">
              <a:buFont typeface="Wingdings" pitchFamily="2" charset="2"/>
              <a:buChar char="Ø"/>
            </a:pPr>
            <a:r>
              <a:rPr lang="en-GB" altLang="sr-Latn-RS" sz="2000" b="1" dirty="0"/>
              <a:t>Midterms</a:t>
            </a:r>
          </a:p>
          <a:p>
            <a:pPr marL="0" indent="0" eaLnBrk="1" hangingPunct="1">
              <a:buFont typeface="Wingdings" pitchFamily="2" charset="2"/>
              <a:buChar char="Ø"/>
            </a:pPr>
            <a:r>
              <a:rPr lang="en-GB" altLang="sr-Latn-RS" sz="2000" b="1" dirty="0"/>
              <a:t>Presentation</a:t>
            </a:r>
            <a:endParaRPr lang="hr-HR" altLang="sr-Latn-RS" sz="2000" b="1" dirty="0"/>
          </a:p>
          <a:p>
            <a:pPr marL="0" indent="0" eaLnBrk="1" hangingPunct="1">
              <a:buFont typeface="Wingdings" pitchFamily="2" charset="2"/>
              <a:buChar char="Ø"/>
            </a:pPr>
            <a:r>
              <a:rPr lang="hr-HR" altLang="sr-Latn-RS" sz="2000" b="1" dirty="0"/>
              <a:t>Business </a:t>
            </a:r>
            <a:r>
              <a:rPr lang="hr-HR" altLang="sr-Latn-RS" sz="2000" b="1" dirty="0" err="1"/>
              <a:t>letter</a:t>
            </a:r>
            <a:endParaRPr lang="en-GB" altLang="sr-Latn-RS" sz="2000" b="1" dirty="0"/>
          </a:p>
        </p:txBody>
      </p:sp>
      <p:pic>
        <p:nvPicPr>
          <p:cNvPr id="4" name="Picture 13"/>
          <p:cNvPicPr>
            <a:picLocks noChangeAspect="1"/>
          </p:cNvPicPr>
          <p:nvPr/>
        </p:nvPicPr>
        <p:blipFill>
          <a:blip r:embed="rId3"/>
          <a:stretch>
            <a:fillRect/>
          </a:stretch>
        </p:blipFill>
        <p:spPr>
          <a:xfrm>
            <a:off x="10166528" y="300949"/>
            <a:ext cx="1638300" cy="1282700"/>
          </a:xfrm>
          <a:prstGeom prst="rect">
            <a:avLst/>
          </a:prstGeom>
        </p:spPr>
      </p:pic>
    </p:spTree>
    <p:extLst>
      <p:ext uri="{BB962C8B-B14F-4D97-AF65-F5344CB8AC3E}">
        <p14:creationId xmlns:p14="http://schemas.microsoft.com/office/powerpoint/2010/main" val="384921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p:txBody>
          <a:bodyPr/>
          <a:lstStyle/>
          <a:p>
            <a:pPr algn="ctr" eaLnBrk="1" hangingPunct="1"/>
            <a:r>
              <a:rPr lang="en-GB" altLang="sr-Latn-RS"/>
              <a:t>How the points are allocated to specific learning outcomes</a:t>
            </a:r>
            <a:endParaRPr lang="hr-HR" altLang="sr-Latn-R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6377422"/>
              </p:ext>
            </p:extLst>
          </p:nvPr>
        </p:nvGraphicFramePr>
        <p:xfrm>
          <a:off x="1240968" y="1743164"/>
          <a:ext cx="8360232" cy="3937982"/>
        </p:xfrm>
        <a:graphic>
          <a:graphicData uri="http://schemas.openxmlformats.org/drawingml/2006/table">
            <a:tbl>
              <a:tblPr/>
              <a:tblGrid>
                <a:gridCol w="1045029">
                  <a:extLst>
                    <a:ext uri="{9D8B030D-6E8A-4147-A177-3AD203B41FA5}">
                      <a16:colId xmlns:a16="http://schemas.microsoft.com/office/drawing/2014/main" val="2142754320"/>
                    </a:ext>
                  </a:extLst>
                </a:gridCol>
                <a:gridCol w="1031969">
                  <a:extLst>
                    <a:ext uri="{9D8B030D-6E8A-4147-A177-3AD203B41FA5}">
                      <a16:colId xmlns:a16="http://schemas.microsoft.com/office/drawing/2014/main" val="1187577500"/>
                    </a:ext>
                  </a:extLst>
                </a:gridCol>
                <a:gridCol w="1058089">
                  <a:extLst>
                    <a:ext uri="{9D8B030D-6E8A-4147-A177-3AD203B41FA5}">
                      <a16:colId xmlns:a16="http://schemas.microsoft.com/office/drawing/2014/main" val="915004022"/>
                    </a:ext>
                  </a:extLst>
                </a:gridCol>
                <a:gridCol w="1045029">
                  <a:extLst>
                    <a:ext uri="{9D8B030D-6E8A-4147-A177-3AD203B41FA5}">
                      <a16:colId xmlns:a16="http://schemas.microsoft.com/office/drawing/2014/main" val="1874983912"/>
                    </a:ext>
                  </a:extLst>
                </a:gridCol>
                <a:gridCol w="1045029">
                  <a:extLst>
                    <a:ext uri="{9D8B030D-6E8A-4147-A177-3AD203B41FA5}">
                      <a16:colId xmlns:a16="http://schemas.microsoft.com/office/drawing/2014/main" val="4171228189"/>
                    </a:ext>
                  </a:extLst>
                </a:gridCol>
                <a:gridCol w="1045029">
                  <a:extLst>
                    <a:ext uri="{9D8B030D-6E8A-4147-A177-3AD203B41FA5}">
                      <a16:colId xmlns:a16="http://schemas.microsoft.com/office/drawing/2014/main" val="149474280"/>
                    </a:ext>
                  </a:extLst>
                </a:gridCol>
                <a:gridCol w="1162595">
                  <a:extLst>
                    <a:ext uri="{9D8B030D-6E8A-4147-A177-3AD203B41FA5}">
                      <a16:colId xmlns:a16="http://schemas.microsoft.com/office/drawing/2014/main" val="3586032498"/>
                    </a:ext>
                  </a:extLst>
                </a:gridCol>
                <a:gridCol w="927463">
                  <a:extLst>
                    <a:ext uri="{9D8B030D-6E8A-4147-A177-3AD203B41FA5}">
                      <a16:colId xmlns:a16="http://schemas.microsoft.com/office/drawing/2014/main" val="4057537096"/>
                    </a:ext>
                  </a:extLst>
                </a:gridCol>
              </a:tblGrid>
              <a:tr h="804093">
                <a:tc>
                  <a:txBody>
                    <a:bodyPr/>
                    <a:lstStyle/>
                    <a:p>
                      <a:pPr algn="ctr"/>
                      <a:r>
                        <a:rPr lang="en-US" sz="1200" b="1">
                          <a:solidFill>
                            <a:srgbClr val="FFFFFF"/>
                          </a:solidFill>
                          <a:effectLst/>
                          <a:latin typeface="Verdana" panose="020B0604030504040204" pitchFamily="34" charset="0"/>
                        </a:rPr>
                        <a:t>SET</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a:solidFill>
                            <a:srgbClr val="FFFFFF"/>
                          </a:solidFill>
                          <a:effectLst/>
                          <a:latin typeface="Verdana" panose="020B0604030504040204" pitchFamily="34" charset="0"/>
                        </a:rPr>
                        <a:t>Outcome </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a:solidFill>
                            <a:srgbClr val="FFFFFF"/>
                          </a:solidFill>
                          <a:effectLst/>
                          <a:latin typeface="Verdana" panose="020B0604030504040204" pitchFamily="34" charset="0"/>
                        </a:rPr>
                        <a:t>Midterm 1</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a:solidFill>
                            <a:srgbClr val="FFFFFF"/>
                          </a:solidFill>
                          <a:effectLst/>
                          <a:latin typeface="Verdana" panose="020B0604030504040204" pitchFamily="34" charset="0"/>
                        </a:rPr>
                        <a:t>Midterm 2</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a:solidFill>
                            <a:srgbClr val="FFFFFF"/>
                          </a:solidFill>
                          <a:effectLst/>
                          <a:latin typeface="Verdana" panose="020B0604030504040204" pitchFamily="34" charset="0"/>
                        </a:rPr>
                        <a:t>Business letter</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100" b="1">
                          <a:solidFill>
                            <a:srgbClr val="FFFFFF"/>
                          </a:solidFill>
                          <a:effectLst/>
                          <a:latin typeface="Verdana" panose="020B0604030504040204" pitchFamily="34" charset="0"/>
                        </a:rPr>
                        <a:t>Presentation</a:t>
                      </a:r>
                      <a:endParaRPr lang="en-US" sz="11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a:solidFill>
                            <a:srgbClr val="FFFFFF"/>
                          </a:solidFill>
                          <a:effectLst/>
                          <a:latin typeface="Verdana" panose="020B0604030504040204" pitchFamily="34" charset="0"/>
                        </a:rPr>
                        <a:t>Continuous assessment</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a:solidFill>
                            <a:srgbClr val="FFFFFF"/>
                          </a:solidFill>
                          <a:effectLst/>
                          <a:latin typeface="Verdana" panose="020B0604030504040204" pitchFamily="34" charset="0"/>
                        </a:rPr>
                        <a:t>MAX points</a:t>
                      </a:r>
                      <a:endParaRPr lang="en-US" sz="120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230450163"/>
                  </a:ext>
                </a:extLst>
              </a:tr>
              <a:tr h="240476">
                <a:tc rowSpan="3">
                  <a:txBody>
                    <a:bodyPr/>
                    <a:lstStyle/>
                    <a:p>
                      <a:pPr algn="ctr"/>
                      <a:r>
                        <a:rPr lang="en-US" sz="1400" b="1">
                          <a:solidFill>
                            <a:schemeClr val="tx1"/>
                          </a:solidFill>
                          <a:effectLst/>
                          <a:latin typeface="Verdana" panose="020B0604030504040204" pitchFamily="34" charset="0"/>
                        </a:rPr>
                        <a:t>S1</a:t>
                      </a: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a:solidFill>
                            <a:schemeClr val="tx1"/>
                          </a:solidFill>
                          <a:effectLst/>
                          <a:latin typeface="Verdana" panose="020B0604030504040204" pitchFamily="34" charset="0"/>
                        </a:rPr>
                        <a:t>I1</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15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b="1">
                          <a:solidFill>
                            <a:schemeClr val="tx1"/>
                          </a:solidFill>
                          <a:effectLst/>
                          <a:latin typeface="Verdana" panose="020B0604030504040204" pitchFamily="34" charset="0"/>
                        </a:rPr>
                        <a:t>20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4280628937"/>
                  </a:ext>
                </a:extLst>
              </a:tr>
              <a:tr h="240476">
                <a:tc vMerge="1">
                  <a:txBody>
                    <a:bodyPr/>
                    <a:lstStyle/>
                    <a:p>
                      <a:endParaRPr lang="en-US"/>
                    </a:p>
                  </a:txBody>
                  <a:tcPr/>
                </a:tc>
                <a:tc>
                  <a:txBody>
                    <a:bodyPr/>
                    <a:lstStyle/>
                    <a:p>
                      <a:pPr algn="ctr"/>
                      <a:r>
                        <a:rPr lang="en-US" sz="1400" b="1">
                          <a:solidFill>
                            <a:schemeClr val="tx1"/>
                          </a:solidFill>
                          <a:effectLst/>
                          <a:latin typeface="Verdana" panose="020B0604030504040204" pitchFamily="34" charset="0"/>
                        </a:rPr>
                        <a:t>I2</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15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b="1">
                          <a:solidFill>
                            <a:schemeClr val="tx1"/>
                          </a:solidFill>
                          <a:effectLst/>
                          <a:latin typeface="Verdana" panose="020B0604030504040204" pitchFamily="34" charset="0"/>
                        </a:rPr>
                        <a:t>20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701511503"/>
                  </a:ext>
                </a:extLst>
              </a:tr>
              <a:tr h="138025">
                <a:tc vMerge="1">
                  <a:txBody>
                    <a:bodyPr/>
                    <a:lstStyle/>
                    <a:p>
                      <a:endParaRPr lang="en-US"/>
                    </a:p>
                  </a:txBody>
                  <a:tcPr/>
                </a:tc>
                <a:tc>
                  <a:txBody>
                    <a:bodyPr/>
                    <a:lstStyle/>
                    <a:p>
                      <a:pPr algn="ctr"/>
                      <a:r>
                        <a:rPr lang="en-US" sz="1400" b="1">
                          <a:solidFill>
                            <a:schemeClr val="tx1"/>
                          </a:solidFill>
                          <a:effectLst/>
                          <a:latin typeface="Verdana" panose="020B0604030504040204" pitchFamily="34" charset="0"/>
                        </a:rPr>
                        <a:t>I3</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hr-HR" sz="1400">
                          <a:effectLst/>
                          <a:latin typeface="Verdana" panose="020B0604030504040204" pitchFamily="34" charset="0"/>
                        </a:rPr>
                        <a:t>5</a:t>
                      </a: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hr-HR" sz="1400" b="1">
                          <a:solidFill>
                            <a:schemeClr val="tx1"/>
                          </a:solidFill>
                          <a:effectLst/>
                          <a:latin typeface="Verdana" panose="020B0604030504040204" pitchFamily="34" charset="0"/>
                        </a:rPr>
                        <a:t>5</a:t>
                      </a:r>
                      <a:endParaRPr lang="en-US" sz="1400" b="1">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209303583"/>
                  </a:ext>
                </a:extLst>
              </a:tr>
              <a:tr h="240476">
                <a:tc>
                  <a:txBody>
                    <a:bodyPr/>
                    <a:lstStyle/>
                    <a:p>
                      <a:pPr algn="ctr"/>
                      <a:r>
                        <a:rPr lang="en-US" sz="1400" b="1">
                          <a:solidFill>
                            <a:schemeClr val="tx1"/>
                          </a:solidFill>
                          <a:effectLst/>
                          <a:latin typeface="Verdana" panose="020B0604030504040204" pitchFamily="34" charset="0"/>
                        </a:rPr>
                        <a:t>S2</a:t>
                      </a:r>
                    </a:p>
                  </a:txBody>
                  <a:tcPr marL="17787" marR="17787" marT="17787" marB="17787" anchor="ctr">
                    <a:lnL>
                      <a:noFill/>
                    </a:lnL>
                    <a:lnR>
                      <a:noFill/>
                    </a:lnR>
                    <a:lnT>
                      <a:noFill/>
                    </a:lnT>
                    <a:lnB>
                      <a:noFill/>
                    </a:lnB>
                    <a:solidFill>
                      <a:schemeClr val="accent6">
                        <a:lumMod val="75000"/>
                      </a:schemeClr>
                    </a:solidFill>
                  </a:tcPr>
                </a:tc>
                <a:tc>
                  <a:txBody>
                    <a:bodyPr/>
                    <a:lstStyle/>
                    <a:p>
                      <a:pPr algn="ctr"/>
                      <a:r>
                        <a:rPr lang="en-US" sz="1400" b="1">
                          <a:solidFill>
                            <a:schemeClr val="tx1"/>
                          </a:solidFill>
                          <a:effectLst/>
                          <a:latin typeface="Verdana" panose="020B0604030504040204" pitchFamily="34" charset="0"/>
                        </a:rPr>
                        <a:t>I4</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GB" sz="1400">
                          <a:effectLst/>
                          <a:latin typeface="Verdana" panose="020B0604030504040204" pitchFamily="34" charset="0"/>
                        </a:rPr>
                        <a:t>5</a:t>
                      </a: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GB" sz="1400" b="1">
                          <a:solidFill>
                            <a:schemeClr val="tx1"/>
                          </a:solidFill>
                          <a:effectLst/>
                          <a:latin typeface="Verdana" panose="020B0604030504040204" pitchFamily="34" charset="0"/>
                        </a:rPr>
                        <a:t>5</a:t>
                      </a:r>
                      <a:endParaRPr lang="en-US" sz="1400" b="1">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2207095094"/>
                  </a:ext>
                </a:extLst>
              </a:tr>
              <a:tr h="240476">
                <a:tc rowSpan="3">
                  <a:txBody>
                    <a:bodyPr/>
                    <a:lstStyle/>
                    <a:p>
                      <a:pPr algn="ctr"/>
                      <a:r>
                        <a:rPr lang="en-US" sz="1400" b="1">
                          <a:latin typeface="Verdana" panose="020B0604030504040204" pitchFamily="34" charset="0"/>
                          <a:ea typeface="Verdana" panose="020B0604030504040204" pitchFamily="34" charset="0"/>
                        </a:rPr>
                        <a:t>S3</a:t>
                      </a: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en-US" sz="1400" b="1">
                          <a:solidFill>
                            <a:schemeClr val="tx1"/>
                          </a:solidFill>
                          <a:effectLst/>
                          <a:latin typeface="Verdana" panose="020B0604030504040204" pitchFamily="34" charset="0"/>
                        </a:rPr>
                        <a:t>I5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15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hr-HR" sz="1400">
                          <a:effectLst/>
                          <a:latin typeface="Verdana" panose="020B0604030504040204" pitchFamily="34" charset="0"/>
                        </a:rPr>
                        <a:t>5</a:t>
                      </a: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b="1">
                          <a:solidFill>
                            <a:schemeClr val="tx1"/>
                          </a:solidFill>
                          <a:effectLst/>
                          <a:latin typeface="Verdana" panose="020B0604030504040204" pitchFamily="34" charset="0"/>
                        </a:rPr>
                        <a:t>20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613062769"/>
                  </a:ext>
                </a:extLst>
              </a:tr>
              <a:tr h="240476">
                <a:tc vMerge="1">
                  <a:txBody>
                    <a:bodyPr/>
                    <a:lstStyle/>
                    <a:p>
                      <a:endParaRPr lang="en-US"/>
                    </a:p>
                  </a:txBody>
                  <a:tcPr/>
                </a:tc>
                <a:tc>
                  <a:txBody>
                    <a:bodyPr/>
                    <a:lstStyle/>
                    <a:p>
                      <a:pPr algn="ctr"/>
                      <a:r>
                        <a:rPr lang="en-US" sz="1400" b="1">
                          <a:solidFill>
                            <a:schemeClr val="tx1"/>
                          </a:solidFill>
                          <a:effectLst/>
                          <a:latin typeface="Verdana" panose="020B0604030504040204" pitchFamily="34" charset="0"/>
                        </a:rPr>
                        <a:t>I6</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15</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hr-HR" sz="1400">
                          <a:effectLst/>
                          <a:latin typeface="Verdana" panose="020B0604030504040204" pitchFamily="34" charset="0"/>
                        </a:rPr>
                        <a:t>5</a:t>
                      </a: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b="1">
                          <a:solidFill>
                            <a:schemeClr val="tx1"/>
                          </a:solidFill>
                          <a:effectLst/>
                          <a:latin typeface="Verdana" panose="020B0604030504040204" pitchFamily="34" charset="0"/>
                        </a:rPr>
                        <a:t>20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4185548855"/>
                  </a:ext>
                </a:extLst>
              </a:tr>
              <a:tr h="314349">
                <a:tc vMerge="1">
                  <a:txBody>
                    <a:bodyPr/>
                    <a:lstStyle/>
                    <a:p>
                      <a:endParaRPr lang="en-US"/>
                    </a:p>
                  </a:txBody>
                  <a:tcPr/>
                </a:tc>
                <a:tc>
                  <a:txBody>
                    <a:bodyPr/>
                    <a:lstStyle/>
                    <a:p>
                      <a:pPr algn="ctr"/>
                      <a:r>
                        <a:rPr lang="en-US" sz="1400" b="1">
                          <a:solidFill>
                            <a:schemeClr val="tx1"/>
                          </a:solidFill>
                          <a:effectLst/>
                          <a:latin typeface="Verdana" panose="020B0604030504040204" pitchFamily="34" charset="0"/>
                        </a:rPr>
                        <a:t>I7</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a:effectLst/>
                          <a:latin typeface="Verdana" panose="020B0604030504040204" pitchFamily="34" charset="0"/>
                        </a:rPr>
                        <a:t>10</a:t>
                      </a: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60000"/>
                        <a:lumOff val="40000"/>
                      </a:schemeClr>
                    </a:solidFill>
                  </a:tcPr>
                </a:tc>
                <a:tc>
                  <a:txBody>
                    <a:bodyPr/>
                    <a:lstStyle/>
                    <a:p>
                      <a:pPr algn="ctr"/>
                      <a:r>
                        <a:rPr lang="en-US" sz="1400" b="1">
                          <a:solidFill>
                            <a:schemeClr val="tx1"/>
                          </a:solidFill>
                          <a:effectLst/>
                          <a:latin typeface="Verdana" panose="020B0604030504040204" pitchFamily="34" charset="0"/>
                        </a:rPr>
                        <a:t>10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882411446"/>
                  </a:ext>
                </a:extLst>
              </a:tr>
              <a:tr h="211284">
                <a:tc>
                  <a:txBody>
                    <a:bodyPr/>
                    <a:lstStyle/>
                    <a:p>
                      <a:endParaRPr lang="en-US" sz="1400">
                        <a:effectLst/>
                        <a:latin typeface="Verdana" panose="020B0604030504040204" pitchFamily="34" charset="0"/>
                      </a:endParaRPr>
                    </a:p>
                  </a:txBody>
                  <a:tcPr marL="17787" marR="17787" marT="17787" marB="17787" anchor="ctr">
                    <a:lnL>
                      <a:noFill/>
                    </a:lnL>
                    <a:lnR>
                      <a:noFill/>
                    </a:lnR>
                    <a:lnT>
                      <a:noFill/>
                    </a:lnT>
                    <a:lnB>
                      <a:noFill/>
                    </a:lnB>
                    <a:solidFill>
                      <a:srgbClr val="FFFFFF"/>
                    </a:solidFill>
                  </a:tcPr>
                </a:tc>
                <a:tc>
                  <a:txBody>
                    <a:bodyPr/>
                    <a:lstStyle/>
                    <a:p>
                      <a:pPr algn="ctr"/>
                      <a:r>
                        <a:rPr lang="en-US" sz="1400" b="1">
                          <a:solidFill>
                            <a:schemeClr val="tx1"/>
                          </a:solidFill>
                          <a:effectLst/>
                          <a:latin typeface="Verdana" panose="020B0604030504040204" pitchFamily="34" charset="0"/>
                        </a:rPr>
                        <a:t>Outside of an outcome</a:t>
                      </a:r>
                      <a:endParaRPr lang="en-US" sz="1400">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bg1">
                        <a:lumMod val="5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bg1">
                        <a:lumMod val="5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bg1">
                        <a:lumMod val="5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bg1">
                        <a:lumMod val="5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bg1">
                        <a:lumMod val="5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bg1">
                        <a:lumMod val="50000"/>
                      </a:schemeClr>
                    </a:solidFill>
                  </a:tcPr>
                </a:tc>
                <a:tc>
                  <a:txBody>
                    <a:bodyPr/>
                    <a:lstStyle/>
                    <a:p>
                      <a:pPr algn="ctr"/>
                      <a:r>
                        <a:rPr lang="en-US" sz="1400" b="1">
                          <a:solidFill>
                            <a:schemeClr val="tx1"/>
                          </a:solidFill>
                          <a:effectLst/>
                          <a:latin typeface="Verdana" panose="020B0604030504040204" pitchFamily="34" charset="0"/>
                        </a:rPr>
                        <a:t>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439261040"/>
                  </a:ext>
                </a:extLst>
              </a:tr>
              <a:tr h="650282">
                <a:tc>
                  <a:txBody>
                    <a:bodyPr/>
                    <a:lstStyle/>
                    <a:p>
                      <a:endParaRPr lang="en-US" sz="1400">
                        <a:effectLst/>
                        <a:latin typeface="Verdana" panose="020B0604030504040204" pitchFamily="34" charset="0"/>
                      </a:endParaRPr>
                    </a:p>
                  </a:txBody>
                  <a:tcPr marL="17787" marR="17787" marT="17787" marB="17787" anchor="ctr">
                    <a:lnL>
                      <a:noFill/>
                    </a:lnL>
                    <a:lnR>
                      <a:noFill/>
                    </a:lnR>
                    <a:lnT>
                      <a:noFill/>
                    </a:lnT>
                    <a:lnB>
                      <a:noFill/>
                    </a:lnB>
                  </a:tcPr>
                </a:tc>
                <a:tc>
                  <a:txBody>
                    <a:bodyPr/>
                    <a:lstStyle/>
                    <a:p>
                      <a:pPr algn="ctr"/>
                      <a:r>
                        <a:rPr lang="en-US" sz="1400" b="1">
                          <a:solidFill>
                            <a:schemeClr val="tx1"/>
                          </a:solidFill>
                          <a:effectLst/>
                          <a:latin typeface="Verdana" panose="020B0604030504040204" pitchFamily="34" charset="0"/>
                        </a:rPr>
                        <a:t>TOTAL</a:t>
                      </a: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a:solidFill>
                            <a:schemeClr val="tx1"/>
                          </a:solidFill>
                          <a:effectLst/>
                          <a:latin typeface="Verdana" panose="020B0604030504040204" pitchFamily="34" charset="0"/>
                        </a:rPr>
                        <a:t>30</a:t>
                      </a: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a:solidFill>
                            <a:schemeClr val="tx1"/>
                          </a:solidFill>
                          <a:effectLst/>
                          <a:latin typeface="Verdana" panose="020B0604030504040204" pitchFamily="34" charset="0"/>
                        </a:rPr>
                        <a:t>40</a:t>
                      </a: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hr-HR" sz="1400" b="1">
                          <a:solidFill>
                            <a:schemeClr val="tx1"/>
                          </a:solidFill>
                          <a:effectLst/>
                          <a:latin typeface="Verdana" panose="020B0604030504040204" pitchFamily="34" charset="0"/>
                        </a:rPr>
                        <a:t>5</a:t>
                      </a:r>
                      <a:endParaRPr lang="en-US" sz="1400" b="1">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GB" sz="1400" b="1">
                          <a:solidFill>
                            <a:schemeClr val="tx1"/>
                          </a:solidFill>
                          <a:effectLst/>
                          <a:latin typeface="Verdana" panose="020B0604030504040204" pitchFamily="34" charset="0"/>
                        </a:rPr>
                        <a:t>5</a:t>
                      </a:r>
                      <a:endParaRPr lang="en-US" sz="1400" b="1">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a:solidFill>
                            <a:schemeClr val="tx1"/>
                          </a:solidFill>
                          <a:effectLst/>
                          <a:latin typeface="Verdana" panose="020B0604030504040204" pitchFamily="34" charset="0"/>
                        </a:rPr>
                        <a:t>2</a:t>
                      </a:r>
                      <a:r>
                        <a:rPr lang="hr-HR" sz="1400" b="1">
                          <a:solidFill>
                            <a:schemeClr val="tx1"/>
                          </a:solidFill>
                          <a:effectLst/>
                          <a:latin typeface="Verdana" panose="020B0604030504040204" pitchFamily="34" charset="0"/>
                        </a:rPr>
                        <a:t>0</a:t>
                      </a:r>
                      <a:endParaRPr lang="en-US" sz="1400" b="1">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a:solidFill>
                            <a:schemeClr val="tx1"/>
                          </a:solidFill>
                          <a:effectLst/>
                          <a:latin typeface="Verdana" panose="020B0604030504040204" pitchFamily="34" charset="0"/>
                        </a:rPr>
                        <a:t>100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428870315"/>
                  </a:ext>
                </a:extLst>
              </a:tr>
            </a:tbl>
          </a:graphicData>
        </a:graphic>
      </p:graphicFrame>
    </p:spTree>
    <p:extLst>
      <p:ext uri="{BB962C8B-B14F-4D97-AF65-F5344CB8AC3E}">
        <p14:creationId xmlns:p14="http://schemas.microsoft.com/office/powerpoint/2010/main" val="332115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254" y="207963"/>
            <a:ext cx="9144000" cy="1057166"/>
          </a:xfrm>
        </p:spPr>
        <p:txBody>
          <a:bodyPr>
            <a:normAutofit/>
          </a:bodyPr>
          <a:lstStyle/>
          <a:p>
            <a:pPr algn="l"/>
            <a:r>
              <a:rPr lang="en-GB" sz="5400"/>
              <a:t>Grading</a:t>
            </a:r>
            <a:endParaRPr lang="en-US" sz="5400"/>
          </a:p>
        </p:txBody>
      </p:sp>
      <p:graphicFrame>
        <p:nvGraphicFramePr>
          <p:cNvPr id="5" name="Table 8"/>
          <p:cNvGraphicFramePr>
            <a:graphicFrameLocks noGrp="1"/>
          </p:cNvGraphicFramePr>
          <p:nvPr/>
        </p:nvGraphicFramePr>
        <p:xfrm>
          <a:off x="2021984" y="1946254"/>
          <a:ext cx="8034270" cy="2909790"/>
        </p:xfrm>
        <a:graphic>
          <a:graphicData uri="http://schemas.openxmlformats.org/drawingml/2006/table">
            <a:tbl>
              <a:tblPr firstRow="1" bandRow="1">
                <a:tableStyleId>{7E9639D4-E3E2-4D34-9284-5A2195B3D0D7}</a:tableStyleId>
              </a:tblPr>
              <a:tblGrid>
                <a:gridCol w="4017135">
                  <a:extLst>
                    <a:ext uri="{9D8B030D-6E8A-4147-A177-3AD203B41FA5}">
                      <a16:colId xmlns:a16="http://schemas.microsoft.com/office/drawing/2014/main" val="20000"/>
                    </a:ext>
                  </a:extLst>
                </a:gridCol>
                <a:gridCol w="4017135">
                  <a:extLst>
                    <a:ext uri="{9D8B030D-6E8A-4147-A177-3AD203B41FA5}">
                      <a16:colId xmlns:a16="http://schemas.microsoft.com/office/drawing/2014/main" val="20001"/>
                    </a:ext>
                  </a:extLst>
                </a:gridCol>
              </a:tblGrid>
              <a:tr h="484965">
                <a:tc>
                  <a:txBody>
                    <a:bodyPr/>
                    <a:lstStyle/>
                    <a:p>
                      <a:r>
                        <a:rPr lang="hr-HR" err="1"/>
                        <a:t>Number</a:t>
                      </a:r>
                      <a:r>
                        <a:rPr lang="hr-HR"/>
                        <a:t> </a:t>
                      </a:r>
                      <a:r>
                        <a:rPr lang="hr-HR" err="1"/>
                        <a:t>of</a:t>
                      </a:r>
                      <a:r>
                        <a:rPr lang="hr-HR"/>
                        <a:t> </a:t>
                      </a:r>
                      <a:r>
                        <a:rPr lang="hr-HR" err="1"/>
                        <a:t>points</a:t>
                      </a:r>
                      <a:r>
                        <a:rPr lang="hr-HR"/>
                        <a:t> </a:t>
                      </a:r>
                      <a:r>
                        <a:rPr lang="hr-HR" err="1"/>
                        <a:t>achieved</a:t>
                      </a:r>
                      <a:endParaRPr lang="hr-HR">
                        <a:solidFill>
                          <a:schemeClr val="accent6">
                            <a:lumMod val="50000"/>
                          </a:schemeClr>
                        </a:solidFill>
                        <a:latin typeface="Calibri" pitchFamily="34" charset="0"/>
                      </a:endParaRPr>
                    </a:p>
                  </a:txBody>
                  <a:tcPr>
                    <a:solidFill>
                      <a:srgbClr val="C30E60"/>
                    </a:solidFill>
                  </a:tcPr>
                </a:tc>
                <a:tc>
                  <a:txBody>
                    <a:bodyPr/>
                    <a:lstStyle/>
                    <a:p>
                      <a:r>
                        <a:rPr lang="hr-HR"/>
                        <a:t>Grade</a:t>
                      </a:r>
                      <a:endParaRPr lang="hr-HR">
                        <a:solidFill>
                          <a:schemeClr val="accent6">
                            <a:lumMod val="50000"/>
                          </a:schemeClr>
                        </a:solidFill>
                        <a:latin typeface="Calibri" pitchFamily="34" charset="0"/>
                      </a:endParaRPr>
                    </a:p>
                  </a:txBody>
                  <a:tcPr>
                    <a:solidFill>
                      <a:srgbClr val="C30E60"/>
                    </a:solidFill>
                  </a:tcPr>
                </a:tc>
                <a:extLst>
                  <a:ext uri="{0D108BD9-81ED-4DB2-BD59-A6C34878D82A}">
                    <a16:rowId xmlns:a16="http://schemas.microsoft.com/office/drawing/2014/main" val="10000"/>
                  </a:ext>
                </a:extLst>
              </a:tr>
              <a:tr h="484965">
                <a:tc>
                  <a:txBody>
                    <a:bodyPr/>
                    <a:lstStyle/>
                    <a:p>
                      <a:r>
                        <a:rPr lang="hr-HR"/>
                        <a:t> 0,00 – 50,00</a:t>
                      </a:r>
                      <a:endParaRPr lang="hr-HR">
                        <a:latin typeface="Consolas" pitchFamily="49" charset="0"/>
                      </a:endParaRPr>
                    </a:p>
                  </a:txBody>
                  <a:tcPr/>
                </a:tc>
                <a:tc>
                  <a:txBody>
                    <a:bodyPr/>
                    <a:lstStyle/>
                    <a:p>
                      <a:r>
                        <a:rPr lang="hr-HR"/>
                        <a:t>1</a:t>
                      </a:r>
                      <a:r>
                        <a:rPr lang="hr-HR" baseline="0"/>
                        <a:t> (</a:t>
                      </a:r>
                      <a:r>
                        <a:rPr lang="hr-HR" baseline="0" err="1"/>
                        <a:t>insufficient</a:t>
                      </a:r>
                      <a:r>
                        <a:rPr lang="hr-HR" baseline="0"/>
                        <a:t>)</a:t>
                      </a:r>
                      <a:endParaRPr lang="hr-HR">
                        <a:latin typeface="Calibri" pitchFamily="34" charset="0"/>
                      </a:endParaRPr>
                    </a:p>
                  </a:txBody>
                  <a:tcPr/>
                </a:tc>
                <a:extLst>
                  <a:ext uri="{0D108BD9-81ED-4DB2-BD59-A6C34878D82A}">
                    <a16:rowId xmlns:a16="http://schemas.microsoft.com/office/drawing/2014/main" val="10001"/>
                  </a:ext>
                </a:extLst>
              </a:tr>
              <a:tr h="484965">
                <a:tc>
                  <a:txBody>
                    <a:bodyPr/>
                    <a:lstStyle/>
                    <a:p>
                      <a:r>
                        <a:rPr lang="hr-HR"/>
                        <a:t>50,01 – 58,00</a:t>
                      </a:r>
                      <a:endParaRPr lang="hr-HR">
                        <a:latin typeface="Consolas" pitchFamily="49" charset="0"/>
                      </a:endParaRPr>
                    </a:p>
                  </a:txBody>
                  <a:tcPr/>
                </a:tc>
                <a:tc>
                  <a:txBody>
                    <a:bodyPr/>
                    <a:lstStyle/>
                    <a:p>
                      <a:r>
                        <a:rPr lang="hr-HR"/>
                        <a:t>2 (</a:t>
                      </a:r>
                      <a:r>
                        <a:rPr lang="hr-HR" err="1"/>
                        <a:t>sufficient</a:t>
                      </a:r>
                      <a:r>
                        <a:rPr lang="hr-HR"/>
                        <a:t>)</a:t>
                      </a:r>
                      <a:endParaRPr lang="hr-HR">
                        <a:latin typeface="Calibri" pitchFamily="34" charset="0"/>
                      </a:endParaRPr>
                    </a:p>
                  </a:txBody>
                  <a:tcPr/>
                </a:tc>
                <a:extLst>
                  <a:ext uri="{0D108BD9-81ED-4DB2-BD59-A6C34878D82A}">
                    <a16:rowId xmlns:a16="http://schemas.microsoft.com/office/drawing/2014/main" val="10002"/>
                  </a:ext>
                </a:extLst>
              </a:tr>
              <a:tr h="484965">
                <a:tc>
                  <a:txBody>
                    <a:bodyPr/>
                    <a:lstStyle/>
                    <a:p>
                      <a:r>
                        <a:rPr lang="hr-HR"/>
                        <a:t>58,01 – 75,00</a:t>
                      </a:r>
                      <a:endParaRPr lang="hr-HR">
                        <a:latin typeface="Consolas" pitchFamily="49" charset="0"/>
                      </a:endParaRPr>
                    </a:p>
                  </a:txBody>
                  <a:tcPr/>
                </a:tc>
                <a:tc>
                  <a:txBody>
                    <a:bodyPr/>
                    <a:lstStyle/>
                    <a:p>
                      <a:r>
                        <a:rPr lang="hr-HR"/>
                        <a:t>3 (</a:t>
                      </a:r>
                      <a:r>
                        <a:rPr lang="hr-HR" err="1"/>
                        <a:t>good</a:t>
                      </a:r>
                      <a:r>
                        <a:rPr lang="hr-HR"/>
                        <a:t>)</a:t>
                      </a:r>
                      <a:endParaRPr lang="hr-HR">
                        <a:latin typeface="Calibri" pitchFamily="34" charset="0"/>
                      </a:endParaRPr>
                    </a:p>
                  </a:txBody>
                  <a:tcPr/>
                </a:tc>
                <a:extLst>
                  <a:ext uri="{0D108BD9-81ED-4DB2-BD59-A6C34878D82A}">
                    <a16:rowId xmlns:a16="http://schemas.microsoft.com/office/drawing/2014/main" val="10003"/>
                  </a:ext>
                </a:extLst>
              </a:tr>
              <a:tr h="484965">
                <a:tc>
                  <a:txBody>
                    <a:bodyPr/>
                    <a:lstStyle/>
                    <a:p>
                      <a:r>
                        <a:rPr lang="hr-HR"/>
                        <a:t>75,01 – 92,00</a:t>
                      </a:r>
                      <a:endParaRPr lang="hr-HR">
                        <a:latin typeface="Consolas" pitchFamily="49" charset="0"/>
                      </a:endParaRPr>
                    </a:p>
                  </a:txBody>
                  <a:tcPr/>
                </a:tc>
                <a:tc>
                  <a:txBody>
                    <a:bodyPr/>
                    <a:lstStyle/>
                    <a:p>
                      <a:r>
                        <a:rPr lang="hr-HR"/>
                        <a:t>4 (</a:t>
                      </a:r>
                      <a:r>
                        <a:rPr lang="hr-HR" err="1"/>
                        <a:t>very</a:t>
                      </a:r>
                      <a:r>
                        <a:rPr lang="hr-HR"/>
                        <a:t> </a:t>
                      </a:r>
                      <a:r>
                        <a:rPr lang="hr-HR" err="1"/>
                        <a:t>good</a:t>
                      </a:r>
                      <a:r>
                        <a:rPr lang="hr-HR"/>
                        <a:t>)</a:t>
                      </a:r>
                      <a:endParaRPr lang="hr-HR">
                        <a:latin typeface="Calibri" pitchFamily="34" charset="0"/>
                      </a:endParaRPr>
                    </a:p>
                  </a:txBody>
                  <a:tcPr/>
                </a:tc>
                <a:extLst>
                  <a:ext uri="{0D108BD9-81ED-4DB2-BD59-A6C34878D82A}">
                    <a16:rowId xmlns:a16="http://schemas.microsoft.com/office/drawing/2014/main" val="10004"/>
                  </a:ext>
                </a:extLst>
              </a:tr>
              <a:tr h="484965">
                <a:tc>
                  <a:txBody>
                    <a:bodyPr/>
                    <a:lstStyle/>
                    <a:p>
                      <a:r>
                        <a:rPr lang="hr-HR"/>
                        <a:t>92,01 – 100,00</a:t>
                      </a:r>
                      <a:endParaRPr lang="hr-HR">
                        <a:latin typeface="Consolas" pitchFamily="49" charset="0"/>
                      </a:endParaRPr>
                    </a:p>
                  </a:txBody>
                  <a:tcPr/>
                </a:tc>
                <a:tc>
                  <a:txBody>
                    <a:bodyPr/>
                    <a:lstStyle/>
                    <a:p>
                      <a:r>
                        <a:rPr lang="hr-HR"/>
                        <a:t>5 (</a:t>
                      </a:r>
                      <a:r>
                        <a:rPr lang="hr-HR" err="1"/>
                        <a:t>excellent</a:t>
                      </a:r>
                      <a:r>
                        <a:rPr lang="hr-HR"/>
                        <a:t>)</a:t>
                      </a:r>
                      <a:endParaRPr lang="hr-HR">
                        <a:latin typeface="Calibri"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8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2DF1E-D96E-40E4-BE68-CC6DA5B25CFB}"/>
              </a:ext>
            </a:extLst>
          </p:cNvPr>
          <p:cNvSpPr>
            <a:spLocks noGrp="1"/>
          </p:cNvSpPr>
          <p:nvPr>
            <p:ph idx="1"/>
          </p:nvPr>
        </p:nvSpPr>
        <p:spPr/>
        <p:txBody>
          <a:bodyPr vert="horz" lIns="91440" tIns="45720" rIns="91440" bIns="45720" rtlCol="0" anchor="t">
            <a:normAutofit/>
          </a:bodyPr>
          <a:lstStyle/>
          <a:p>
            <a:r>
              <a:rPr lang="hr-HR" dirty="0" err="1"/>
              <a:t>Presentation</a:t>
            </a:r>
            <a:r>
              <a:rPr lang="hr-HR" dirty="0"/>
              <a:t> </a:t>
            </a:r>
            <a:r>
              <a:rPr lang="hr-HR" dirty="0" err="1"/>
              <a:t>weighs</a:t>
            </a:r>
            <a:r>
              <a:rPr lang="hr-HR" dirty="0"/>
              <a:t> 5 </a:t>
            </a:r>
            <a:r>
              <a:rPr lang="hr-HR" dirty="0" err="1"/>
              <a:t>points</a:t>
            </a:r>
            <a:r>
              <a:rPr lang="hr-HR" dirty="0"/>
              <a:t> </a:t>
            </a:r>
            <a:r>
              <a:rPr lang="hr-HR" dirty="0" err="1"/>
              <a:t>and</a:t>
            </a:r>
            <a:r>
              <a:rPr lang="hr-HR" dirty="0"/>
              <a:t> </a:t>
            </a:r>
            <a:r>
              <a:rPr lang="hr-HR" dirty="0" err="1"/>
              <a:t>is</a:t>
            </a:r>
            <a:r>
              <a:rPr lang="hr-HR" dirty="0"/>
              <a:t> </a:t>
            </a:r>
            <a:r>
              <a:rPr lang="hr-HR" dirty="0" err="1"/>
              <a:t>obligatory</a:t>
            </a:r>
            <a:r>
              <a:rPr lang="hr-HR" dirty="0"/>
              <a:t> </a:t>
            </a:r>
            <a:r>
              <a:rPr lang="hr-HR" dirty="0" err="1"/>
              <a:t>part</a:t>
            </a:r>
            <a:r>
              <a:rPr lang="hr-HR" dirty="0"/>
              <a:t> </a:t>
            </a:r>
            <a:r>
              <a:rPr lang="hr-HR" dirty="0" err="1"/>
              <a:t>of</a:t>
            </a:r>
            <a:r>
              <a:rPr lang="hr-HR" dirty="0"/>
              <a:t> </a:t>
            </a:r>
            <a:r>
              <a:rPr lang="hr-HR" dirty="0" err="1"/>
              <a:t>the</a:t>
            </a:r>
            <a:r>
              <a:rPr lang="hr-HR" dirty="0"/>
              <a:t> </a:t>
            </a:r>
            <a:r>
              <a:rPr lang="hr-HR" dirty="0" err="1"/>
              <a:t>course</a:t>
            </a:r>
            <a:r>
              <a:rPr lang="hr-HR" dirty="0"/>
              <a:t>.</a:t>
            </a:r>
          </a:p>
          <a:p>
            <a:r>
              <a:rPr lang="hr-HR" dirty="0" err="1"/>
              <a:t>Without</a:t>
            </a:r>
            <a:r>
              <a:rPr lang="hr-HR" dirty="0"/>
              <a:t> </a:t>
            </a:r>
            <a:r>
              <a:rPr lang="hr-HR" dirty="0" err="1"/>
              <a:t>the</a:t>
            </a:r>
            <a:r>
              <a:rPr lang="hr-HR" dirty="0"/>
              <a:t> </a:t>
            </a:r>
            <a:r>
              <a:rPr lang="hr-HR" dirty="0" err="1"/>
              <a:t>presentation</a:t>
            </a:r>
            <a:r>
              <a:rPr lang="hr-HR" dirty="0"/>
              <a:t> grade (</a:t>
            </a:r>
            <a:r>
              <a:rPr lang="hr-HR" dirty="0" err="1"/>
              <a:t>which</a:t>
            </a:r>
            <a:r>
              <a:rPr lang="hr-HR" dirty="0"/>
              <a:t> must </a:t>
            </a:r>
            <a:r>
              <a:rPr lang="hr-HR" dirty="0" err="1"/>
              <a:t>be</a:t>
            </a:r>
            <a:r>
              <a:rPr lang="hr-HR" dirty="0"/>
              <a:t> minimum 2.5 </a:t>
            </a:r>
            <a:r>
              <a:rPr lang="hr-HR" dirty="0" err="1"/>
              <a:t>points</a:t>
            </a:r>
            <a:r>
              <a:rPr lang="hr-HR" dirty="0"/>
              <a:t>), </a:t>
            </a:r>
            <a:r>
              <a:rPr lang="hr-HR" dirty="0" err="1"/>
              <a:t>you</a:t>
            </a:r>
            <a:r>
              <a:rPr lang="hr-HR" dirty="0"/>
              <a:t> </a:t>
            </a:r>
            <a:r>
              <a:rPr lang="hr-HR" dirty="0" err="1"/>
              <a:t>cannot</a:t>
            </a:r>
            <a:r>
              <a:rPr lang="hr-HR" dirty="0"/>
              <a:t> </a:t>
            </a:r>
            <a:r>
              <a:rPr lang="hr-HR" dirty="0" err="1"/>
              <a:t>pass</a:t>
            </a:r>
            <a:r>
              <a:rPr lang="hr-HR" dirty="0"/>
              <a:t> </a:t>
            </a:r>
            <a:r>
              <a:rPr lang="hr-HR" dirty="0" err="1"/>
              <a:t>this</a:t>
            </a:r>
            <a:r>
              <a:rPr lang="hr-HR" dirty="0"/>
              <a:t> </a:t>
            </a:r>
            <a:r>
              <a:rPr lang="hr-HR" dirty="0" err="1"/>
              <a:t>course</a:t>
            </a:r>
            <a:r>
              <a:rPr lang="hr-HR" dirty="0"/>
              <a:t>. </a:t>
            </a:r>
          </a:p>
          <a:p>
            <a:r>
              <a:rPr lang="hr-HR" dirty="0" err="1"/>
              <a:t>Instructions</a:t>
            </a:r>
            <a:r>
              <a:rPr lang="hr-HR" dirty="0"/>
              <a:t> </a:t>
            </a:r>
            <a:r>
              <a:rPr lang="hr-HR" dirty="0" err="1"/>
              <a:t>and</a:t>
            </a:r>
            <a:r>
              <a:rPr lang="hr-HR" dirty="0"/>
              <a:t> </a:t>
            </a:r>
            <a:r>
              <a:rPr lang="hr-HR" dirty="0" err="1"/>
              <a:t>guidelines</a:t>
            </a:r>
            <a:r>
              <a:rPr lang="hr-HR" dirty="0"/>
              <a:t> for </a:t>
            </a:r>
            <a:r>
              <a:rPr lang="hr-HR" dirty="0" err="1"/>
              <a:t>Presentation</a:t>
            </a:r>
            <a:r>
              <a:rPr lang="hr-HR" dirty="0"/>
              <a:t> are </a:t>
            </a:r>
            <a:r>
              <a:rPr lang="hr-HR" dirty="0" err="1"/>
              <a:t>published</a:t>
            </a:r>
            <a:r>
              <a:rPr lang="hr-HR" dirty="0"/>
              <a:t> on </a:t>
            </a:r>
            <a:r>
              <a:rPr lang="hr-HR" dirty="0" err="1"/>
              <a:t>InfoEduca</a:t>
            </a:r>
            <a:r>
              <a:rPr lang="hr-HR" dirty="0"/>
              <a:t>. </a:t>
            </a:r>
          </a:p>
          <a:p>
            <a:r>
              <a:rPr lang="hr-HR" dirty="0" err="1">
                <a:latin typeface="Arial"/>
                <a:cs typeface="Arial"/>
              </a:rPr>
              <a:t>Presentations</a:t>
            </a:r>
            <a:r>
              <a:rPr lang="hr-HR" dirty="0">
                <a:latin typeface="Arial"/>
                <a:cs typeface="Arial"/>
              </a:rPr>
              <a:t> are </a:t>
            </a:r>
            <a:r>
              <a:rPr lang="hr-HR" dirty="0" err="1">
                <a:latin typeface="Arial"/>
                <a:cs typeface="Arial"/>
              </a:rPr>
              <a:t>held</a:t>
            </a:r>
            <a:r>
              <a:rPr lang="hr-HR" dirty="0">
                <a:latin typeface="Arial"/>
                <a:cs typeface="Arial"/>
              </a:rPr>
              <a:t> </a:t>
            </a:r>
            <a:r>
              <a:rPr lang="hr-HR" dirty="0" err="1">
                <a:latin typeface="Arial"/>
                <a:cs typeface="Arial"/>
              </a:rPr>
              <a:t>according</a:t>
            </a:r>
            <a:r>
              <a:rPr lang="hr-HR" dirty="0">
                <a:latin typeface="Arial"/>
                <a:cs typeface="Arial"/>
              </a:rPr>
              <a:t> to a </a:t>
            </a:r>
            <a:r>
              <a:rPr lang="hr-HR" dirty="0" err="1">
                <a:latin typeface="Arial"/>
                <a:cs typeface="Arial"/>
              </a:rPr>
              <a:t>prearranged</a:t>
            </a:r>
            <a:r>
              <a:rPr lang="hr-HR" dirty="0">
                <a:latin typeface="Arial"/>
                <a:cs typeface="Arial"/>
              </a:rPr>
              <a:t> </a:t>
            </a:r>
            <a:r>
              <a:rPr lang="hr-HR" dirty="0" err="1">
                <a:latin typeface="Arial"/>
                <a:cs typeface="Arial"/>
              </a:rPr>
              <a:t>schedule</a:t>
            </a:r>
            <a:r>
              <a:rPr lang="hr-HR" dirty="0">
                <a:latin typeface="Arial"/>
                <a:cs typeface="Arial"/>
              </a:rPr>
              <a:t> </a:t>
            </a:r>
            <a:r>
              <a:rPr lang="hr-HR" dirty="0" err="1">
                <a:latin typeface="Arial"/>
                <a:cs typeface="Arial"/>
              </a:rPr>
              <a:t>published</a:t>
            </a:r>
            <a:r>
              <a:rPr lang="hr-HR" dirty="0">
                <a:latin typeface="Arial"/>
                <a:cs typeface="Arial"/>
              </a:rPr>
              <a:t> on</a:t>
            </a:r>
            <a:r>
              <a:rPr lang="en-GB" dirty="0">
                <a:latin typeface="Arial"/>
                <a:cs typeface="Arial"/>
              </a:rPr>
              <a:t> </a:t>
            </a:r>
            <a:r>
              <a:rPr lang="hr-HR" dirty="0">
                <a:latin typeface="Arial"/>
                <a:cs typeface="Arial"/>
              </a:rPr>
              <a:t>MS </a:t>
            </a:r>
            <a:r>
              <a:rPr lang="hr-HR">
                <a:latin typeface="Arial"/>
                <a:cs typeface="Arial"/>
              </a:rPr>
              <a:t>Teams </a:t>
            </a:r>
            <a:r>
              <a:rPr lang="hr-HR" dirty="0">
                <a:latin typeface="Arial"/>
                <a:cs typeface="Arial"/>
              </a:rPr>
              <a:t>– make sure </a:t>
            </a:r>
            <a:r>
              <a:rPr lang="hr-HR" dirty="0" err="1">
                <a:latin typeface="Arial"/>
                <a:cs typeface="Arial"/>
              </a:rPr>
              <a:t>you</a:t>
            </a:r>
            <a:r>
              <a:rPr lang="hr-HR" dirty="0">
                <a:latin typeface="Arial"/>
                <a:cs typeface="Arial"/>
              </a:rPr>
              <a:t> DO NOT MISS </a:t>
            </a:r>
            <a:r>
              <a:rPr lang="hr-HR" dirty="0" err="1">
                <a:latin typeface="Arial"/>
                <a:cs typeface="Arial"/>
              </a:rPr>
              <a:t>your</a:t>
            </a:r>
            <a:r>
              <a:rPr lang="hr-HR" dirty="0">
                <a:latin typeface="Arial"/>
                <a:cs typeface="Arial"/>
              </a:rPr>
              <a:t> time </a:t>
            </a:r>
            <a:r>
              <a:rPr lang="hr-HR" dirty="0" err="1">
                <a:latin typeface="Arial"/>
                <a:cs typeface="Arial"/>
              </a:rPr>
              <a:t>slot</a:t>
            </a:r>
            <a:r>
              <a:rPr lang="hr-HR" dirty="0">
                <a:latin typeface="Arial"/>
                <a:cs typeface="Arial"/>
              </a:rPr>
              <a:t>!</a:t>
            </a:r>
          </a:p>
        </p:txBody>
      </p:sp>
      <p:sp>
        <p:nvSpPr>
          <p:cNvPr id="4" name="Title 1"/>
          <p:cNvSpPr>
            <a:spLocks noGrp="1"/>
          </p:cNvSpPr>
          <p:nvPr>
            <p:ph type="title"/>
          </p:nvPr>
        </p:nvSpPr>
        <p:spPr>
          <a:solidFill>
            <a:schemeClr val="accent4">
              <a:lumMod val="60000"/>
              <a:lumOff val="40000"/>
            </a:schemeClr>
          </a:solidFill>
        </p:spPr>
        <p:txBody>
          <a:bodyPr/>
          <a:lstStyle/>
          <a:p>
            <a:pPr algn="ctr"/>
            <a:r>
              <a:rPr lang="hr-HR"/>
              <a:t>Presentation (LO4)</a:t>
            </a:r>
            <a:endParaRPr lang="en-US"/>
          </a:p>
        </p:txBody>
      </p:sp>
    </p:spTree>
    <p:extLst>
      <p:ext uri="{BB962C8B-B14F-4D97-AF65-F5344CB8AC3E}">
        <p14:creationId xmlns:p14="http://schemas.microsoft.com/office/powerpoint/2010/main" val="104369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2DF1E-D96E-40E4-BE68-CC6DA5B25CFB}"/>
              </a:ext>
            </a:extLst>
          </p:cNvPr>
          <p:cNvSpPr>
            <a:spLocks noGrp="1"/>
          </p:cNvSpPr>
          <p:nvPr>
            <p:ph idx="1"/>
          </p:nvPr>
        </p:nvSpPr>
        <p:spPr/>
        <p:txBody>
          <a:bodyPr>
            <a:normAutofit lnSpcReduction="10000"/>
          </a:bodyPr>
          <a:lstStyle/>
          <a:p>
            <a:r>
              <a:rPr lang="hr-HR" dirty="0"/>
              <a:t>Business </a:t>
            </a:r>
            <a:r>
              <a:rPr lang="hr-HR" dirty="0" err="1"/>
              <a:t>letter</a:t>
            </a:r>
            <a:r>
              <a:rPr lang="hr-HR" dirty="0"/>
              <a:t> </a:t>
            </a:r>
            <a:r>
              <a:rPr lang="hr-HR" dirty="0" err="1"/>
              <a:t>weighs</a:t>
            </a:r>
            <a:r>
              <a:rPr lang="hr-HR" dirty="0"/>
              <a:t> 5 </a:t>
            </a:r>
            <a:r>
              <a:rPr lang="hr-HR" dirty="0" err="1"/>
              <a:t>points</a:t>
            </a:r>
            <a:r>
              <a:rPr lang="hr-HR" dirty="0"/>
              <a:t> </a:t>
            </a:r>
            <a:r>
              <a:rPr lang="hr-HR" dirty="0" err="1"/>
              <a:t>and</a:t>
            </a:r>
            <a:r>
              <a:rPr lang="hr-HR" dirty="0"/>
              <a:t> </a:t>
            </a:r>
            <a:r>
              <a:rPr lang="hr-HR" dirty="0" err="1"/>
              <a:t>is</a:t>
            </a:r>
            <a:r>
              <a:rPr lang="hr-HR" dirty="0"/>
              <a:t> </a:t>
            </a:r>
            <a:r>
              <a:rPr lang="hr-HR" dirty="0" err="1"/>
              <a:t>obligatory</a:t>
            </a:r>
            <a:r>
              <a:rPr lang="hr-HR" dirty="0"/>
              <a:t> </a:t>
            </a:r>
            <a:r>
              <a:rPr lang="hr-HR" dirty="0" err="1"/>
              <a:t>part</a:t>
            </a:r>
            <a:r>
              <a:rPr lang="hr-HR" dirty="0"/>
              <a:t> </a:t>
            </a:r>
            <a:r>
              <a:rPr lang="hr-HR" dirty="0" err="1"/>
              <a:t>of</a:t>
            </a:r>
            <a:r>
              <a:rPr lang="hr-HR" dirty="0"/>
              <a:t> </a:t>
            </a:r>
            <a:r>
              <a:rPr lang="hr-HR" dirty="0" err="1"/>
              <a:t>the</a:t>
            </a:r>
            <a:r>
              <a:rPr lang="hr-HR" dirty="0"/>
              <a:t> </a:t>
            </a:r>
            <a:r>
              <a:rPr lang="hr-HR" dirty="0" err="1"/>
              <a:t>course</a:t>
            </a:r>
            <a:r>
              <a:rPr lang="hr-HR" dirty="0"/>
              <a:t>.</a:t>
            </a:r>
          </a:p>
          <a:p>
            <a:r>
              <a:rPr lang="hr-HR" dirty="0" err="1"/>
              <a:t>It</a:t>
            </a:r>
            <a:r>
              <a:rPr lang="hr-HR" dirty="0"/>
              <a:t> </a:t>
            </a:r>
            <a:r>
              <a:rPr lang="hr-HR" dirty="0" err="1"/>
              <a:t>is</a:t>
            </a:r>
            <a:r>
              <a:rPr lang="hr-HR" dirty="0"/>
              <a:t> </a:t>
            </a:r>
            <a:r>
              <a:rPr lang="hr-HR" dirty="0" err="1"/>
              <a:t>done</a:t>
            </a:r>
            <a:r>
              <a:rPr lang="hr-HR" dirty="0"/>
              <a:t> </a:t>
            </a:r>
            <a:r>
              <a:rPr lang="hr-HR" dirty="0" err="1"/>
              <a:t>independently</a:t>
            </a:r>
            <a:r>
              <a:rPr lang="en-GB" dirty="0"/>
              <a:t>, as homework</a:t>
            </a:r>
            <a:r>
              <a:rPr lang="hr-HR" dirty="0"/>
              <a:t> (</a:t>
            </a:r>
            <a:r>
              <a:rPr lang="hr-HR" dirty="0" err="1"/>
              <a:t>according</a:t>
            </a:r>
            <a:r>
              <a:rPr lang="hr-HR" dirty="0"/>
              <a:t> to </a:t>
            </a:r>
            <a:r>
              <a:rPr lang="hr-HR" dirty="0" err="1"/>
              <a:t>the</a:t>
            </a:r>
            <a:r>
              <a:rPr lang="hr-HR" dirty="0"/>
              <a:t> </a:t>
            </a:r>
            <a:r>
              <a:rPr lang="hr-HR" dirty="0" err="1"/>
              <a:t>guidelines</a:t>
            </a:r>
            <a:r>
              <a:rPr lang="hr-HR" dirty="0"/>
              <a:t> </a:t>
            </a:r>
            <a:r>
              <a:rPr lang="hr-HR" dirty="0" err="1"/>
              <a:t>available</a:t>
            </a:r>
            <a:r>
              <a:rPr lang="hr-HR" dirty="0"/>
              <a:t> on IE) </a:t>
            </a:r>
            <a:r>
              <a:rPr lang="hr-HR" dirty="0" err="1"/>
              <a:t>and</a:t>
            </a:r>
            <a:r>
              <a:rPr lang="hr-HR" dirty="0"/>
              <a:t> </a:t>
            </a:r>
            <a:r>
              <a:rPr lang="hr-HR" dirty="0" err="1"/>
              <a:t>uploaded</a:t>
            </a:r>
            <a:r>
              <a:rPr lang="hr-HR" dirty="0"/>
              <a:t> on MS TEAMS</a:t>
            </a:r>
          </a:p>
          <a:p>
            <a:r>
              <a:rPr lang="hr-HR" dirty="0" err="1"/>
              <a:t>Without</a:t>
            </a:r>
            <a:r>
              <a:rPr lang="hr-HR" dirty="0"/>
              <a:t> </a:t>
            </a:r>
            <a:r>
              <a:rPr lang="hr-HR" dirty="0" err="1"/>
              <a:t>the</a:t>
            </a:r>
            <a:r>
              <a:rPr lang="hr-HR" dirty="0"/>
              <a:t> </a:t>
            </a:r>
            <a:r>
              <a:rPr lang="hr-HR" dirty="0" err="1"/>
              <a:t>business</a:t>
            </a:r>
            <a:r>
              <a:rPr lang="hr-HR" dirty="0"/>
              <a:t> </a:t>
            </a:r>
            <a:r>
              <a:rPr lang="hr-HR" dirty="0" err="1"/>
              <a:t>letter</a:t>
            </a:r>
            <a:r>
              <a:rPr lang="hr-HR" dirty="0"/>
              <a:t> grade (</a:t>
            </a:r>
            <a:r>
              <a:rPr lang="hr-HR" dirty="0" err="1"/>
              <a:t>which</a:t>
            </a:r>
            <a:r>
              <a:rPr lang="hr-HR" dirty="0"/>
              <a:t> must </a:t>
            </a:r>
            <a:r>
              <a:rPr lang="hr-HR" dirty="0" err="1"/>
              <a:t>be</a:t>
            </a:r>
            <a:r>
              <a:rPr lang="hr-HR" dirty="0"/>
              <a:t> 2.5 </a:t>
            </a:r>
            <a:r>
              <a:rPr lang="hr-HR" dirty="0" err="1"/>
              <a:t>points</a:t>
            </a:r>
            <a:r>
              <a:rPr lang="hr-HR" dirty="0"/>
              <a:t> at minimum), </a:t>
            </a:r>
            <a:r>
              <a:rPr lang="hr-HR" dirty="0" err="1"/>
              <a:t>you</a:t>
            </a:r>
            <a:r>
              <a:rPr lang="hr-HR" dirty="0"/>
              <a:t> </a:t>
            </a:r>
            <a:r>
              <a:rPr lang="hr-HR" dirty="0" err="1"/>
              <a:t>cannot</a:t>
            </a:r>
            <a:r>
              <a:rPr lang="hr-HR" dirty="0"/>
              <a:t> </a:t>
            </a:r>
            <a:r>
              <a:rPr lang="hr-HR" dirty="0" err="1"/>
              <a:t>pass</a:t>
            </a:r>
            <a:r>
              <a:rPr lang="hr-HR" dirty="0"/>
              <a:t> </a:t>
            </a:r>
            <a:r>
              <a:rPr lang="hr-HR" dirty="0" err="1"/>
              <a:t>this</a:t>
            </a:r>
            <a:r>
              <a:rPr lang="hr-HR" dirty="0"/>
              <a:t> </a:t>
            </a:r>
            <a:r>
              <a:rPr lang="hr-HR" dirty="0" err="1"/>
              <a:t>course</a:t>
            </a:r>
            <a:r>
              <a:rPr lang="hr-HR" dirty="0"/>
              <a:t>. </a:t>
            </a:r>
          </a:p>
          <a:p>
            <a:r>
              <a:rPr lang="hr-HR" dirty="0"/>
              <a:t>Business </a:t>
            </a:r>
            <a:r>
              <a:rPr lang="hr-HR" dirty="0" err="1"/>
              <a:t>letter</a:t>
            </a:r>
            <a:r>
              <a:rPr lang="hr-HR" dirty="0"/>
              <a:t> </a:t>
            </a:r>
            <a:r>
              <a:rPr lang="hr-HR" dirty="0" err="1"/>
              <a:t>consists</a:t>
            </a:r>
            <a:r>
              <a:rPr lang="hr-HR" dirty="0"/>
              <a:t> </a:t>
            </a:r>
            <a:r>
              <a:rPr lang="hr-HR" dirty="0" err="1"/>
              <a:t>of</a:t>
            </a:r>
            <a:r>
              <a:rPr lang="hr-HR" dirty="0"/>
              <a:t> </a:t>
            </a:r>
            <a:r>
              <a:rPr lang="hr-HR" dirty="0" err="1"/>
              <a:t>the</a:t>
            </a:r>
            <a:r>
              <a:rPr lang="hr-HR" dirty="0"/>
              <a:t> </a:t>
            </a:r>
            <a:r>
              <a:rPr lang="hr-HR" b="1" dirty="0"/>
              <a:t>CV </a:t>
            </a:r>
            <a:r>
              <a:rPr lang="hr-HR" b="1" dirty="0" err="1"/>
              <a:t>and</a:t>
            </a:r>
            <a:r>
              <a:rPr lang="hr-HR" b="1" dirty="0"/>
              <a:t> </a:t>
            </a:r>
            <a:r>
              <a:rPr lang="hr-HR" b="1" dirty="0" err="1"/>
              <a:t>Motivational</a:t>
            </a:r>
            <a:r>
              <a:rPr lang="hr-HR" b="1" dirty="0"/>
              <a:t> </a:t>
            </a:r>
            <a:r>
              <a:rPr lang="hr-HR" b="1" dirty="0" err="1"/>
              <a:t>Letter</a:t>
            </a:r>
            <a:r>
              <a:rPr lang="hr-HR" dirty="0"/>
              <a:t>– to </a:t>
            </a:r>
            <a:r>
              <a:rPr lang="hr-HR" dirty="0" err="1"/>
              <a:t>be</a:t>
            </a:r>
            <a:r>
              <a:rPr lang="hr-HR" dirty="0"/>
              <a:t> </a:t>
            </a:r>
            <a:r>
              <a:rPr lang="hr-HR" dirty="0" err="1"/>
              <a:t>uploa</a:t>
            </a:r>
            <a:r>
              <a:rPr lang="en-GB" dirty="0" err="1"/>
              <a:t>ded</a:t>
            </a:r>
            <a:r>
              <a:rPr lang="en-GB" dirty="0"/>
              <a:t> in </a:t>
            </a:r>
            <a:r>
              <a:rPr lang="en-GB" b="1" dirty="0"/>
              <a:t>PDF </a:t>
            </a:r>
            <a:r>
              <a:rPr lang="hr-HR" b="1" dirty="0" err="1"/>
              <a:t>or</a:t>
            </a:r>
            <a:r>
              <a:rPr lang="hr-HR" b="1" dirty="0"/>
              <a:t> Word</a:t>
            </a:r>
            <a:r>
              <a:rPr lang="hr-HR" dirty="0"/>
              <a:t>, </a:t>
            </a:r>
            <a:r>
              <a:rPr lang="hr-HR" dirty="0" err="1"/>
              <a:t>containing</a:t>
            </a:r>
            <a:r>
              <a:rPr lang="hr-HR" dirty="0"/>
              <a:t> minimum </a:t>
            </a:r>
            <a:r>
              <a:rPr lang="hr-HR" b="1" dirty="0"/>
              <a:t>1000 </a:t>
            </a:r>
            <a:r>
              <a:rPr lang="hr-HR" b="1" dirty="0" err="1"/>
              <a:t>words</a:t>
            </a:r>
            <a:endParaRPr lang="hr-HR" b="1" dirty="0"/>
          </a:p>
          <a:p>
            <a:r>
              <a:rPr lang="hr-HR" dirty="0" err="1"/>
              <a:t>Deadline</a:t>
            </a:r>
            <a:r>
              <a:rPr lang="hr-HR" dirty="0"/>
              <a:t> for </a:t>
            </a:r>
            <a:r>
              <a:rPr lang="hr-HR" dirty="0" err="1"/>
              <a:t>uploading</a:t>
            </a:r>
            <a:r>
              <a:rPr lang="hr-HR" dirty="0"/>
              <a:t> </a:t>
            </a:r>
            <a:r>
              <a:rPr lang="hr-HR" dirty="0" err="1"/>
              <a:t>is</a:t>
            </a:r>
            <a:r>
              <a:rPr lang="hr-HR" b="1" dirty="0"/>
              <a:t> </a:t>
            </a:r>
            <a:r>
              <a:rPr lang="en-GB" b="1" dirty="0"/>
              <a:t>January 06</a:t>
            </a:r>
            <a:r>
              <a:rPr lang="hr-HR" b="1" dirty="0"/>
              <a:t>, 202</a:t>
            </a:r>
            <a:r>
              <a:rPr lang="en-GB" b="1" dirty="0"/>
              <a:t>4</a:t>
            </a:r>
            <a:r>
              <a:rPr lang="hr-HR" b="1" dirty="0"/>
              <a:t>. </a:t>
            </a:r>
          </a:p>
          <a:p>
            <a:r>
              <a:rPr lang="hr-HR" dirty="0"/>
              <a:t>Business </a:t>
            </a:r>
            <a:r>
              <a:rPr lang="hr-HR" dirty="0" err="1"/>
              <a:t>letters</a:t>
            </a:r>
            <a:r>
              <a:rPr lang="hr-HR" dirty="0"/>
              <a:t> </a:t>
            </a:r>
            <a:r>
              <a:rPr lang="hr-HR" dirty="0" err="1"/>
              <a:t>uploaded</a:t>
            </a:r>
            <a:r>
              <a:rPr lang="hr-HR" dirty="0"/>
              <a:t> </a:t>
            </a:r>
            <a:r>
              <a:rPr lang="hr-HR" dirty="0" err="1"/>
              <a:t>after</a:t>
            </a:r>
            <a:r>
              <a:rPr lang="hr-HR" dirty="0"/>
              <a:t> </a:t>
            </a:r>
            <a:r>
              <a:rPr lang="hr-HR" dirty="0" err="1"/>
              <a:t>the</a:t>
            </a:r>
            <a:r>
              <a:rPr lang="hr-HR" dirty="0"/>
              <a:t> </a:t>
            </a:r>
            <a:r>
              <a:rPr lang="hr-HR" dirty="0" err="1"/>
              <a:t>deadline</a:t>
            </a:r>
            <a:r>
              <a:rPr lang="hr-HR" dirty="0"/>
              <a:t> </a:t>
            </a:r>
            <a:r>
              <a:rPr lang="hr-HR" dirty="0" err="1"/>
              <a:t>will</a:t>
            </a:r>
            <a:r>
              <a:rPr lang="hr-HR" dirty="0"/>
              <a:t> </a:t>
            </a:r>
            <a:r>
              <a:rPr lang="hr-HR" dirty="0" err="1"/>
              <a:t>not</a:t>
            </a:r>
            <a:r>
              <a:rPr lang="hr-HR" dirty="0"/>
              <a:t> </a:t>
            </a:r>
            <a:r>
              <a:rPr lang="hr-HR" dirty="0" err="1"/>
              <a:t>be</a:t>
            </a:r>
            <a:r>
              <a:rPr lang="hr-HR" dirty="0"/>
              <a:t> </a:t>
            </a:r>
            <a:r>
              <a:rPr lang="hr-HR" dirty="0" err="1"/>
              <a:t>graded</a:t>
            </a:r>
            <a:endParaRPr lang="hr-HR" dirty="0"/>
          </a:p>
        </p:txBody>
      </p:sp>
      <p:sp>
        <p:nvSpPr>
          <p:cNvPr id="4" name="Title 1"/>
          <p:cNvSpPr>
            <a:spLocks noGrp="1"/>
          </p:cNvSpPr>
          <p:nvPr>
            <p:ph type="title"/>
          </p:nvPr>
        </p:nvSpPr>
        <p:spPr>
          <a:solidFill>
            <a:schemeClr val="accent4">
              <a:lumMod val="60000"/>
              <a:lumOff val="40000"/>
            </a:schemeClr>
          </a:solidFill>
        </p:spPr>
        <p:txBody>
          <a:bodyPr/>
          <a:lstStyle/>
          <a:p>
            <a:pPr algn="ctr"/>
            <a:r>
              <a:rPr lang="hr-HR"/>
              <a:t>Business Letter (LO3)</a:t>
            </a:r>
            <a:endParaRPr lang="en-US"/>
          </a:p>
        </p:txBody>
      </p:sp>
    </p:spTree>
    <p:extLst>
      <p:ext uri="{BB962C8B-B14F-4D97-AF65-F5344CB8AC3E}">
        <p14:creationId xmlns:p14="http://schemas.microsoft.com/office/powerpoint/2010/main" val="104369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hr-HR"/>
              <a:t>Continuous Assessment</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algn="ctr">
              <a:buNone/>
            </a:pPr>
            <a:r>
              <a:rPr lang="hr-HR" dirty="0" err="1"/>
              <a:t>Continuous</a:t>
            </a:r>
            <a:r>
              <a:rPr lang="hr-HR" dirty="0"/>
              <a:t> </a:t>
            </a:r>
            <a:r>
              <a:rPr lang="hr-HR" dirty="0" err="1"/>
              <a:t>assessments</a:t>
            </a:r>
            <a:r>
              <a:rPr lang="hr-HR" dirty="0"/>
              <a:t> </a:t>
            </a:r>
            <a:r>
              <a:rPr lang="en-GB" dirty="0"/>
              <a:t>(CAS) </a:t>
            </a:r>
            <a:r>
              <a:rPr lang="hr-HR" dirty="0"/>
              <a:t>are short </a:t>
            </a:r>
            <a:r>
              <a:rPr lang="hr-HR" dirty="0" err="1"/>
              <a:t>quizzes</a:t>
            </a:r>
            <a:r>
              <a:rPr lang="hr-HR" dirty="0"/>
              <a:t> </a:t>
            </a:r>
            <a:r>
              <a:rPr lang="hr-HR" dirty="0" err="1"/>
              <a:t>done</a:t>
            </a:r>
            <a:r>
              <a:rPr lang="hr-HR" dirty="0"/>
              <a:t> </a:t>
            </a:r>
            <a:r>
              <a:rPr lang="hr-HR" dirty="0" err="1"/>
              <a:t>in</a:t>
            </a:r>
            <a:r>
              <a:rPr lang="hr-HR" dirty="0"/>
              <a:t> </a:t>
            </a:r>
            <a:r>
              <a:rPr lang="hr-HR" dirty="0" err="1"/>
              <a:t>practical</a:t>
            </a:r>
            <a:r>
              <a:rPr lang="hr-HR" dirty="0"/>
              <a:t> </a:t>
            </a:r>
            <a:r>
              <a:rPr lang="hr-HR" dirty="0" err="1"/>
              <a:t>classes</a:t>
            </a:r>
            <a:r>
              <a:rPr lang="hr-HR" dirty="0"/>
              <a:t>:</a:t>
            </a:r>
          </a:p>
          <a:p>
            <a:pPr marL="0" indent="0" algn="ctr">
              <a:buFont typeface="Wingdings" pitchFamily="2" charset="2"/>
              <a:buChar char="q"/>
            </a:pPr>
            <a:r>
              <a:rPr lang="hr-HR" dirty="0">
                <a:latin typeface="Arial"/>
                <a:cs typeface="Arial"/>
              </a:rPr>
              <a:t> </a:t>
            </a:r>
            <a:r>
              <a:rPr lang="hr-HR" b="1" dirty="0" err="1">
                <a:latin typeface="Arial"/>
                <a:cs typeface="Arial"/>
              </a:rPr>
              <a:t>Week</a:t>
            </a:r>
            <a:r>
              <a:rPr lang="hr-HR" b="1" dirty="0">
                <a:latin typeface="Arial"/>
                <a:cs typeface="Arial"/>
              </a:rPr>
              <a:t> 4 (23-28/10/23) </a:t>
            </a:r>
            <a:r>
              <a:rPr lang="hr-HR" dirty="0">
                <a:latin typeface="Arial"/>
                <a:cs typeface="Arial"/>
              </a:rPr>
              <a:t>– 5 </a:t>
            </a:r>
            <a:r>
              <a:rPr lang="hr-HR" dirty="0" err="1">
                <a:latin typeface="Arial"/>
                <a:cs typeface="Arial"/>
              </a:rPr>
              <a:t>points</a:t>
            </a:r>
            <a:r>
              <a:rPr lang="hr-HR" dirty="0">
                <a:latin typeface="Arial"/>
                <a:cs typeface="Arial"/>
              </a:rPr>
              <a:t>- </a:t>
            </a:r>
            <a:r>
              <a:rPr lang="hr-HR" dirty="0" err="1">
                <a:latin typeface="Arial"/>
                <a:cs typeface="Arial"/>
              </a:rPr>
              <a:t>vocabulary</a:t>
            </a:r>
            <a:r>
              <a:rPr lang="hr-HR" dirty="0">
                <a:latin typeface="Arial"/>
                <a:cs typeface="Arial"/>
              </a:rPr>
              <a:t> (LO1)</a:t>
            </a:r>
          </a:p>
          <a:p>
            <a:pPr marL="0" indent="0" algn="ctr">
              <a:buFont typeface="Wingdings" pitchFamily="2" charset="2"/>
              <a:buChar char="q"/>
            </a:pPr>
            <a:r>
              <a:rPr lang="hr-HR" b="1" dirty="0">
                <a:latin typeface="Arial"/>
                <a:cs typeface="Arial"/>
              </a:rPr>
              <a:t> </a:t>
            </a:r>
            <a:r>
              <a:rPr lang="hr-HR" b="1" dirty="0" err="1">
                <a:latin typeface="Arial"/>
                <a:cs typeface="Arial"/>
              </a:rPr>
              <a:t>Week</a:t>
            </a:r>
            <a:r>
              <a:rPr lang="hr-HR" b="1" dirty="0">
                <a:latin typeface="Arial"/>
                <a:cs typeface="Arial"/>
              </a:rPr>
              <a:t> 6 (06-11/11/23) </a:t>
            </a:r>
            <a:r>
              <a:rPr lang="hr-HR" dirty="0">
                <a:latin typeface="Arial"/>
                <a:cs typeface="Arial"/>
              </a:rPr>
              <a:t>– 5 </a:t>
            </a:r>
            <a:r>
              <a:rPr lang="hr-HR" dirty="0" err="1">
                <a:latin typeface="Arial"/>
                <a:cs typeface="Arial"/>
              </a:rPr>
              <a:t>points</a:t>
            </a:r>
            <a:r>
              <a:rPr lang="hr-HR" dirty="0">
                <a:latin typeface="Arial"/>
                <a:cs typeface="Arial"/>
              </a:rPr>
              <a:t> – </a:t>
            </a:r>
            <a:r>
              <a:rPr lang="hr-HR" dirty="0" err="1">
                <a:latin typeface="Arial"/>
                <a:cs typeface="Arial"/>
              </a:rPr>
              <a:t>grammar</a:t>
            </a:r>
            <a:r>
              <a:rPr lang="hr-HR" dirty="0">
                <a:latin typeface="Arial"/>
                <a:cs typeface="Arial"/>
              </a:rPr>
              <a:t> (LO2)</a:t>
            </a:r>
          </a:p>
          <a:p>
            <a:pPr marL="0" indent="0" algn="ctr">
              <a:buFont typeface="Wingdings" pitchFamily="2" charset="2"/>
              <a:buChar char="q"/>
            </a:pPr>
            <a:r>
              <a:rPr lang="hr-HR" b="1" dirty="0">
                <a:latin typeface="Arial"/>
                <a:cs typeface="Arial"/>
              </a:rPr>
              <a:t> </a:t>
            </a:r>
            <a:r>
              <a:rPr lang="hr-HR" b="1" dirty="0" err="1">
                <a:latin typeface="Arial"/>
                <a:cs typeface="Arial"/>
              </a:rPr>
              <a:t>Week</a:t>
            </a:r>
            <a:r>
              <a:rPr lang="hr-HR" b="1" dirty="0">
                <a:latin typeface="Arial"/>
                <a:cs typeface="Arial"/>
              </a:rPr>
              <a:t> 12 (02-06/01/24) </a:t>
            </a:r>
            <a:r>
              <a:rPr lang="hr-HR" dirty="0">
                <a:latin typeface="Arial"/>
                <a:cs typeface="Arial"/>
              </a:rPr>
              <a:t>– 5 </a:t>
            </a:r>
            <a:r>
              <a:rPr lang="hr-HR" dirty="0" err="1">
                <a:latin typeface="Arial"/>
                <a:cs typeface="Arial"/>
              </a:rPr>
              <a:t>points</a:t>
            </a:r>
            <a:r>
              <a:rPr lang="hr-HR" dirty="0">
                <a:latin typeface="Arial"/>
                <a:cs typeface="Arial"/>
              </a:rPr>
              <a:t> – </a:t>
            </a:r>
            <a:r>
              <a:rPr lang="hr-HR" dirty="0" err="1">
                <a:latin typeface="Arial"/>
                <a:cs typeface="Arial"/>
              </a:rPr>
              <a:t>vocabulary</a:t>
            </a:r>
            <a:r>
              <a:rPr lang="hr-HR" dirty="0">
                <a:latin typeface="Arial"/>
                <a:cs typeface="Arial"/>
              </a:rPr>
              <a:t> (LO5)</a:t>
            </a:r>
          </a:p>
          <a:p>
            <a:pPr marL="0" indent="0" algn="ctr">
              <a:buFont typeface="Wingdings" pitchFamily="2" charset="2"/>
              <a:buChar char="q"/>
            </a:pPr>
            <a:r>
              <a:rPr lang="hr-HR" dirty="0">
                <a:latin typeface="Arial"/>
                <a:cs typeface="Arial"/>
              </a:rPr>
              <a:t> </a:t>
            </a:r>
            <a:r>
              <a:rPr lang="hr-HR" b="1" dirty="0" err="1">
                <a:latin typeface="Arial"/>
                <a:cs typeface="Arial"/>
              </a:rPr>
              <a:t>Week</a:t>
            </a:r>
            <a:r>
              <a:rPr lang="hr-HR" b="1" dirty="0">
                <a:latin typeface="Arial"/>
                <a:cs typeface="Arial"/>
              </a:rPr>
              <a:t> 14 (15-20/01/24) </a:t>
            </a:r>
            <a:r>
              <a:rPr lang="hr-HR" dirty="0">
                <a:latin typeface="Arial"/>
                <a:cs typeface="Arial"/>
              </a:rPr>
              <a:t>– 5 </a:t>
            </a:r>
            <a:r>
              <a:rPr lang="hr-HR" dirty="0" err="1">
                <a:latin typeface="Arial"/>
                <a:cs typeface="Arial"/>
              </a:rPr>
              <a:t>points</a:t>
            </a:r>
            <a:r>
              <a:rPr lang="hr-HR" dirty="0">
                <a:latin typeface="Arial"/>
                <a:cs typeface="Arial"/>
              </a:rPr>
              <a:t> – </a:t>
            </a:r>
            <a:r>
              <a:rPr lang="hr-HR" dirty="0" err="1">
                <a:latin typeface="Arial"/>
                <a:cs typeface="Arial"/>
              </a:rPr>
              <a:t>grammar</a:t>
            </a:r>
            <a:r>
              <a:rPr lang="hr-HR" dirty="0">
                <a:latin typeface="Arial"/>
                <a:cs typeface="Arial"/>
              </a:rPr>
              <a:t> (LO6)</a:t>
            </a:r>
          </a:p>
          <a:p>
            <a:pPr marL="0" indent="0" algn="ctr">
              <a:buFont typeface="Wingdings" pitchFamily="2" charset="2"/>
              <a:buChar char="q"/>
            </a:pPr>
            <a:endParaRPr lang="hr-HR" dirty="0"/>
          </a:p>
          <a:p>
            <a:pPr marL="0" indent="0">
              <a:buNone/>
            </a:pPr>
            <a:r>
              <a:rPr lang="hr-HR" dirty="0"/>
              <a:t>In </a:t>
            </a:r>
            <a:r>
              <a:rPr lang="hr-HR" dirty="0" err="1"/>
              <a:t>case</a:t>
            </a:r>
            <a:r>
              <a:rPr lang="hr-HR" dirty="0"/>
              <a:t> </a:t>
            </a:r>
            <a:r>
              <a:rPr lang="hr-HR" dirty="0" err="1"/>
              <a:t>you</a:t>
            </a:r>
            <a:r>
              <a:rPr lang="hr-HR" dirty="0"/>
              <a:t> are </a:t>
            </a:r>
            <a:r>
              <a:rPr lang="hr-HR" dirty="0" err="1"/>
              <a:t>not</a:t>
            </a:r>
            <a:r>
              <a:rPr lang="hr-HR" dirty="0"/>
              <a:t> </a:t>
            </a:r>
            <a:r>
              <a:rPr lang="hr-HR" dirty="0" err="1"/>
              <a:t>present</a:t>
            </a:r>
            <a:r>
              <a:rPr lang="hr-HR" dirty="0"/>
              <a:t> </a:t>
            </a:r>
            <a:r>
              <a:rPr lang="hr-HR" dirty="0" err="1"/>
              <a:t>in</a:t>
            </a:r>
            <a:r>
              <a:rPr lang="hr-HR" dirty="0"/>
              <a:t> </a:t>
            </a:r>
            <a:r>
              <a:rPr lang="hr-HR" dirty="0" err="1"/>
              <a:t>class</a:t>
            </a:r>
            <a:r>
              <a:rPr lang="hr-HR" dirty="0"/>
              <a:t> </a:t>
            </a:r>
            <a:r>
              <a:rPr lang="hr-HR" dirty="0" err="1"/>
              <a:t>when</a:t>
            </a:r>
            <a:r>
              <a:rPr lang="hr-HR" dirty="0"/>
              <a:t> </a:t>
            </a:r>
            <a:r>
              <a:rPr lang="hr-HR" dirty="0" err="1"/>
              <a:t>the</a:t>
            </a:r>
            <a:r>
              <a:rPr lang="hr-HR" dirty="0"/>
              <a:t> CA</a:t>
            </a:r>
            <a:r>
              <a:rPr lang="en-GB" dirty="0"/>
              <a:t>S</a:t>
            </a:r>
            <a:r>
              <a:rPr lang="hr-HR" dirty="0"/>
              <a:t> </a:t>
            </a:r>
            <a:r>
              <a:rPr lang="hr-HR" dirty="0" err="1"/>
              <a:t>is</a:t>
            </a:r>
            <a:r>
              <a:rPr lang="hr-HR" dirty="0"/>
              <a:t> </a:t>
            </a:r>
            <a:r>
              <a:rPr lang="hr-HR" dirty="0" err="1"/>
              <a:t>conducted</a:t>
            </a:r>
            <a:r>
              <a:rPr lang="hr-HR" dirty="0"/>
              <a:t>, </a:t>
            </a:r>
            <a:r>
              <a:rPr lang="hr-HR" dirty="0" err="1"/>
              <a:t>you</a:t>
            </a:r>
            <a:r>
              <a:rPr lang="hr-HR" dirty="0"/>
              <a:t> </a:t>
            </a:r>
            <a:r>
              <a:rPr lang="hr-HR" dirty="0" err="1"/>
              <a:t>cannot</a:t>
            </a:r>
            <a:r>
              <a:rPr lang="hr-HR" dirty="0"/>
              <a:t> make </a:t>
            </a:r>
            <a:r>
              <a:rPr lang="hr-HR" dirty="0" err="1"/>
              <a:t>it</a:t>
            </a:r>
            <a:r>
              <a:rPr lang="hr-HR" dirty="0"/>
              <a:t> </a:t>
            </a:r>
            <a:r>
              <a:rPr lang="hr-HR" dirty="0" err="1"/>
              <a:t>up</a:t>
            </a:r>
            <a:r>
              <a:rPr lang="hr-HR" dirty="0"/>
              <a:t> </a:t>
            </a:r>
            <a:r>
              <a:rPr lang="hr-HR" dirty="0" err="1"/>
              <a:t>latter</a:t>
            </a:r>
            <a:r>
              <a:rPr lang="hr-HR" dirty="0"/>
              <a:t>. </a:t>
            </a:r>
          </a:p>
        </p:txBody>
      </p:sp>
    </p:spTree>
    <p:extLst>
      <p:ext uri="{BB962C8B-B14F-4D97-AF65-F5344CB8AC3E}">
        <p14:creationId xmlns:p14="http://schemas.microsoft.com/office/powerpoint/2010/main" val="189549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en-GB" dirty="0"/>
              <a:t>IMPORTANT</a:t>
            </a:r>
            <a:r>
              <a:rPr lang="hr-HR" dirty="0"/>
              <a:t>!</a:t>
            </a:r>
            <a:endParaRPr lang="en-US" dirty="0"/>
          </a:p>
        </p:txBody>
      </p:sp>
      <p:sp>
        <p:nvSpPr>
          <p:cNvPr id="3" name="Content Placeholder 2"/>
          <p:cNvSpPr>
            <a:spLocks noGrp="1"/>
          </p:cNvSpPr>
          <p:nvPr>
            <p:ph idx="1"/>
          </p:nvPr>
        </p:nvSpPr>
        <p:spPr/>
        <p:txBody>
          <a:bodyPr>
            <a:normAutofit/>
          </a:bodyPr>
          <a:lstStyle/>
          <a:p>
            <a:pPr fontAlgn="base"/>
            <a:r>
              <a:rPr lang="en-GB" dirty="0"/>
              <a:t>CAS is not obligatory</a:t>
            </a:r>
            <a:r>
              <a:rPr lang="hr-HR" dirty="0"/>
              <a:t>!</a:t>
            </a:r>
          </a:p>
          <a:p>
            <a:pPr marL="0" indent="0" fontAlgn="base">
              <a:buNone/>
            </a:pPr>
            <a:r>
              <a:rPr lang="hr-HR" dirty="0"/>
              <a:t> </a:t>
            </a:r>
            <a:r>
              <a:rPr lang="en-US" dirty="0"/>
              <a:t>​</a:t>
            </a:r>
          </a:p>
          <a:p>
            <a:pPr fontAlgn="base"/>
            <a:r>
              <a:rPr lang="en-GB" dirty="0"/>
              <a:t>The number of points gained in CAS does not allow students to pass the written exam, but they are a chance to get the highest grade</a:t>
            </a:r>
          </a:p>
          <a:p>
            <a:pPr fontAlgn="base"/>
            <a:endParaRPr lang="en-US" dirty="0"/>
          </a:p>
          <a:p>
            <a:pPr fontAlgn="base"/>
            <a:r>
              <a:rPr lang="en-GB" b="1" u="sng" dirty="0"/>
              <a:t>It is not possible to make up for the missed CAS after the end of the course.</a:t>
            </a:r>
            <a:endParaRPr lang="en-US" b="1" u="sng" dirty="0"/>
          </a:p>
        </p:txBody>
      </p:sp>
    </p:spTree>
    <p:extLst>
      <p:ext uri="{BB962C8B-B14F-4D97-AF65-F5344CB8AC3E}">
        <p14:creationId xmlns:p14="http://schemas.microsoft.com/office/powerpoint/2010/main" val="355418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hr-HR" dirty="0"/>
              <a:t>S</a:t>
            </a:r>
            <a:r>
              <a:rPr lang="en-GB" dirty="0" err="1"/>
              <a:t>ummary</a:t>
            </a:r>
            <a:r>
              <a:rPr lang="hr-HR" dirty="0"/>
              <a:t> (</a:t>
            </a:r>
            <a:r>
              <a:rPr lang="en-GB" dirty="0"/>
              <a:t>LO7</a:t>
            </a:r>
            <a:r>
              <a:rPr lang="hr-HR" dirty="0"/>
              <a:t>)</a:t>
            </a:r>
            <a:endParaRPr lang="en-US" dirty="0"/>
          </a:p>
        </p:txBody>
      </p:sp>
      <p:sp>
        <p:nvSpPr>
          <p:cNvPr id="3" name="Content Placeholder 2"/>
          <p:cNvSpPr>
            <a:spLocks noGrp="1"/>
          </p:cNvSpPr>
          <p:nvPr>
            <p:ph idx="1"/>
          </p:nvPr>
        </p:nvSpPr>
        <p:spPr/>
        <p:txBody>
          <a:bodyPr/>
          <a:lstStyle/>
          <a:p>
            <a:pPr>
              <a:buNone/>
            </a:pPr>
            <a:endParaRPr lang="hr-HR" dirty="0"/>
          </a:p>
          <a:p>
            <a:r>
              <a:rPr lang="en-GB" dirty="0"/>
              <a:t>Writing a summary is a separate outcome that is written during the second midterm exam / final exam. </a:t>
            </a:r>
          </a:p>
          <a:p>
            <a:endParaRPr lang="en-GB" dirty="0"/>
          </a:p>
          <a:p>
            <a:r>
              <a:rPr lang="en-GB" dirty="0"/>
              <a:t>Instructions for writing a summary will be published in due time under teaching materials on </a:t>
            </a:r>
            <a:r>
              <a:rPr lang="en-GB" dirty="0" err="1"/>
              <a:t>Infoedu</a:t>
            </a:r>
            <a:r>
              <a:rPr lang="hr-HR" dirty="0"/>
              <a:t>k</a:t>
            </a:r>
            <a:r>
              <a:rPr lang="en-GB" dirty="0"/>
              <a:t>a.​</a:t>
            </a:r>
            <a:endParaRPr lang="en-US" dirty="0"/>
          </a:p>
        </p:txBody>
      </p:sp>
    </p:spTree>
    <p:extLst>
      <p:ext uri="{BB962C8B-B14F-4D97-AF65-F5344CB8AC3E}">
        <p14:creationId xmlns:p14="http://schemas.microsoft.com/office/powerpoint/2010/main" val="248260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hr-HR"/>
              <a:t>Midterms</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algn="ctr">
              <a:buNone/>
            </a:pPr>
            <a:r>
              <a:rPr lang="hr-HR" dirty="0" err="1"/>
              <a:t>According</a:t>
            </a:r>
            <a:r>
              <a:rPr lang="hr-HR" dirty="0"/>
              <a:t> to </a:t>
            </a:r>
            <a:r>
              <a:rPr lang="hr-HR" dirty="0" err="1"/>
              <a:t>the</a:t>
            </a:r>
            <a:r>
              <a:rPr lang="hr-HR" dirty="0"/>
              <a:t> </a:t>
            </a:r>
            <a:r>
              <a:rPr lang="hr-HR" dirty="0" err="1"/>
              <a:t>academic</a:t>
            </a:r>
            <a:r>
              <a:rPr lang="hr-HR" dirty="0"/>
              <a:t> </a:t>
            </a:r>
            <a:r>
              <a:rPr lang="hr-HR" dirty="0" err="1"/>
              <a:t>calendar</a:t>
            </a:r>
            <a:r>
              <a:rPr lang="hr-HR" dirty="0"/>
              <a:t> 202</a:t>
            </a:r>
            <a:r>
              <a:rPr lang="en-GB" dirty="0"/>
              <a:t>3</a:t>
            </a:r>
            <a:r>
              <a:rPr lang="hr-HR" dirty="0"/>
              <a:t>/2</a:t>
            </a:r>
            <a:r>
              <a:rPr lang="en-GB" dirty="0"/>
              <a:t>4</a:t>
            </a:r>
            <a:r>
              <a:rPr lang="hr-HR" dirty="0"/>
              <a:t> </a:t>
            </a:r>
            <a:r>
              <a:rPr lang="hr-HR" dirty="0" err="1"/>
              <a:t>exam</a:t>
            </a:r>
            <a:r>
              <a:rPr lang="hr-HR" dirty="0"/>
              <a:t> </a:t>
            </a:r>
            <a:r>
              <a:rPr lang="hr-HR" dirty="0" err="1"/>
              <a:t>weeks</a:t>
            </a:r>
            <a:r>
              <a:rPr lang="hr-HR" dirty="0"/>
              <a:t> are:</a:t>
            </a:r>
          </a:p>
          <a:p>
            <a:pPr algn="ctr">
              <a:buNone/>
            </a:pPr>
            <a:endParaRPr lang="hr-HR" dirty="0"/>
          </a:p>
          <a:p>
            <a:pPr algn="ctr">
              <a:buFont typeface="Wingdings" pitchFamily="2" charset="2"/>
              <a:buChar char="q"/>
            </a:pPr>
            <a:r>
              <a:rPr lang="hr-HR" dirty="0">
                <a:latin typeface="Arial"/>
                <a:cs typeface="Arial"/>
              </a:rPr>
              <a:t> </a:t>
            </a:r>
            <a:r>
              <a:rPr lang="hr-HR" b="1" dirty="0" err="1">
                <a:latin typeface="Arial"/>
                <a:cs typeface="Arial"/>
              </a:rPr>
              <a:t>November</a:t>
            </a:r>
            <a:r>
              <a:rPr lang="hr-HR" b="1" dirty="0">
                <a:latin typeface="Arial"/>
                <a:cs typeface="Arial"/>
              </a:rPr>
              <a:t> 2</a:t>
            </a:r>
            <a:r>
              <a:rPr lang="en-GB" b="1" dirty="0">
                <a:latin typeface="Arial"/>
                <a:cs typeface="Arial"/>
              </a:rPr>
              <a:t>7</a:t>
            </a:r>
            <a:r>
              <a:rPr lang="en-GB" b="1" baseline="30000" dirty="0">
                <a:latin typeface="Arial"/>
                <a:cs typeface="Arial"/>
              </a:rPr>
              <a:t>th</a:t>
            </a:r>
            <a:r>
              <a:rPr lang="en-GB" b="1" dirty="0">
                <a:latin typeface="Arial"/>
                <a:cs typeface="Arial"/>
              </a:rPr>
              <a:t> – 02</a:t>
            </a:r>
            <a:r>
              <a:rPr lang="en-GB" b="1" baseline="30000" dirty="0">
                <a:latin typeface="Arial"/>
                <a:cs typeface="Arial"/>
              </a:rPr>
              <a:t>nd</a:t>
            </a:r>
            <a:r>
              <a:rPr lang="en-GB" b="1" dirty="0">
                <a:latin typeface="Arial"/>
                <a:cs typeface="Arial"/>
              </a:rPr>
              <a:t> December</a:t>
            </a:r>
            <a:r>
              <a:rPr lang="hr-HR" dirty="0">
                <a:latin typeface="Arial"/>
                <a:cs typeface="Arial"/>
              </a:rPr>
              <a:t>, 202</a:t>
            </a:r>
            <a:r>
              <a:rPr lang="en-GB" dirty="0">
                <a:latin typeface="Arial"/>
                <a:cs typeface="Arial"/>
              </a:rPr>
              <a:t>3</a:t>
            </a:r>
            <a:r>
              <a:rPr lang="hr-HR" dirty="0">
                <a:latin typeface="Arial"/>
                <a:cs typeface="Arial"/>
              </a:rPr>
              <a:t> - MIDTERM 1</a:t>
            </a:r>
          </a:p>
          <a:p>
            <a:pPr algn="ctr">
              <a:buFont typeface="Wingdings" pitchFamily="2" charset="2"/>
              <a:buChar char="q"/>
            </a:pPr>
            <a:r>
              <a:rPr lang="hr-HR" dirty="0">
                <a:latin typeface="Arial"/>
                <a:cs typeface="Arial"/>
              </a:rPr>
              <a:t> </a:t>
            </a:r>
            <a:r>
              <a:rPr lang="hr-HR" b="1" dirty="0" err="1">
                <a:latin typeface="Arial"/>
                <a:cs typeface="Arial"/>
              </a:rPr>
              <a:t>January</a:t>
            </a:r>
            <a:r>
              <a:rPr lang="hr-HR" b="1" dirty="0">
                <a:latin typeface="Arial"/>
                <a:cs typeface="Arial"/>
              </a:rPr>
              <a:t> 2</a:t>
            </a:r>
            <a:r>
              <a:rPr lang="en-GB" b="1" dirty="0">
                <a:latin typeface="Arial"/>
                <a:cs typeface="Arial"/>
              </a:rPr>
              <a:t>9</a:t>
            </a:r>
            <a:r>
              <a:rPr lang="en-GB" b="1" baseline="30000" dirty="0">
                <a:latin typeface="Arial"/>
                <a:cs typeface="Arial"/>
              </a:rPr>
              <a:t>th</a:t>
            </a:r>
            <a:r>
              <a:rPr lang="en-GB" b="1" dirty="0">
                <a:latin typeface="Arial"/>
                <a:cs typeface="Arial"/>
              </a:rPr>
              <a:t> </a:t>
            </a:r>
            <a:r>
              <a:rPr lang="hr-HR" b="1" dirty="0">
                <a:latin typeface="Arial"/>
                <a:cs typeface="Arial"/>
              </a:rPr>
              <a:t> – </a:t>
            </a:r>
            <a:r>
              <a:rPr lang="hr-HR" b="1" dirty="0" err="1">
                <a:latin typeface="Arial"/>
                <a:cs typeface="Arial"/>
              </a:rPr>
              <a:t>February</a:t>
            </a:r>
            <a:r>
              <a:rPr lang="hr-HR" b="1" dirty="0">
                <a:latin typeface="Arial"/>
                <a:cs typeface="Arial"/>
              </a:rPr>
              <a:t> </a:t>
            </a:r>
            <a:r>
              <a:rPr lang="en-GB" b="1" dirty="0">
                <a:latin typeface="Arial"/>
                <a:cs typeface="Arial"/>
              </a:rPr>
              <a:t>17</a:t>
            </a:r>
            <a:r>
              <a:rPr lang="en-GB" b="1" baseline="30000" dirty="0">
                <a:latin typeface="Arial"/>
                <a:cs typeface="Arial"/>
              </a:rPr>
              <a:t>th</a:t>
            </a:r>
            <a:r>
              <a:rPr lang="en-GB" dirty="0">
                <a:latin typeface="Arial"/>
                <a:cs typeface="Arial"/>
              </a:rPr>
              <a:t> </a:t>
            </a:r>
            <a:r>
              <a:rPr lang="hr-HR" dirty="0">
                <a:latin typeface="Arial"/>
                <a:cs typeface="Arial"/>
              </a:rPr>
              <a:t>, 202</a:t>
            </a:r>
            <a:r>
              <a:rPr lang="en-GB" dirty="0">
                <a:latin typeface="Arial"/>
                <a:cs typeface="Arial"/>
              </a:rPr>
              <a:t>4</a:t>
            </a:r>
            <a:r>
              <a:rPr lang="hr-HR" dirty="0">
                <a:latin typeface="Arial"/>
                <a:cs typeface="Arial"/>
              </a:rPr>
              <a:t> - MIDTERM 2</a:t>
            </a:r>
            <a:r>
              <a:rPr lang="en-GB" dirty="0">
                <a:latin typeface="Arial"/>
                <a:cs typeface="Arial"/>
              </a:rPr>
              <a:t>/FINAL</a:t>
            </a:r>
          </a:p>
          <a:p>
            <a:pPr algn="ctr">
              <a:buFont typeface="Wingdings" pitchFamily="2" charset="2"/>
              <a:buChar char="q"/>
            </a:pPr>
            <a:endParaRPr lang="en-GB" dirty="0"/>
          </a:p>
          <a:p>
            <a:pPr marL="0" indent="0">
              <a:buNone/>
            </a:pPr>
            <a:r>
              <a:rPr lang="en-GB" dirty="0"/>
              <a:t>The exam schedule will be published in due time on IE.</a:t>
            </a:r>
            <a:endParaRPr lang="hr-HR" dirty="0"/>
          </a:p>
          <a:p>
            <a:pPr algn="ctr">
              <a:buNone/>
            </a:pPr>
            <a:endParaRPr lang="hr-HR" dirty="0"/>
          </a:p>
        </p:txBody>
      </p:sp>
    </p:spTree>
    <p:extLst>
      <p:ext uri="{BB962C8B-B14F-4D97-AF65-F5344CB8AC3E}">
        <p14:creationId xmlns:p14="http://schemas.microsoft.com/office/powerpoint/2010/main" val="189549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838200" y="365036"/>
            <a:ext cx="10515600" cy="1325563"/>
          </a:xfrm>
        </p:spPr>
        <p:txBody>
          <a:bodyPr/>
          <a:lstStyle/>
          <a:p>
            <a:r>
              <a:rPr lang="en-US" altLang="x-none"/>
              <a:t>Organization of lectures and practical classes</a:t>
            </a:r>
            <a:endParaRPr lang="hr-HR" altLang="sr-Latn-RS"/>
          </a:p>
        </p:txBody>
      </p:sp>
      <p:graphicFrame>
        <p:nvGraphicFramePr>
          <p:cNvPr id="2" name="Tablica 1"/>
          <p:cNvGraphicFramePr>
            <a:graphicFrameLocks noGrp="1"/>
          </p:cNvGraphicFramePr>
          <p:nvPr>
            <p:extLst>
              <p:ext uri="{D42A27DB-BD31-4B8C-83A1-F6EECF244321}">
                <p14:modId xmlns:p14="http://schemas.microsoft.com/office/powerpoint/2010/main" val="4029091840"/>
              </p:ext>
            </p:extLst>
          </p:nvPr>
        </p:nvGraphicFramePr>
        <p:xfrm>
          <a:off x="1406659" y="2100166"/>
          <a:ext cx="9378682" cy="3479800"/>
        </p:xfrm>
        <a:graphic>
          <a:graphicData uri="http://schemas.openxmlformats.org/drawingml/2006/table">
            <a:tbl>
              <a:tblPr firstRow="1" bandRow="1">
                <a:tableStyleId>{D7AC3CCA-C797-4891-BE02-D94E43425B78}</a:tableStyleId>
              </a:tblPr>
              <a:tblGrid>
                <a:gridCol w="2898700">
                  <a:extLst>
                    <a:ext uri="{9D8B030D-6E8A-4147-A177-3AD203B41FA5}">
                      <a16:colId xmlns:a16="http://schemas.microsoft.com/office/drawing/2014/main" val="1107623500"/>
                    </a:ext>
                  </a:extLst>
                </a:gridCol>
                <a:gridCol w="2303259">
                  <a:extLst>
                    <a:ext uri="{9D8B030D-6E8A-4147-A177-3AD203B41FA5}">
                      <a16:colId xmlns:a16="http://schemas.microsoft.com/office/drawing/2014/main" val="2474946012"/>
                    </a:ext>
                  </a:extLst>
                </a:gridCol>
                <a:gridCol w="4176723">
                  <a:extLst>
                    <a:ext uri="{9D8B030D-6E8A-4147-A177-3AD203B41FA5}">
                      <a16:colId xmlns:a16="http://schemas.microsoft.com/office/drawing/2014/main" val="361866004"/>
                    </a:ext>
                  </a:extLst>
                </a:gridCol>
              </a:tblGrid>
              <a:tr h="370840">
                <a:tc>
                  <a:txBody>
                    <a:bodyPr/>
                    <a:lstStyle/>
                    <a:p>
                      <a:r>
                        <a:rPr lang="hr-HR">
                          <a:solidFill>
                            <a:srgbClr val="C30E60"/>
                          </a:solidFill>
                        </a:rPr>
                        <a:t>Course coordinator</a:t>
                      </a:r>
                      <a:r>
                        <a:rPr lang="hr-HR" baseline="0">
                          <a:solidFill>
                            <a:srgbClr val="C30E60"/>
                          </a:solidFill>
                        </a:rPr>
                        <a:t>:</a:t>
                      </a:r>
                      <a:endParaRPr lang="hr-HR">
                        <a:solidFill>
                          <a:srgbClr val="C30E60"/>
                        </a:solidFill>
                      </a:endParaRPr>
                    </a:p>
                  </a:txBody>
                  <a:tcPr/>
                </a:tc>
                <a:tc>
                  <a:txBody>
                    <a:bodyPr/>
                    <a:lstStyle/>
                    <a:p>
                      <a:r>
                        <a:rPr lang="en-GB" b="0"/>
                        <a:t>Ana Lokas </a:t>
                      </a:r>
                      <a:r>
                        <a:rPr lang="en-GB" b="0" err="1"/>
                        <a:t>Ćošković</a:t>
                      </a:r>
                      <a:endParaRPr lang="hr-HR" b="0"/>
                    </a:p>
                  </a:txBody>
                  <a:tcPr/>
                </a:tc>
                <a:tc>
                  <a:txBody>
                    <a:bodyPr/>
                    <a:lstStyle/>
                    <a:p>
                      <a:r>
                        <a:rPr lang="hr-HR">
                          <a:solidFill>
                            <a:srgbClr val="C30E60"/>
                          </a:solidFill>
                          <a:hlinkClick r:id="rId3"/>
                        </a:rPr>
                        <a:t>ana.lokascoskovic@algebra.hr</a:t>
                      </a:r>
                      <a:endParaRPr lang="hr-HR">
                        <a:solidFill>
                          <a:srgbClr val="C30E60"/>
                        </a:solidFill>
                      </a:endParaRPr>
                    </a:p>
                  </a:txBody>
                  <a:tcPr/>
                </a:tc>
                <a:extLst>
                  <a:ext uri="{0D108BD9-81ED-4DB2-BD59-A6C34878D82A}">
                    <a16:rowId xmlns:a16="http://schemas.microsoft.com/office/drawing/2014/main" val="3093646793"/>
                  </a:ext>
                </a:extLst>
              </a:tr>
              <a:tr h="741680">
                <a:tc>
                  <a:txBody>
                    <a:bodyPr/>
                    <a:lstStyle/>
                    <a:p>
                      <a:r>
                        <a:rPr lang="hr-HR" b="1" err="1">
                          <a:solidFill>
                            <a:srgbClr val="C30E60"/>
                          </a:solidFill>
                        </a:rPr>
                        <a:t>Assistants</a:t>
                      </a:r>
                      <a:r>
                        <a:rPr lang="hr-HR" b="1">
                          <a:solidFill>
                            <a:srgbClr val="C30E60"/>
                          </a:solidFill>
                        </a:rPr>
                        <a:t>:</a:t>
                      </a:r>
                    </a:p>
                  </a:txBody>
                  <a:tcPr/>
                </a:tc>
                <a:tc>
                  <a:txBody>
                    <a:bodyPr/>
                    <a:lstStyle/>
                    <a:p>
                      <a:r>
                        <a:rPr lang="en-GB"/>
                        <a:t>Martina Stadnik</a:t>
                      </a:r>
                    </a:p>
                    <a:p>
                      <a:pPr lvl="0">
                        <a:buNone/>
                      </a:pPr>
                      <a:r>
                        <a:rPr lang="en-GB"/>
                        <a:t>Iva </a:t>
                      </a:r>
                      <a:r>
                        <a:rPr lang="en-GB" err="1"/>
                        <a:t>Andraka</a:t>
                      </a:r>
                    </a:p>
                    <a:p>
                      <a:pPr lvl="0">
                        <a:buNone/>
                      </a:pPr>
                      <a:r>
                        <a:rPr lang="en-GB"/>
                        <a:t>Tamara </a:t>
                      </a:r>
                      <a:r>
                        <a:rPr lang="en-GB" err="1"/>
                        <a:t>Marček</a:t>
                      </a:r>
                      <a:endParaRPr lang="en-GB"/>
                    </a:p>
                    <a:p>
                      <a:pPr lvl="0">
                        <a:buNone/>
                      </a:pPr>
                      <a:r>
                        <a:rPr lang="en-GB" sz="1800" b="0" i="0" u="none" strike="noStrike" noProof="0">
                          <a:solidFill>
                            <a:srgbClr val="000000"/>
                          </a:solidFill>
                          <a:latin typeface="Calibri"/>
                        </a:rPr>
                        <a:t>Tihana Banko</a:t>
                      </a:r>
                      <a:endParaRPr lang="en-GB"/>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hr-HR" dirty="0">
                          <a:solidFill>
                            <a:srgbClr val="C30E60"/>
                          </a:solidFill>
                          <a:hlinkClick r:id="rId4"/>
                        </a:rPr>
                        <a:t>martina.stadnik@algebra.hr</a:t>
                      </a:r>
                      <a:endParaRPr lang="hr-HR" dirty="0">
                        <a:solidFill>
                          <a:srgbClr val="C30E60"/>
                        </a:solidFill>
                      </a:endParaRPr>
                    </a:p>
                    <a:p>
                      <a:pPr marL="0" marR="0" lvl="0" indent="0" algn="l">
                        <a:lnSpc>
                          <a:spcPct val="100000"/>
                        </a:lnSpc>
                        <a:spcBef>
                          <a:spcPts val="0"/>
                        </a:spcBef>
                        <a:spcAft>
                          <a:spcPts val="0"/>
                        </a:spcAft>
                        <a:buClrTx/>
                        <a:buSzTx/>
                        <a:buFontTx/>
                        <a:buNone/>
                      </a:pPr>
                      <a:r>
                        <a:rPr lang="hr-HR" dirty="0">
                          <a:solidFill>
                            <a:srgbClr val="C30E60"/>
                          </a:solidFill>
                          <a:hlinkClick r:id="rId5"/>
                        </a:rPr>
                        <a:t>iva.andraka@algebra.hr</a:t>
                      </a:r>
                      <a:endParaRPr lang="hr-HR" dirty="0">
                        <a:solidFill>
                          <a:srgbClr val="C30E60"/>
                        </a:solidFill>
                      </a:endParaRPr>
                    </a:p>
                    <a:p>
                      <a:pPr marL="0" marR="0" lvl="0" indent="0" algn="l">
                        <a:lnSpc>
                          <a:spcPct val="100000"/>
                        </a:lnSpc>
                        <a:spcBef>
                          <a:spcPts val="0"/>
                        </a:spcBef>
                        <a:spcAft>
                          <a:spcPts val="0"/>
                        </a:spcAft>
                        <a:buClrTx/>
                        <a:buSzTx/>
                        <a:buFontTx/>
                        <a:buNone/>
                      </a:pPr>
                      <a:r>
                        <a:rPr lang="hr-HR" dirty="0">
                          <a:solidFill>
                            <a:srgbClr val="C30E60"/>
                          </a:solidFill>
                          <a:hlinkClick r:id="rId6"/>
                        </a:rPr>
                        <a:t>tamara.marček@algebra.hr</a:t>
                      </a:r>
                      <a:endParaRPr lang="hr-HR" dirty="0">
                        <a:solidFill>
                          <a:srgbClr val="C30E60"/>
                        </a:solidFill>
                      </a:endParaRPr>
                    </a:p>
                    <a:p>
                      <a:pPr marL="0" marR="0" lvl="0" indent="0" algn="l" defTabSz="914400">
                        <a:lnSpc>
                          <a:spcPct val="100000"/>
                        </a:lnSpc>
                        <a:spcBef>
                          <a:spcPts val="0"/>
                        </a:spcBef>
                        <a:spcAft>
                          <a:spcPts val="0"/>
                        </a:spcAft>
                        <a:buClrTx/>
                        <a:buSzTx/>
                        <a:buFontTx/>
                        <a:buNone/>
                        <a:tabLst/>
                        <a:defRPr/>
                      </a:pPr>
                      <a:r>
                        <a:rPr lang="hr-HR" dirty="0" err="1">
                          <a:solidFill>
                            <a:srgbClr val="C30E60"/>
                          </a:solidFill>
                          <a:hlinkClick r:id="rId7"/>
                        </a:rPr>
                        <a:t>tihana.banko</a:t>
                      </a:r>
                      <a:r>
                        <a:rPr lang="hr-HR" dirty="0">
                          <a:solidFill>
                            <a:srgbClr val="C30E60"/>
                          </a:solidFill>
                          <a:hlinkClick r:id="rId7"/>
                        </a:rPr>
                        <a:t>@</a:t>
                      </a:r>
                      <a:r>
                        <a:rPr lang="en-GB" dirty="0">
                          <a:solidFill>
                            <a:srgbClr val="C30E60"/>
                          </a:solidFill>
                          <a:hlinkClick r:id="rId7"/>
                        </a:rPr>
                        <a:t>algebra.hr</a:t>
                      </a:r>
                    </a:p>
                  </a:txBody>
                  <a:tcPr/>
                </a:tc>
                <a:extLst>
                  <a:ext uri="{0D108BD9-81ED-4DB2-BD59-A6C34878D82A}">
                    <a16:rowId xmlns:a16="http://schemas.microsoft.com/office/drawing/2014/main" val="1189399302"/>
                  </a:ext>
                </a:extLst>
              </a:tr>
              <a:tr h="370840">
                <a:tc rowSpan="3">
                  <a:txBody>
                    <a:bodyPr/>
                    <a:lstStyle/>
                    <a:p>
                      <a:r>
                        <a:rPr lang="hr-HR" b="1" baseline="0">
                          <a:solidFill>
                            <a:srgbClr val="C30E60"/>
                          </a:solidFill>
                        </a:rPr>
                        <a:t>Conducting classes:</a:t>
                      </a:r>
                      <a:endParaRPr lang="hr-HR" b="1">
                        <a:solidFill>
                          <a:srgbClr val="C30E60"/>
                        </a:solidFill>
                      </a:endParaRPr>
                    </a:p>
                  </a:txBody>
                  <a:tcPr>
                    <a:solidFill>
                      <a:schemeClr val="bg2">
                        <a:lumMod val="65000"/>
                      </a:schemeClr>
                    </a:solidFill>
                  </a:tcPr>
                </a:tc>
                <a:tc>
                  <a:txBody>
                    <a:bodyPr/>
                    <a:lstStyle/>
                    <a:p>
                      <a:r>
                        <a:rPr lang="hr-HR">
                          <a:solidFill>
                            <a:srgbClr val="C30E60"/>
                          </a:solidFill>
                        </a:rPr>
                        <a:t>Lectures</a:t>
                      </a:r>
                    </a:p>
                  </a:txBody>
                  <a:tcPr>
                    <a:solidFill>
                      <a:schemeClr val="bg2">
                        <a:lumMod val="65000"/>
                      </a:schemeClr>
                    </a:solidFill>
                  </a:tcPr>
                </a:tc>
                <a:tc>
                  <a:txBody>
                    <a:bodyPr/>
                    <a:lstStyle/>
                    <a:p>
                      <a:r>
                        <a:rPr lang="hr-HR" altLang="sr-Latn-RS"/>
                        <a:t>1 lesson</a:t>
                      </a:r>
                      <a:r>
                        <a:rPr lang="hr-HR" altLang="sr-Latn-RS" baseline="0"/>
                        <a:t> weekly</a:t>
                      </a:r>
                      <a:endParaRPr lang="hr-HR" altLang="sr-Latn-RS"/>
                    </a:p>
                    <a:p>
                      <a:pPr>
                        <a:buFontTx/>
                        <a:buChar char="-"/>
                      </a:pPr>
                      <a:r>
                        <a:rPr lang="hr-HR"/>
                        <a:t>     total</a:t>
                      </a:r>
                      <a:r>
                        <a:rPr lang="hr-HR" baseline="0"/>
                        <a:t> </a:t>
                      </a:r>
                      <a:r>
                        <a:rPr lang="en-GB" baseline="0"/>
                        <a:t>15</a:t>
                      </a:r>
                      <a:r>
                        <a:rPr lang="hr-HR"/>
                        <a:t> hours</a:t>
                      </a:r>
                    </a:p>
                  </a:txBody>
                  <a:tcPr>
                    <a:solidFill>
                      <a:schemeClr val="bg2">
                        <a:lumMod val="65000"/>
                      </a:schemeClr>
                    </a:solidFill>
                  </a:tcPr>
                </a:tc>
                <a:extLst>
                  <a:ext uri="{0D108BD9-81ED-4DB2-BD59-A6C34878D82A}">
                    <a16:rowId xmlns:a16="http://schemas.microsoft.com/office/drawing/2014/main" val="4226231540"/>
                  </a:ext>
                </a:extLst>
              </a:tr>
              <a:tr h="370840">
                <a:tc vMerge="1">
                  <a:txBody>
                    <a:bodyPr/>
                    <a:lstStyle/>
                    <a:p>
                      <a:endParaRPr lang="hr-HR"/>
                    </a:p>
                  </a:txBody>
                  <a:tcPr/>
                </a:tc>
                <a:tc>
                  <a:txBody>
                    <a:bodyPr/>
                    <a:lstStyle/>
                    <a:p>
                      <a:r>
                        <a:rPr lang="hr-HR">
                          <a:solidFill>
                            <a:srgbClr val="C30E60"/>
                          </a:solidFill>
                        </a:rPr>
                        <a:t>Practical</a:t>
                      </a:r>
                      <a:r>
                        <a:rPr lang="hr-HR" baseline="0">
                          <a:solidFill>
                            <a:srgbClr val="C30E60"/>
                          </a:solidFill>
                        </a:rPr>
                        <a:t> classes</a:t>
                      </a:r>
                      <a:endParaRPr lang="hr-HR">
                        <a:solidFill>
                          <a:srgbClr val="C30E60"/>
                        </a:solidFill>
                      </a:endParaRPr>
                    </a:p>
                  </a:txBody>
                  <a:tcPr>
                    <a:solidFill>
                      <a:schemeClr val="bg2">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sr-Latn-RS"/>
                        <a:t>2 lessons</a:t>
                      </a:r>
                      <a:r>
                        <a:rPr lang="hr-HR" altLang="sr-Latn-RS" baseline="0"/>
                        <a:t> weekly</a:t>
                      </a:r>
                      <a:endParaRPr lang="hr-HR" altLang="sr-Latn-RS"/>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altLang="sr-Latn-RS"/>
                        <a:t>total</a:t>
                      </a:r>
                      <a:r>
                        <a:rPr lang="hr-HR" altLang="sr-Latn-RS" baseline="0"/>
                        <a:t> </a:t>
                      </a:r>
                      <a:r>
                        <a:rPr lang="hr-HR" altLang="sr-Latn-RS"/>
                        <a:t>30 hours</a:t>
                      </a:r>
                    </a:p>
                  </a:txBody>
                  <a:tcPr>
                    <a:solidFill>
                      <a:schemeClr val="bg2">
                        <a:lumMod val="65000"/>
                      </a:schemeClr>
                    </a:solidFill>
                  </a:tcPr>
                </a:tc>
                <a:extLst>
                  <a:ext uri="{0D108BD9-81ED-4DB2-BD59-A6C34878D82A}">
                    <a16:rowId xmlns:a16="http://schemas.microsoft.com/office/drawing/2014/main" val="2677630282"/>
                  </a:ext>
                </a:extLst>
              </a:tr>
              <a:tr h="370840">
                <a:tc vMerge="1">
                  <a:txBody>
                    <a:bodyPr/>
                    <a:lstStyle/>
                    <a:p>
                      <a:endParaRPr lang="hr-HR" b="1">
                        <a:solidFill>
                          <a:srgbClr val="C30E60"/>
                        </a:solidFill>
                      </a:endParaRPr>
                    </a:p>
                  </a:txBody>
                  <a:tcPr>
                    <a:solidFill>
                      <a:schemeClr val="bg2">
                        <a:lumMod val="65000"/>
                      </a:schemeClr>
                    </a:solidFill>
                  </a:tcPr>
                </a:tc>
                <a:tc>
                  <a:txBody>
                    <a:bodyPr/>
                    <a:lstStyle/>
                    <a:p>
                      <a:pPr algn="r"/>
                      <a:r>
                        <a:rPr lang="hr-HR">
                          <a:solidFill>
                            <a:srgbClr val="C30E60"/>
                          </a:solidFill>
                        </a:rPr>
                        <a:t>TOTAL</a:t>
                      </a:r>
                    </a:p>
                  </a:txBody>
                  <a:tcPr>
                    <a:solidFill>
                      <a:schemeClr val="bg2">
                        <a:lumMod val="65000"/>
                      </a:schemeClr>
                    </a:solidFill>
                  </a:tcPr>
                </a:tc>
                <a:tc>
                  <a:txBody>
                    <a:bodyPr/>
                    <a:lstStyle/>
                    <a:p>
                      <a:pPr marL="285750" marR="0" lvl="0" indent="-285750" algn="l" rtl="0" eaLnBrk="1" fontAlgn="auto" latinLnBrk="0" hangingPunct="1">
                        <a:lnSpc>
                          <a:spcPct val="100000"/>
                        </a:lnSpc>
                        <a:spcBef>
                          <a:spcPts val="0"/>
                        </a:spcBef>
                        <a:spcAft>
                          <a:spcPts val="0"/>
                        </a:spcAft>
                        <a:buClrTx/>
                        <a:buSzTx/>
                        <a:buFontTx/>
                        <a:buNone/>
                      </a:pPr>
                      <a:r>
                        <a:rPr lang="hr-HR" altLang="sr-Latn-RS" b="1" dirty="0">
                          <a:solidFill>
                            <a:schemeClr val="accent4"/>
                          </a:solidFill>
                        </a:rPr>
                        <a:t>3 </a:t>
                      </a:r>
                      <a:r>
                        <a:rPr lang="hr-HR" altLang="sr-Latn-RS" b="1" dirty="0" err="1">
                          <a:solidFill>
                            <a:schemeClr val="accent4"/>
                          </a:solidFill>
                        </a:rPr>
                        <a:t>classes</a:t>
                      </a:r>
                      <a:r>
                        <a:rPr lang="hr-HR" altLang="sr-Latn-RS" b="1" dirty="0">
                          <a:solidFill>
                            <a:schemeClr val="accent4"/>
                          </a:solidFill>
                        </a:rPr>
                        <a:t> </a:t>
                      </a:r>
                      <a:r>
                        <a:rPr lang="hr-HR" altLang="sr-Latn-RS" b="1" dirty="0" err="1">
                          <a:solidFill>
                            <a:schemeClr val="accent4"/>
                          </a:solidFill>
                        </a:rPr>
                        <a:t>weekly</a:t>
                      </a:r>
                      <a:r>
                        <a:rPr lang="hr-HR" altLang="sr-Latn-RS" b="1" dirty="0">
                          <a:solidFill>
                            <a:schemeClr val="accent4"/>
                          </a:solidFill>
                        </a:rPr>
                        <a:t> AS PER SCHEDULE </a:t>
                      </a:r>
                    </a:p>
                    <a:p>
                      <a:pPr marL="285750" marR="0" lvl="0" indent="-285750" algn="l">
                        <a:lnSpc>
                          <a:spcPct val="100000"/>
                        </a:lnSpc>
                        <a:spcBef>
                          <a:spcPts val="0"/>
                        </a:spcBef>
                        <a:spcAft>
                          <a:spcPts val="0"/>
                        </a:spcAft>
                        <a:buClrTx/>
                        <a:buSzTx/>
                        <a:buFontTx/>
                        <a:buNone/>
                      </a:pPr>
                      <a:r>
                        <a:rPr lang="hr-HR" altLang="sr-Latn-RS" b="1" dirty="0">
                          <a:solidFill>
                            <a:schemeClr val="accent4"/>
                          </a:solidFill>
                        </a:rPr>
                        <a:t>(65 min + break 10 min + 60 min)</a:t>
                      </a:r>
                    </a:p>
                  </a:txBody>
                  <a:tcPr>
                    <a:solidFill>
                      <a:schemeClr val="bg2">
                        <a:lumMod val="6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3588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3" y="2855167"/>
            <a:ext cx="5170713" cy="1680429"/>
          </a:xfrm>
        </p:spPr>
        <p:txBody>
          <a:bodyPr>
            <a:normAutofit fontScale="90000"/>
          </a:bodyPr>
          <a:lstStyle/>
          <a:p>
            <a:r>
              <a:rPr lang="hr-HR"/>
              <a:t>IT IS IMPORTANT to follow all  announcements and reminders on IE and to respect all submission deadlines. </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16" y="148556"/>
            <a:ext cx="10515600" cy="1325563"/>
          </a:xfrm>
        </p:spPr>
        <p:txBody>
          <a:bodyPr/>
          <a:lstStyle/>
          <a:p>
            <a:r>
              <a:rPr lang="en-GB"/>
              <a:t>Exams</a:t>
            </a:r>
          </a:p>
        </p:txBody>
      </p:sp>
      <p:sp>
        <p:nvSpPr>
          <p:cNvPr id="4" name="Content Placeholder 2"/>
          <p:cNvSpPr>
            <a:spLocks noGrp="1"/>
          </p:cNvSpPr>
          <p:nvPr>
            <p:ph idx="1"/>
          </p:nvPr>
        </p:nvSpPr>
        <p:spPr>
          <a:xfrm>
            <a:off x="838200" y="1474119"/>
            <a:ext cx="10515600" cy="4351338"/>
          </a:xfrm>
        </p:spPr>
        <p:txBody>
          <a:bodyPr>
            <a:normAutofit fontScale="92500" lnSpcReduction="10000"/>
          </a:bodyPr>
          <a:lstStyle/>
          <a:p>
            <a:r>
              <a:rPr lang="en-GB" sz="2400" dirty="0"/>
              <a:t>Each course complies with the </a:t>
            </a:r>
            <a:r>
              <a:rPr lang="en-GB" sz="2400" b="1" dirty="0"/>
              <a:t>3 + 1 rule</a:t>
            </a:r>
            <a:r>
              <a:rPr lang="en-GB" sz="2400" dirty="0"/>
              <a:t>.</a:t>
            </a:r>
          </a:p>
          <a:p>
            <a:pPr lvl="1"/>
            <a:r>
              <a:rPr lang="en-GB" dirty="0"/>
              <a:t>This means that a student can take an exam a maximum of 4 times.</a:t>
            </a:r>
          </a:p>
          <a:p>
            <a:pPr lvl="2"/>
            <a:r>
              <a:rPr lang="en-GB" dirty="0"/>
              <a:t>3 regular exams </a:t>
            </a:r>
            <a:r>
              <a:rPr lang="en-GB" sz="1800" dirty="0"/>
              <a:t>– included in the tuition fee</a:t>
            </a:r>
          </a:p>
          <a:p>
            <a:pPr lvl="2"/>
            <a:r>
              <a:rPr lang="en-GB" dirty="0"/>
              <a:t>1 extraordinary exam </a:t>
            </a:r>
            <a:r>
              <a:rPr lang="en-GB" sz="1800" dirty="0"/>
              <a:t>– 4th registration of exam </a:t>
            </a:r>
            <a:r>
              <a:rPr lang="hr-HR" sz="1800" dirty="0" err="1"/>
              <a:t>is</a:t>
            </a:r>
            <a:r>
              <a:rPr lang="hr-HR" sz="1800" dirty="0"/>
              <a:t> </a:t>
            </a:r>
            <a:r>
              <a:rPr lang="hr-HR" sz="1800" dirty="0" err="1"/>
              <a:t>charged</a:t>
            </a:r>
            <a:r>
              <a:rPr lang="hr-HR" sz="1800" dirty="0"/>
              <a:t> extra, </a:t>
            </a:r>
            <a:r>
              <a:rPr lang="en-GB" sz="1800" dirty="0"/>
              <a:t>pursuant to the Decision on Reimbursement of Expenses</a:t>
            </a:r>
          </a:p>
          <a:p>
            <a:pPr lvl="1"/>
            <a:r>
              <a:rPr lang="en-GB" dirty="0"/>
              <a:t>The deadline for passing an exam is </a:t>
            </a:r>
            <a:r>
              <a:rPr lang="en-GB" b="1" dirty="0"/>
              <a:t>12 months</a:t>
            </a:r>
            <a:r>
              <a:rPr lang="en-GB" dirty="0"/>
              <a:t> from the day of enrolment in the course.</a:t>
            </a:r>
          </a:p>
          <a:p>
            <a:pPr lvl="1"/>
            <a:r>
              <a:rPr lang="en-GB" dirty="0"/>
              <a:t>If a student fails to pass a course within 12 months, </a:t>
            </a:r>
            <a:r>
              <a:rPr lang="en-GB" b="1" dirty="0"/>
              <a:t>he/she must re-enrol in the course and re-take all learning outcomes defined in the course</a:t>
            </a:r>
            <a:r>
              <a:rPr lang="en-GB" dirty="0"/>
              <a:t>.</a:t>
            </a:r>
          </a:p>
          <a:p>
            <a:r>
              <a:rPr lang="en-GB" sz="2400" b="1" dirty="0">
                <a:solidFill>
                  <a:srgbClr val="C30E60"/>
                </a:solidFill>
              </a:rPr>
              <a:t>Keep track of deadlines for registering and cancelling exams on IE.</a:t>
            </a:r>
          </a:p>
          <a:p>
            <a:pPr lvl="1"/>
            <a:r>
              <a:rPr lang="en-GB" sz="2000" dirty="0"/>
              <a:t>If you failed to register an exam on time, you cannot take neither the written nor the oral exam.</a:t>
            </a:r>
          </a:p>
          <a:p>
            <a:pPr lvl="1"/>
            <a:r>
              <a:rPr lang="en-GB" sz="1900" dirty="0"/>
              <a:t>If a student registers for multiple examination periods of the same course, </a:t>
            </a:r>
            <a:r>
              <a:rPr lang="hr-HR" sz="1900" dirty="0" err="1"/>
              <a:t>after</a:t>
            </a:r>
            <a:r>
              <a:rPr lang="en-GB" sz="1900" dirty="0"/>
              <a:t> obtaining a satisfying grade, he/she must cancel his/her registration for all subsequent examination periods of that course. Otherwise, an insufficient (1) will be recorded in </a:t>
            </a:r>
            <a:r>
              <a:rPr lang="en-GB" sz="1900" dirty="0" err="1"/>
              <a:t>Infoeduka</a:t>
            </a:r>
            <a:r>
              <a:rPr lang="en-GB" sz="1900" dirty="0"/>
              <a:t> for that student.</a:t>
            </a:r>
          </a:p>
          <a:p>
            <a:endParaRPr lang="hr-HR" altLang="sr-Latn-RS" dirty="0"/>
          </a:p>
        </p:txBody>
      </p:sp>
    </p:spTree>
    <p:extLst>
      <p:ext uri="{BB962C8B-B14F-4D97-AF65-F5344CB8AC3E}">
        <p14:creationId xmlns:p14="http://schemas.microsoft.com/office/powerpoint/2010/main" val="286118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err="1"/>
              <a:t>Academic</a:t>
            </a:r>
            <a:r>
              <a:rPr lang="hr-HR"/>
              <a:t> standard </a:t>
            </a:r>
            <a:r>
              <a:rPr lang="hr-HR" err="1"/>
              <a:t>of</a:t>
            </a:r>
            <a:r>
              <a:rPr lang="hr-HR"/>
              <a:t> </a:t>
            </a:r>
            <a:r>
              <a:rPr lang="hr-HR" err="1"/>
              <a:t>conduct</a:t>
            </a:r>
            <a:endParaRPr lang="hr-HR"/>
          </a:p>
        </p:txBody>
      </p:sp>
      <p:sp>
        <p:nvSpPr>
          <p:cNvPr id="3" name="Rezervirano mjesto sadržaja 2"/>
          <p:cNvSpPr>
            <a:spLocks noGrp="1"/>
          </p:cNvSpPr>
          <p:nvPr>
            <p:ph idx="1"/>
          </p:nvPr>
        </p:nvSpPr>
        <p:spPr/>
        <p:txBody>
          <a:bodyPr>
            <a:normAutofit fontScale="92500" lnSpcReduction="20000"/>
          </a:bodyPr>
          <a:lstStyle/>
          <a:p>
            <a:pPr marL="457200" lvl="1"/>
            <a:r>
              <a:rPr lang="en-US" sz="3200" b="1">
                <a:solidFill>
                  <a:srgbClr val="C30E60"/>
                </a:solidFill>
              </a:rPr>
              <a:t>In written and oral communication it is necessary to follow the rules of business communication appropriate for the academic level. </a:t>
            </a:r>
            <a:endParaRPr lang="hr-HR" sz="3200" b="1">
              <a:solidFill>
                <a:srgbClr val="C30E60"/>
              </a:solidFill>
            </a:endParaRPr>
          </a:p>
          <a:p>
            <a:pPr marL="457200" lvl="1"/>
            <a:r>
              <a:rPr lang="en-US" sz="2800" b="1">
                <a:solidFill>
                  <a:srgbClr val="C30E60"/>
                </a:solidFill>
              </a:rPr>
              <a:t>It is necessary to abide by the strictly defined deadlines for task submissions (homework, seminar </a:t>
            </a:r>
            <a:r>
              <a:rPr lang="en-US" sz="2800" b="1" err="1">
                <a:solidFill>
                  <a:srgbClr val="C30E60"/>
                </a:solidFill>
              </a:rPr>
              <a:t>pape</a:t>
            </a:r>
            <a:r>
              <a:rPr lang="hr-HR" sz="2800" b="1">
                <a:solidFill>
                  <a:srgbClr val="C30E60"/>
                </a:solidFill>
              </a:rPr>
              <a:t>r</a:t>
            </a:r>
            <a:r>
              <a:rPr lang="en-US" sz="2800" b="1">
                <a:solidFill>
                  <a:srgbClr val="C30E60"/>
                </a:solidFill>
              </a:rPr>
              <a:t>s, projects, </a:t>
            </a:r>
            <a:r>
              <a:rPr lang="en-US" sz="2800" b="1" err="1">
                <a:solidFill>
                  <a:srgbClr val="C30E60"/>
                </a:solidFill>
              </a:rPr>
              <a:t>etc</a:t>
            </a:r>
            <a:r>
              <a:rPr lang="en-US" sz="2800" b="1">
                <a:solidFill>
                  <a:srgbClr val="C30E60"/>
                </a:solidFill>
              </a:rPr>
              <a:t>…). </a:t>
            </a:r>
            <a:endParaRPr lang="hr-HR" sz="2800" b="1">
              <a:solidFill>
                <a:srgbClr val="C30E60"/>
              </a:solidFill>
            </a:endParaRPr>
          </a:p>
          <a:p>
            <a:pPr marL="914400" lvl="2"/>
            <a:r>
              <a:rPr lang="en-US" sz="2400" b="1"/>
              <a:t>Every task, homework, project </a:t>
            </a:r>
            <a:r>
              <a:rPr lang="en-US" sz="2400" b="1" err="1"/>
              <a:t>etc</a:t>
            </a:r>
            <a:r>
              <a:rPr lang="en-US" sz="2400" b="1"/>
              <a:t>…, submitted after the defined deadline will not be evaluated nor graded. </a:t>
            </a:r>
            <a:endParaRPr lang="hr-HR" sz="2400" b="1"/>
          </a:p>
          <a:p>
            <a:pPr marL="457200" lvl="1"/>
            <a:r>
              <a:rPr lang="en-US" sz="2800" b="1">
                <a:solidFill>
                  <a:srgbClr val="C30E60"/>
                </a:solidFill>
              </a:rPr>
              <a:t>Only those students who can confirm their attendance, will be considered as present.</a:t>
            </a:r>
            <a:endParaRPr lang="hr-HR" sz="2800" b="1">
              <a:solidFill>
                <a:srgbClr val="C30E60"/>
              </a:solidFill>
            </a:endParaRPr>
          </a:p>
          <a:p>
            <a:pPr marL="914400" lvl="2"/>
            <a:r>
              <a:rPr lang="en-US" sz="2400" b="1"/>
              <a:t>Signing other students, or registering their card is not allowed and may be subject to disciplinary action. The teacher will delete the student's attendance if he / she determines that the student is registered and is not present at the class.</a:t>
            </a:r>
          </a:p>
          <a:p>
            <a:pPr marL="457200" lvl="1"/>
            <a:endParaRPr lang="hr-HR" sz="2800" b="1"/>
          </a:p>
        </p:txBody>
      </p:sp>
    </p:spTree>
    <p:extLst>
      <p:ext uri="{BB962C8B-B14F-4D97-AF65-F5344CB8AC3E}">
        <p14:creationId xmlns:p14="http://schemas.microsoft.com/office/powerpoint/2010/main" val="88547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err="1"/>
              <a:t>Rules</a:t>
            </a:r>
            <a:r>
              <a:rPr lang="hr-HR"/>
              <a:t> </a:t>
            </a:r>
            <a:r>
              <a:rPr lang="hr-HR" err="1"/>
              <a:t>of</a:t>
            </a:r>
            <a:r>
              <a:rPr lang="hr-HR"/>
              <a:t> </a:t>
            </a:r>
            <a:r>
              <a:rPr lang="hr-HR" err="1"/>
              <a:t>conduct</a:t>
            </a:r>
            <a:r>
              <a:rPr lang="hr-HR"/>
              <a:t> </a:t>
            </a:r>
            <a:r>
              <a:rPr lang="hr-HR" err="1"/>
              <a:t>during</a:t>
            </a:r>
            <a:r>
              <a:rPr lang="hr-HR"/>
              <a:t> </a:t>
            </a:r>
            <a:r>
              <a:rPr lang="hr-HR" err="1"/>
              <a:t>classes</a:t>
            </a:r>
            <a:endParaRPr lang="hr-HR"/>
          </a:p>
        </p:txBody>
      </p:sp>
      <p:sp>
        <p:nvSpPr>
          <p:cNvPr id="3" name="Rezervirano mjesto sadržaja 2"/>
          <p:cNvSpPr>
            <a:spLocks noGrp="1"/>
          </p:cNvSpPr>
          <p:nvPr>
            <p:ph idx="1"/>
          </p:nvPr>
        </p:nvSpPr>
        <p:spPr>
          <a:xfrm>
            <a:off x="838200" y="1669584"/>
            <a:ext cx="10984832" cy="4351338"/>
          </a:xfrm>
        </p:spPr>
        <p:txBody>
          <a:bodyPr>
            <a:noAutofit/>
          </a:bodyPr>
          <a:lstStyle/>
          <a:p>
            <a:pPr marL="457200" lvl="1"/>
            <a:r>
              <a:rPr lang="en-US" sz="3200" b="1">
                <a:solidFill>
                  <a:srgbClr val="C30E60"/>
                </a:solidFill>
                <a:latin typeface="+mn-lt"/>
                <a:ea typeface="+mn-ea"/>
                <a:cs typeface="+mn-cs"/>
              </a:rPr>
              <a:t>One has to come to class on time.</a:t>
            </a:r>
          </a:p>
          <a:p>
            <a:pPr marL="457200" lvl="1"/>
            <a:r>
              <a:rPr lang="en-US" sz="3200" b="1">
                <a:solidFill>
                  <a:srgbClr val="C30E60"/>
                </a:solidFill>
                <a:latin typeface="+mn-lt"/>
                <a:ea typeface="+mn-ea"/>
                <a:cs typeface="+mn-cs"/>
              </a:rPr>
              <a:t>Upon entering the classroom, student registers for classes with a card and then sits in an accessible place for work.</a:t>
            </a:r>
            <a:endParaRPr lang="hr-HR" sz="3200" b="1">
              <a:solidFill>
                <a:srgbClr val="C30E60"/>
              </a:solidFill>
              <a:latin typeface="+mn-lt"/>
              <a:ea typeface="+mn-ea"/>
              <a:cs typeface="+mn-cs"/>
            </a:endParaRPr>
          </a:p>
          <a:p>
            <a:pPr marL="457200" lvl="1"/>
            <a:r>
              <a:rPr lang="en-US" sz="3200" b="1">
                <a:solidFill>
                  <a:srgbClr val="C30E60"/>
                </a:solidFill>
                <a:latin typeface="+mn-lt"/>
                <a:ea typeface="+mn-ea"/>
                <a:cs typeface="+mn-cs"/>
              </a:rPr>
              <a:t>Disruption of class and inactive class participation is not allowed. </a:t>
            </a:r>
            <a:endParaRPr lang="hr-HR" sz="3200" b="1">
              <a:solidFill>
                <a:srgbClr val="C30E60"/>
              </a:solidFill>
              <a:latin typeface="+mn-lt"/>
              <a:ea typeface="+mn-ea"/>
              <a:cs typeface="+mn-cs"/>
            </a:endParaRPr>
          </a:p>
          <a:p>
            <a:pPr marL="914400" lvl="2"/>
            <a:r>
              <a:rPr lang="en-US" b="1"/>
              <a:t>Continuous breaking of this rule is sanctioned by reporting students to the Disciplinary Board.</a:t>
            </a:r>
            <a:endParaRPr lang="hr-HR" sz="2800" b="1">
              <a:solidFill>
                <a:srgbClr val="C30E60"/>
              </a:solidFill>
              <a:latin typeface="+mn-lt"/>
              <a:ea typeface="+mn-ea"/>
              <a:cs typeface="+mn-cs"/>
            </a:endParaRPr>
          </a:p>
          <a:p>
            <a:pPr marL="457200" lvl="1"/>
            <a:endParaRPr lang="hr-HR" b="1">
              <a:solidFill>
                <a:schemeClr val="accent4"/>
              </a:solidFill>
            </a:endParaRPr>
          </a:p>
          <a:p>
            <a:endParaRPr lang="hr-HR" b="1">
              <a:solidFill>
                <a:schemeClr val="accent4"/>
              </a:solidFill>
            </a:endParaRPr>
          </a:p>
          <a:p>
            <a:endParaRPr lang="hr-HR" b="1">
              <a:solidFill>
                <a:schemeClr val="accent4"/>
              </a:solidFill>
            </a:endParaRPr>
          </a:p>
          <a:p>
            <a:endParaRPr lang="hr-HR"/>
          </a:p>
        </p:txBody>
      </p:sp>
    </p:spTree>
    <p:extLst>
      <p:ext uri="{BB962C8B-B14F-4D97-AF65-F5344CB8AC3E}">
        <p14:creationId xmlns:p14="http://schemas.microsoft.com/office/powerpoint/2010/main" val="262811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7309" y="365125"/>
            <a:ext cx="7884836" cy="5633893"/>
          </a:xfrm>
          <a:prstGeom prst="rect">
            <a:avLst/>
          </a:prstGeom>
        </p:spPr>
      </p:pic>
    </p:spTree>
    <p:extLst>
      <p:ext uri="{BB962C8B-B14F-4D97-AF65-F5344CB8AC3E}">
        <p14:creationId xmlns:p14="http://schemas.microsoft.com/office/powerpoint/2010/main" val="342948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5 Quotes To Boost Your English Language Learning | English language  learning, Learn english, Language">
            <a:extLst>
              <a:ext uri="{FF2B5EF4-FFF2-40B4-BE49-F238E27FC236}">
                <a16:creationId xmlns:a16="http://schemas.microsoft.com/office/drawing/2014/main" id="{652A3C39-E2C9-9E54-9F5F-6B1DF3FD1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 Quotes To Boost Your English Language Learning - English by Juanico">
            <a:extLst>
              <a:ext uri="{FF2B5EF4-FFF2-40B4-BE49-F238E27FC236}">
                <a16:creationId xmlns:a16="http://schemas.microsoft.com/office/drawing/2014/main" id="{DE707AB8-C718-59FA-5D66-A69C5C59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083BB4-139E-70F6-9EBA-23F0077C6DBC}"/>
              </a:ext>
            </a:extLst>
          </p:cNvPr>
          <p:cNvSpPr txBox="1"/>
          <p:nvPr/>
        </p:nvSpPr>
        <p:spPr>
          <a:xfrm>
            <a:off x="551089" y="2305735"/>
            <a:ext cx="2028825" cy="3570208"/>
          </a:xfrm>
          <a:prstGeom prst="rect">
            <a:avLst/>
          </a:prstGeom>
          <a:noFill/>
        </p:spPr>
        <p:txBody>
          <a:bodyPr wrap="square">
            <a:spAutoFit/>
          </a:bodyPr>
          <a:lstStyle/>
          <a:p>
            <a:r>
              <a:rPr lang="en-GB" sz="3200" b="1" i="1" dirty="0">
                <a:solidFill>
                  <a:schemeClr val="accent1"/>
                </a:solidFill>
              </a:rPr>
              <a:t>Food for thought:</a:t>
            </a:r>
          </a:p>
          <a:p>
            <a:endParaRPr lang="en-GB" sz="2400" b="1" i="1" dirty="0">
              <a:solidFill>
                <a:schemeClr val="accent1"/>
              </a:solidFill>
            </a:endParaRPr>
          </a:p>
          <a:p>
            <a:r>
              <a:rPr lang="en-GB" sz="2400" b="1" i="1" dirty="0">
                <a:solidFill>
                  <a:schemeClr val="accent1"/>
                </a:solidFill>
                <a:hlinkClick r:id="rId4"/>
              </a:rPr>
              <a:t>QUOTES ABOUT  LANGUAGE LEARNING</a:t>
            </a:r>
            <a:endParaRPr lang="en-GB" sz="2400" b="1" i="1" dirty="0">
              <a:solidFill>
                <a:schemeClr val="accent1"/>
              </a:solidFill>
            </a:endParaRPr>
          </a:p>
          <a:p>
            <a:endParaRPr lang="en-GB" sz="2400" b="1" i="1" dirty="0">
              <a:solidFill>
                <a:schemeClr val="accent1"/>
              </a:solidFill>
            </a:endParaRPr>
          </a:p>
          <a:p>
            <a:endParaRPr lang="en-GB" dirty="0"/>
          </a:p>
        </p:txBody>
      </p:sp>
    </p:spTree>
    <p:extLst>
      <p:ext uri="{BB962C8B-B14F-4D97-AF65-F5344CB8AC3E}">
        <p14:creationId xmlns:p14="http://schemas.microsoft.com/office/powerpoint/2010/main" val="237184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86" y="1894114"/>
            <a:ext cx="5872065" cy="1680429"/>
          </a:xfrm>
        </p:spPr>
        <p:txBody>
          <a:bodyPr>
            <a:normAutofit fontScale="90000"/>
          </a:bodyPr>
          <a:lstStyle/>
          <a:p>
            <a:pPr algn="ctr"/>
            <a:r>
              <a:rPr lang="hr-HR"/>
              <a:t>Break a leg!</a:t>
            </a:r>
            <a:br>
              <a:rPr lang="hr-HR"/>
            </a:br>
            <a:br>
              <a:rPr lang="hr-HR"/>
            </a:br>
            <a:r>
              <a:rPr lang="hr-HR" sz="4400" i="1"/>
              <a:t>#neverstoplearning</a:t>
            </a:r>
            <a:endParaRPr lang="en-US" i="1"/>
          </a:p>
        </p:txBody>
      </p:sp>
    </p:spTree>
    <p:extLst>
      <p:ext uri="{BB962C8B-B14F-4D97-AF65-F5344CB8AC3E}">
        <p14:creationId xmlns:p14="http://schemas.microsoft.com/office/powerpoint/2010/main" val="365258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x-none" err="1"/>
              <a:t>Course</a:t>
            </a:r>
            <a:r>
              <a:rPr lang="hr-HR" altLang="x-none"/>
              <a:t> </a:t>
            </a:r>
            <a:r>
              <a:rPr lang="hr-HR" altLang="x-none" err="1"/>
              <a:t>information</a:t>
            </a:r>
            <a:endParaRPr lang="hr-HR"/>
          </a:p>
        </p:txBody>
      </p:sp>
      <p:sp>
        <p:nvSpPr>
          <p:cNvPr id="3" name="Rezervirano mjesto sadržaja 2"/>
          <p:cNvSpPr>
            <a:spLocks noGrp="1"/>
          </p:cNvSpPr>
          <p:nvPr>
            <p:ph idx="1"/>
          </p:nvPr>
        </p:nvSpPr>
        <p:spPr>
          <a:xfrm>
            <a:off x="753979" y="1795789"/>
            <a:ext cx="10515600" cy="4351338"/>
          </a:xfrm>
        </p:spPr>
        <p:txBody>
          <a:bodyPr/>
          <a:lstStyle/>
          <a:p>
            <a:endParaRPr lang="hr-HR" altLang="x-none"/>
          </a:p>
          <a:p>
            <a:r>
              <a:rPr lang="hr-HR" altLang="x-none"/>
              <a:t>4 ECTS credits = 120 student working hours</a:t>
            </a:r>
          </a:p>
          <a:p>
            <a:pPr lvl="1"/>
            <a:r>
              <a:rPr lang="hr-HR" altLang="x-none"/>
              <a:t>15 </a:t>
            </a:r>
            <a:r>
              <a:rPr lang="hr-HR" altLang="x-none" err="1"/>
              <a:t>hours</a:t>
            </a:r>
            <a:r>
              <a:rPr lang="hr-HR" altLang="x-none"/>
              <a:t> </a:t>
            </a:r>
            <a:r>
              <a:rPr lang="hr-HR" altLang="x-none" err="1"/>
              <a:t>of</a:t>
            </a:r>
            <a:r>
              <a:rPr lang="hr-HR" altLang="x-none"/>
              <a:t> </a:t>
            </a:r>
            <a:r>
              <a:rPr lang="hr-HR" altLang="x-none" err="1"/>
              <a:t>lectures</a:t>
            </a:r>
            <a:endParaRPr lang="hr-HR" altLang="x-none"/>
          </a:p>
          <a:p>
            <a:pPr lvl="1"/>
            <a:r>
              <a:rPr lang="hr-HR" altLang="x-none"/>
              <a:t>30 </a:t>
            </a:r>
            <a:r>
              <a:rPr lang="hr-HR" altLang="x-none" err="1"/>
              <a:t>hours</a:t>
            </a:r>
            <a:r>
              <a:rPr lang="hr-HR" altLang="x-none"/>
              <a:t> </a:t>
            </a:r>
            <a:r>
              <a:rPr lang="hr-HR" altLang="x-none" err="1"/>
              <a:t>of</a:t>
            </a:r>
            <a:r>
              <a:rPr lang="hr-HR" altLang="x-none"/>
              <a:t> </a:t>
            </a:r>
            <a:r>
              <a:rPr lang="hr-HR" altLang="x-none" err="1"/>
              <a:t>practical</a:t>
            </a:r>
            <a:r>
              <a:rPr lang="hr-HR" altLang="x-none"/>
              <a:t> </a:t>
            </a:r>
            <a:r>
              <a:rPr lang="hr-HR" altLang="x-none" err="1"/>
              <a:t>classes</a:t>
            </a:r>
            <a:endParaRPr lang="hr-HR" altLang="x-none"/>
          </a:p>
          <a:p>
            <a:pPr lvl="1"/>
            <a:r>
              <a:rPr lang="hr-HR" altLang="x-none"/>
              <a:t>75 </a:t>
            </a:r>
            <a:r>
              <a:rPr lang="hr-HR" altLang="x-none" err="1"/>
              <a:t>hours</a:t>
            </a:r>
            <a:r>
              <a:rPr lang="hr-HR" altLang="x-none"/>
              <a:t> </a:t>
            </a:r>
            <a:r>
              <a:rPr lang="hr-HR" altLang="x-none" err="1"/>
              <a:t>of</a:t>
            </a:r>
            <a:r>
              <a:rPr lang="hr-HR" altLang="x-none"/>
              <a:t> </a:t>
            </a:r>
            <a:r>
              <a:rPr lang="hr-HR" altLang="x-none" err="1"/>
              <a:t>working</a:t>
            </a:r>
            <a:r>
              <a:rPr lang="hr-HR" altLang="x-none"/>
              <a:t> </a:t>
            </a:r>
            <a:r>
              <a:rPr lang="hr-HR" altLang="x-none" err="1"/>
              <a:t>from</a:t>
            </a:r>
            <a:r>
              <a:rPr lang="hr-HR" altLang="x-none"/>
              <a:t> home</a:t>
            </a:r>
          </a:p>
          <a:p>
            <a:r>
              <a:rPr lang="hr-HR" err="1"/>
              <a:t>Obligatory</a:t>
            </a:r>
            <a:r>
              <a:rPr lang="hr-HR"/>
              <a:t> </a:t>
            </a:r>
            <a:r>
              <a:rPr lang="hr-HR" err="1"/>
              <a:t>course</a:t>
            </a:r>
            <a:endParaRPr lang="hr-HR"/>
          </a:p>
        </p:txBody>
      </p:sp>
      <p:pic>
        <p:nvPicPr>
          <p:cNvPr id="4" name="Picture 2"/>
          <p:cNvPicPr>
            <a:picLocks noChangeAspect="1"/>
          </p:cNvPicPr>
          <p:nvPr/>
        </p:nvPicPr>
        <p:blipFill>
          <a:blip r:embed="rId3"/>
          <a:stretch>
            <a:fillRect/>
          </a:stretch>
        </p:blipFill>
        <p:spPr>
          <a:xfrm>
            <a:off x="6684506" y="0"/>
            <a:ext cx="5335400" cy="4661647"/>
          </a:xfrm>
          <a:prstGeom prst="rect">
            <a:avLst/>
          </a:prstGeom>
        </p:spPr>
      </p:pic>
    </p:spTree>
    <p:extLst>
      <p:ext uri="{BB962C8B-B14F-4D97-AF65-F5344CB8AC3E}">
        <p14:creationId xmlns:p14="http://schemas.microsoft.com/office/powerpoint/2010/main" val="65727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838200" y="322595"/>
            <a:ext cx="10515600" cy="1325563"/>
          </a:xfrm>
        </p:spPr>
        <p:txBody>
          <a:bodyPr/>
          <a:lstStyle/>
          <a:p>
            <a:pPr eaLnBrk="1" hangingPunct="1"/>
            <a:r>
              <a:rPr lang="hr-HR" altLang="sr-Latn-RS"/>
              <a:t>Course objective</a:t>
            </a:r>
          </a:p>
        </p:txBody>
      </p:sp>
      <p:sp>
        <p:nvSpPr>
          <p:cNvPr id="11267" name="Rezervirano mjesto sadržaja 2"/>
          <p:cNvSpPr>
            <a:spLocks noGrp="1"/>
          </p:cNvSpPr>
          <p:nvPr>
            <p:ph sz="quarter" idx="1"/>
          </p:nvPr>
        </p:nvSpPr>
        <p:spPr>
          <a:xfrm>
            <a:off x="838200" y="1413164"/>
            <a:ext cx="10515599" cy="4382799"/>
          </a:xfrm>
        </p:spPr>
        <p:txBody>
          <a:bodyPr anchor="ctr">
            <a:normAutofit fontScale="77500" lnSpcReduction="20000"/>
          </a:bodyPr>
          <a:lstStyle/>
          <a:p>
            <a:pPr lvl="0">
              <a:buFont typeface="Wingdings" pitchFamily="2" charset="2"/>
              <a:buChar char="Ø"/>
            </a:pPr>
            <a:r>
              <a:rPr lang="en-GB" b="1">
                <a:solidFill>
                  <a:schemeClr val="accent4"/>
                </a:solidFill>
              </a:rPr>
              <a:t>use of correct professional terminology in IT </a:t>
            </a:r>
          </a:p>
          <a:p>
            <a:pPr lvl="0">
              <a:buFont typeface="Wingdings" pitchFamily="2" charset="2"/>
              <a:buChar char="Ø"/>
            </a:pPr>
            <a:r>
              <a:rPr lang="en-GB" b="1">
                <a:solidFill>
                  <a:schemeClr val="accent4"/>
                </a:solidFill>
              </a:rPr>
              <a:t>use of correct grammar in business conversations</a:t>
            </a:r>
            <a:endParaRPr lang="en-US" b="1">
              <a:solidFill>
                <a:schemeClr val="accent4"/>
              </a:solidFill>
            </a:endParaRPr>
          </a:p>
          <a:p>
            <a:endParaRPr lang="en-US" b="1"/>
          </a:p>
          <a:p>
            <a:pPr algn="just"/>
            <a:r>
              <a:rPr lang="en-GB"/>
              <a:t>English is the only foreign language that students learn at Algebra University College. This module teaches students the correct English terminology and grammar used in different business situations </a:t>
            </a:r>
            <a:r>
              <a:rPr lang="en-GB" b="1"/>
              <a:t>with an emphasis on the IT industry.</a:t>
            </a:r>
            <a:r>
              <a:rPr lang="hr-HR"/>
              <a:t> </a:t>
            </a:r>
            <a:r>
              <a:rPr lang="en-GB"/>
              <a:t>This modules prepares students for all other modules of this study programme that use English terminology and language skills.</a:t>
            </a:r>
            <a:endParaRPr lang="en-US" b="1"/>
          </a:p>
          <a:p>
            <a:pPr algn="just"/>
            <a:r>
              <a:rPr lang="en-GB"/>
              <a:t>It is important for students to take this module to develop their English language skills, which are necessary in the IT industry. English is the main language of computer science and the knowledge students acquire in this module will contribute to the overall </a:t>
            </a:r>
            <a:r>
              <a:rPr lang="en-GB" err="1"/>
              <a:t>skillset</a:t>
            </a:r>
            <a:r>
              <a:rPr lang="en-GB"/>
              <a:t> for their </a:t>
            </a:r>
            <a:r>
              <a:rPr lang="en-GB" b="1"/>
              <a:t>future employment. </a:t>
            </a:r>
            <a:r>
              <a:rPr lang="en-GB"/>
              <a:t>This module will expose students to a particular experience when dealing with business situations in the IT industry, both in written and oral form.</a:t>
            </a:r>
            <a:endParaRPr lang="hr-HR" altLang="sr-Latn-RS">
              <a:solidFill>
                <a:schemeClr val="accent4"/>
              </a:solidFill>
            </a:endParaRPr>
          </a:p>
        </p:txBody>
      </p:sp>
    </p:spTree>
    <p:extLst>
      <p:ext uri="{BB962C8B-B14F-4D97-AF65-F5344CB8AC3E}">
        <p14:creationId xmlns:p14="http://schemas.microsoft.com/office/powerpoint/2010/main" val="380276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p:txBody>
          <a:bodyPr/>
          <a:lstStyle/>
          <a:p>
            <a:pPr algn="ctr" eaLnBrk="1" hangingPunct="1"/>
            <a:r>
              <a:rPr lang="en-GB" altLang="sr-Latn-RS"/>
              <a:t>Learning outcome sets</a:t>
            </a:r>
            <a:endParaRPr lang="hr-HR" altLang="sr-Latn-RS"/>
          </a:p>
        </p:txBody>
      </p:sp>
      <p:sp>
        <p:nvSpPr>
          <p:cNvPr id="9" name="Content Placeholder 8"/>
          <p:cNvSpPr>
            <a:spLocks noGrp="1"/>
          </p:cNvSpPr>
          <p:nvPr>
            <p:ph idx="1"/>
          </p:nvPr>
        </p:nvSpPr>
        <p:spPr/>
        <p:txBody>
          <a:bodyPr/>
          <a:lstStyle/>
          <a:p>
            <a:endParaRPr lang="hr-HR" b="1">
              <a:solidFill>
                <a:schemeClr val="dk1"/>
              </a:solidFill>
            </a:endParaRPr>
          </a:p>
          <a:p>
            <a:endParaRPr lang="hr-HR" b="1">
              <a:solidFill>
                <a:schemeClr val="dk1"/>
              </a:solidFill>
            </a:endParaRPr>
          </a:p>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990615695"/>
              </p:ext>
            </p:extLst>
          </p:nvPr>
        </p:nvGraphicFramePr>
        <p:xfrm>
          <a:off x="1949269" y="1690689"/>
          <a:ext cx="8161382" cy="3767576"/>
        </p:xfrm>
        <a:graphic>
          <a:graphicData uri="http://schemas.openxmlformats.org/drawingml/2006/table">
            <a:tbl>
              <a:tblPr firstRow="1" bandRow="1">
                <a:tableStyleId>{5C22544A-7EE6-4342-B048-85BDC9FD1C3A}</a:tableStyleId>
              </a:tblPr>
              <a:tblGrid>
                <a:gridCol w="2034902">
                  <a:extLst>
                    <a:ext uri="{9D8B030D-6E8A-4147-A177-3AD203B41FA5}">
                      <a16:colId xmlns:a16="http://schemas.microsoft.com/office/drawing/2014/main" val="3711998133"/>
                    </a:ext>
                  </a:extLst>
                </a:gridCol>
                <a:gridCol w="3383764">
                  <a:extLst>
                    <a:ext uri="{9D8B030D-6E8A-4147-A177-3AD203B41FA5}">
                      <a16:colId xmlns:a16="http://schemas.microsoft.com/office/drawing/2014/main" val="2466356944"/>
                    </a:ext>
                  </a:extLst>
                </a:gridCol>
                <a:gridCol w="2742716">
                  <a:extLst>
                    <a:ext uri="{9D8B030D-6E8A-4147-A177-3AD203B41FA5}">
                      <a16:colId xmlns:a16="http://schemas.microsoft.com/office/drawing/2014/main" val="2501153973"/>
                    </a:ext>
                  </a:extLst>
                </a:gridCol>
              </a:tblGrid>
              <a:tr h="941894">
                <a:tc>
                  <a:txBody>
                    <a:bodyPr/>
                    <a:lstStyle/>
                    <a:p>
                      <a:pPr algn="ctr"/>
                      <a:r>
                        <a:rPr lang="en-GB"/>
                        <a:t>The label of a learning outcome set</a:t>
                      </a:r>
                      <a:endParaRPr lang="en-US"/>
                    </a:p>
                  </a:txBody>
                  <a:tcPr/>
                </a:tc>
                <a:tc>
                  <a:txBody>
                    <a:bodyPr/>
                    <a:lstStyle/>
                    <a:p>
                      <a:pPr algn="ctr"/>
                      <a:r>
                        <a:rPr lang="en-GB"/>
                        <a:t>The name of a learning outcome set</a:t>
                      </a:r>
                      <a:endParaRPr lang="en-US"/>
                    </a:p>
                  </a:txBody>
                  <a:tcPr/>
                </a:tc>
                <a:tc>
                  <a:txBody>
                    <a:bodyPr/>
                    <a:lstStyle/>
                    <a:p>
                      <a:pPr algn="ctr"/>
                      <a:r>
                        <a:rPr lang="hr-HR"/>
                        <a:t>ECTS </a:t>
                      </a:r>
                      <a:r>
                        <a:rPr lang="en-GB"/>
                        <a:t>credits</a:t>
                      </a:r>
                      <a:endParaRPr lang="en-US"/>
                    </a:p>
                  </a:txBody>
                  <a:tcPr/>
                </a:tc>
                <a:extLst>
                  <a:ext uri="{0D108BD9-81ED-4DB2-BD59-A6C34878D82A}">
                    <a16:rowId xmlns:a16="http://schemas.microsoft.com/office/drawing/2014/main" val="1749556342"/>
                  </a:ext>
                </a:extLst>
              </a:tr>
              <a:tr h="941894">
                <a:tc>
                  <a:txBody>
                    <a:bodyPr/>
                    <a:lstStyle/>
                    <a:p>
                      <a:pPr algn="ctr"/>
                      <a:r>
                        <a:rPr lang="hr-HR" b="1"/>
                        <a:t>S1</a:t>
                      </a:r>
                      <a:endParaRPr lang="en-US" b="1"/>
                    </a:p>
                  </a:txBody>
                  <a:tcPr/>
                </a:tc>
                <a:tc>
                  <a:txBody>
                    <a:bodyPr/>
                    <a:lstStyle/>
                    <a:p>
                      <a:pPr algn="ctr"/>
                      <a:r>
                        <a:rPr lang="en-GB" sz="1800" b="1" kern="1200">
                          <a:solidFill>
                            <a:schemeClr val="dk1"/>
                          </a:solidFill>
                          <a:effectLst/>
                          <a:latin typeface="+mn-lt"/>
                          <a:ea typeface="+mn-ea"/>
                          <a:cs typeface="+mn-cs"/>
                        </a:rPr>
                        <a:t>Basic grammar and IT vocabulary</a:t>
                      </a:r>
                      <a:endParaRPr lang="en-US" b="1"/>
                    </a:p>
                  </a:txBody>
                  <a:tcPr/>
                </a:tc>
                <a:tc>
                  <a:txBody>
                    <a:bodyPr/>
                    <a:lstStyle/>
                    <a:p>
                      <a:pPr algn="ctr"/>
                      <a:r>
                        <a:rPr lang="hr-HR" b="1"/>
                        <a:t>1</a:t>
                      </a:r>
                      <a:endParaRPr lang="en-US" b="1"/>
                    </a:p>
                  </a:txBody>
                  <a:tcPr/>
                </a:tc>
                <a:extLst>
                  <a:ext uri="{0D108BD9-81ED-4DB2-BD59-A6C34878D82A}">
                    <a16:rowId xmlns:a16="http://schemas.microsoft.com/office/drawing/2014/main" val="3207609366"/>
                  </a:ext>
                </a:extLst>
              </a:tr>
              <a:tr h="941894">
                <a:tc>
                  <a:txBody>
                    <a:bodyPr/>
                    <a:lstStyle/>
                    <a:p>
                      <a:pPr algn="ctr"/>
                      <a:r>
                        <a:rPr lang="hr-HR" b="1"/>
                        <a:t>S2</a:t>
                      </a:r>
                      <a:endParaRPr lang="en-US" b="1"/>
                    </a:p>
                  </a:txBody>
                  <a:tcPr/>
                </a:tc>
                <a:tc>
                  <a:txBody>
                    <a:bodyPr/>
                    <a:lstStyle/>
                    <a:p>
                      <a:pPr algn="ctr"/>
                      <a:r>
                        <a:rPr lang="en-GB" sz="1800" b="1" kern="1200">
                          <a:solidFill>
                            <a:schemeClr val="dk1"/>
                          </a:solidFill>
                          <a:effectLst/>
                          <a:latin typeface="+mn-lt"/>
                          <a:ea typeface="+mn-ea"/>
                          <a:cs typeface="+mn-cs"/>
                        </a:rPr>
                        <a:t>Presentation</a:t>
                      </a:r>
                      <a:endParaRPr lang="en-US" b="1"/>
                    </a:p>
                  </a:txBody>
                  <a:tcPr/>
                </a:tc>
                <a:tc>
                  <a:txBody>
                    <a:bodyPr/>
                    <a:lstStyle/>
                    <a:p>
                      <a:pPr algn="ctr"/>
                      <a:r>
                        <a:rPr lang="hr-HR" b="1"/>
                        <a:t>1</a:t>
                      </a:r>
                      <a:endParaRPr lang="en-US" b="1"/>
                    </a:p>
                  </a:txBody>
                  <a:tcPr/>
                </a:tc>
                <a:extLst>
                  <a:ext uri="{0D108BD9-81ED-4DB2-BD59-A6C34878D82A}">
                    <a16:rowId xmlns:a16="http://schemas.microsoft.com/office/drawing/2014/main" val="425936078"/>
                  </a:ext>
                </a:extLst>
              </a:tr>
              <a:tr h="941894">
                <a:tc>
                  <a:txBody>
                    <a:bodyPr/>
                    <a:lstStyle/>
                    <a:p>
                      <a:pPr algn="ctr"/>
                      <a:r>
                        <a:rPr lang="hr-HR" b="1"/>
                        <a:t>S3</a:t>
                      </a:r>
                      <a:endParaRPr lang="en-US" b="1"/>
                    </a:p>
                  </a:txBody>
                  <a:tcPr/>
                </a:tc>
                <a:tc>
                  <a:txBody>
                    <a:bodyPr/>
                    <a:lstStyle/>
                    <a:p>
                      <a:pPr lvl="0" algn="ctr"/>
                      <a:r>
                        <a:rPr lang="en-GB" sz="1800" b="1" kern="1200">
                          <a:solidFill>
                            <a:schemeClr val="dk1"/>
                          </a:solidFill>
                          <a:effectLst/>
                          <a:latin typeface="+mn-lt"/>
                          <a:ea typeface="+mn-ea"/>
                          <a:cs typeface="+mn-cs"/>
                        </a:rPr>
                        <a:t>Specialised grammar and specialised IT vocabulary</a:t>
                      </a:r>
                      <a:endParaRPr lang="en-US" sz="1800" b="1" kern="1200">
                        <a:solidFill>
                          <a:schemeClr val="dk1"/>
                        </a:solidFill>
                        <a:effectLst/>
                        <a:latin typeface="+mn-lt"/>
                        <a:ea typeface="+mn-ea"/>
                        <a:cs typeface="+mn-cs"/>
                      </a:endParaRPr>
                    </a:p>
                  </a:txBody>
                  <a:tcPr/>
                </a:tc>
                <a:tc>
                  <a:txBody>
                    <a:bodyPr/>
                    <a:lstStyle/>
                    <a:p>
                      <a:pPr algn="ctr"/>
                      <a:r>
                        <a:rPr lang="hr-HR" b="1"/>
                        <a:t>2</a:t>
                      </a:r>
                      <a:endParaRPr lang="en-US" b="1"/>
                    </a:p>
                  </a:txBody>
                  <a:tcPr/>
                </a:tc>
                <a:extLst>
                  <a:ext uri="{0D108BD9-81ED-4DB2-BD59-A6C34878D82A}">
                    <a16:rowId xmlns:a16="http://schemas.microsoft.com/office/drawing/2014/main" val="2798207915"/>
                  </a:ext>
                </a:extLst>
              </a:tr>
            </a:tbl>
          </a:graphicData>
        </a:graphic>
      </p:graphicFrame>
    </p:spTree>
    <p:extLst>
      <p:ext uri="{BB962C8B-B14F-4D97-AF65-F5344CB8AC3E}">
        <p14:creationId xmlns:p14="http://schemas.microsoft.com/office/powerpoint/2010/main" val="219814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pPr algn="ctr" eaLnBrk="1" hangingPunct="1"/>
            <a:r>
              <a:rPr lang="en-GB" altLang="sr-Latn-RS"/>
              <a:t>Learning outcomes</a:t>
            </a:r>
            <a:endParaRPr lang="hr-HR" altLang="sr-Latn-R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86660106"/>
              </p:ext>
            </p:extLst>
          </p:nvPr>
        </p:nvGraphicFramePr>
        <p:xfrm>
          <a:off x="567612" y="1583029"/>
          <a:ext cx="10575681" cy="4358640"/>
        </p:xfrm>
        <a:graphic>
          <a:graphicData uri="http://schemas.openxmlformats.org/drawingml/2006/table">
            <a:tbl>
              <a:tblPr firstRow="1" bandRow="1">
                <a:tableStyleId>{5C22544A-7EE6-4342-B048-85BDC9FD1C3A}</a:tableStyleId>
              </a:tblPr>
              <a:tblGrid>
                <a:gridCol w="737172">
                  <a:extLst>
                    <a:ext uri="{9D8B030D-6E8A-4147-A177-3AD203B41FA5}">
                      <a16:colId xmlns:a16="http://schemas.microsoft.com/office/drawing/2014/main" val="1230723256"/>
                    </a:ext>
                  </a:extLst>
                </a:gridCol>
                <a:gridCol w="1111844">
                  <a:extLst>
                    <a:ext uri="{9D8B030D-6E8A-4147-A177-3AD203B41FA5}">
                      <a16:colId xmlns:a16="http://schemas.microsoft.com/office/drawing/2014/main" val="1642933529"/>
                    </a:ext>
                  </a:extLst>
                </a:gridCol>
                <a:gridCol w="3465390">
                  <a:extLst>
                    <a:ext uri="{9D8B030D-6E8A-4147-A177-3AD203B41FA5}">
                      <a16:colId xmlns:a16="http://schemas.microsoft.com/office/drawing/2014/main" val="3025790599"/>
                    </a:ext>
                  </a:extLst>
                </a:gridCol>
                <a:gridCol w="5261275">
                  <a:extLst>
                    <a:ext uri="{9D8B030D-6E8A-4147-A177-3AD203B41FA5}">
                      <a16:colId xmlns:a16="http://schemas.microsoft.com/office/drawing/2014/main" val="785281690"/>
                    </a:ext>
                  </a:extLst>
                </a:gridCol>
              </a:tblGrid>
              <a:tr h="370840">
                <a:tc>
                  <a:txBody>
                    <a:bodyPr/>
                    <a:lstStyle/>
                    <a:p>
                      <a:pPr algn="ctr"/>
                      <a:r>
                        <a:rPr lang="en-GB"/>
                        <a:t>SET</a:t>
                      </a:r>
                      <a:endParaRPr lang="en-US"/>
                    </a:p>
                  </a:txBody>
                  <a:tcPr/>
                </a:tc>
                <a:tc>
                  <a:txBody>
                    <a:bodyPr/>
                    <a:lstStyle/>
                    <a:p>
                      <a:pPr algn="ctr"/>
                      <a:r>
                        <a:rPr lang="en-GB"/>
                        <a:t>Outcome</a:t>
                      </a:r>
                      <a:endParaRPr lang="en-US"/>
                    </a:p>
                  </a:txBody>
                  <a:tcPr/>
                </a:tc>
                <a:tc>
                  <a:txBody>
                    <a:bodyPr/>
                    <a:lstStyle/>
                    <a:p>
                      <a:pPr algn="ctr"/>
                      <a:r>
                        <a:rPr lang="en-GB"/>
                        <a:t>MINIMAL LEARNING OUTCOMES</a:t>
                      </a:r>
                      <a:endParaRPr lang="hr-HR" baseline="0"/>
                    </a:p>
                    <a:p>
                      <a:pPr algn="ctr"/>
                      <a:r>
                        <a:rPr lang="hr-HR" sz="1200" baseline="0"/>
                        <a:t>(</a:t>
                      </a:r>
                      <a:r>
                        <a:rPr lang="en-GB" sz="1200" baseline="0"/>
                        <a:t>upon the successful completion of the module, a student will be able to:</a:t>
                      </a:r>
                      <a:r>
                        <a:rPr lang="hr-HR" sz="1200" baseline="0"/>
                        <a:t>)</a:t>
                      </a:r>
                      <a:endParaRPr lang="en-US" sz="1200"/>
                    </a:p>
                  </a:txBody>
                  <a:tcPr/>
                </a:tc>
                <a:tc>
                  <a:txBody>
                    <a:bodyPr/>
                    <a:lstStyle/>
                    <a:p>
                      <a:pPr algn="ctr"/>
                      <a:r>
                        <a:rPr lang="en-GB" sz="1800" baseline="0"/>
                        <a:t>DESIRED LEARNING OUTCOMES</a:t>
                      </a:r>
                    </a:p>
                    <a:p>
                      <a:pPr algn="ctr"/>
                      <a:r>
                        <a:rPr lang="hr-HR" sz="1200" baseline="0"/>
                        <a:t>(</a:t>
                      </a:r>
                      <a:r>
                        <a:rPr lang="en-GB" sz="1200" baseline="0"/>
                        <a:t>upon the successful completion, a student should be able to:</a:t>
                      </a:r>
                      <a:r>
                        <a:rPr lang="hr-HR" sz="1200" baseline="0"/>
                        <a:t>)</a:t>
                      </a:r>
                      <a:endParaRPr lang="en-US" sz="1200"/>
                    </a:p>
                  </a:txBody>
                  <a:tcPr/>
                </a:tc>
                <a:extLst>
                  <a:ext uri="{0D108BD9-81ED-4DB2-BD59-A6C34878D82A}">
                    <a16:rowId xmlns:a16="http://schemas.microsoft.com/office/drawing/2014/main" val="2487493385"/>
                  </a:ext>
                </a:extLst>
              </a:tr>
              <a:tr h="370840">
                <a:tc>
                  <a:txBody>
                    <a:bodyPr/>
                    <a:lstStyle/>
                    <a:p>
                      <a:pPr algn="ctr"/>
                      <a:r>
                        <a:rPr lang="hr-HR"/>
                        <a:t>1</a:t>
                      </a:r>
                      <a:endParaRPr lang="en-US"/>
                    </a:p>
                  </a:txBody>
                  <a:tcPr/>
                </a:tc>
                <a:tc>
                  <a:txBody>
                    <a:bodyPr/>
                    <a:lstStyle/>
                    <a:p>
                      <a:pPr algn="ctr"/>
                      <a:r>
                        <a:rPr lang="hr-HR"/>
                        <a:t>I1</a:t>
                      </a:r>
                      <a:endParaRPr lang="en-US"/>
                    </a:p>
                  </a:txBody>
                  <a:tcPr/>
                </a:tc>
                <a:tc>
                  <a:txBody>
                    <a:bodyPr/>
                    <a:lstStyle/>
                    <a:p>
                      <a:pPr algn="ctr"/>
                      <a:r>
                        <a:rPr lang="en-GB" sz="1400"/>
                        <a:t>Use technical terminology from the professional literature in given exercises</a:t>
                      </a:r>
                      <a:endParaRPr lang="en-US" sz="1400"/>
                    </a:p>
                  </a:txBody>
                  <a:tcPr/>
                </a:tc>
                <a:tc>
                  <a:txBody>
                    <a:bodyPr/>
                    <a:lstStyle/>
                    <a:p>
                      <a:pPr algn="ctr"/>
                      <a:r>
                        <a:rPr lang="en-GB" sz="1400" b="1"/>
                        <a:t>Use technical terminology from the professional literature in everyday communication</a:t>
                      </a:r>
                      <a:endParaRPr lang="en-US" sz="1400" b="1"/>
                    </a:p>
                  </a:txBody>
                  <a:tcPr/>
                </a:tc>
                <a:extLst>
                  <a:ext uri="{0D108BD9-81ED-4DB2-BD59-A6C34878D82A}">
                    <a16:rowId xmlns:a16="http://schemas.microsoft.com/office/drawing/2014/main" val="2165933430"/>
                  </a:ext>
                </a:extLst>
              </a:tr>
              <a:tr h="370840">
                <a:tc>
                  <a:txBody>
                    <a:bodyPr/>
                    <a:lstStyle/>
                    <a:p>
                      <a:pPr algn="ctr"/>
                      <a:r>
                        <a:rPr lang="hr-HR"/>
                        <a:t>1</a:t>
                      </a:r>
                      <a:endParaRPr lang="en-US"/>
                    </a:p>
                  </a:txBody>
                  <a:tcPr/>
                </a:tc>
                <a:tc>
                  <a:txBody>
                    <a:bodyPr/>
                    <a:lstStyle/>
                    <a:p>
                      <a:pPr algn="ctr"/>
                      <a:r>
                        <a:rPr lang="hr-HR"/>
                        <a:t>I2</a:t>
                      </a:r>
                      <a:endParaRPr lang="en-US"/>
                    </a:p>
                  </a:txBody>
                  <a:tcPr/>
                </a:tc>
                <a:tc>
                  <a:txBody>
                    <a:bodyPr/>
                    <a:lstStyle/>
                    <a:p>
                      <a:pPr algn="ctr"/>
                      <a:r>
                        <a:rPr lang="en-GB" sz="1400"/>
                        <a:t>Use simple grammatical structures in given exercises</a:t>
                      </a:r>
                      <a:endParaRPr lang="en-US" sz="1400"/>
                    </a:p>
                  </a:txBody>
                  <a:tcPr/>
                </a:tc>
                <a:tc>
                  <a:txBody>
                    <a:bodyPr/>
                    <a:lstStyle/>
                    <a:p>
                      <a:pPr algn="ctr"/>
                      <a:r>
                        <a:rPr lang="en-GB" sz="1400" b="1"/>
                        <a:t>Use simple grammatical structures in everyday communication</a:t>
                      </a:r>
                      <a:endParaRPr lang="en-US" sz="1400" b="1"/>
                    </a:p>
                  </a:txBody>
                  <a:tcPr/>
                </a:tc>
                <a:extLst>
                  <a:ext uri="{0D108BD9-81ED-4DB2-BD59-A6C34878D82A}">
                    <a16:rowId xmlns:a16="http://schemas.microsoft.com/office/drawing/2014/main" val="3781296577"/>
                  </a:ext>
                </a:extLst>
              </a:tr>
              <a:tr h="370840">
                <a:tc>
                  <a:txBody>
                    <a:bodyPr/>
                    <a:lstStyle/>
                    <a:p>
                      <a:pPr algn="ctr"/>
                      <a:r>
                        <a:rPr lang="hr-HR"/>
                        <a:t>1</a:t>
                      </a:r>
                      <a:endParaRPr lang="en-US"/>
                    </a:p>
                  </a:txBody>
                  <a:tcPr/>
                </a:tc>
                <a:tc>
                  <a:txBody>
                    <a:bodyPr/>
                    <a:lstStyle/>
                    <a:p>
                      <a:pPr algn="ctr"/>
                      <a:r>
                        <a:rPr lang="hr-HR"/>
                        <a:t>I3</a:t>
                      </a:r>
                      <a:endParaRPr lang="en-US"/>
                    </a:p>
                  </a:txBody>
                  <a:tcPr/>
                </a:tc>
                <a:tc>
                  <a:txBody>
                    <a:bodyPr/>
                    <a:lstStyle/>
                    <a:p>
                      <a:pPr algn="ctr"/>
                      <a:r>
                        <a:rPr lang="en-GB" sz="1400"/>
                        <a:t>Write a simple text in English in form of a business letter</a:t>
                      </a:r>
                      <a:endParaRPr lang="en-US" sz="1400"/>
                    </a:p>
                  </a:txBody>
                  <a:tcPr/>
                </a:tc>
                <a:tc>
                  <a:txBody>
                    <a:bodyPr/>
                    <a:lstStyle/>
                    <a:p>
                      <a:pPr algn="ctr"/>
                      <a:r>
                        <a:rPr lang="en-GB" sz="1400" b="1"/>
                        <a:t>Write a comprehensive text in English in form of a business letter</a:t>
                      </a:r>
                      <a:endParaRPr lang="en-US" sz="1400" b="1"/>
                    </a:p>
                  </a:txBody>
                  <a:tcPr/>
                </a:tc>
                <a:extLst>
                  <a:ext uri="{0D108BD9-81ED-4DB2-BD59-A6C34878D82A}">
                    <a16:rowId xmlns:a16="http://schemas.microsoft.com/office/drawing/2014/main" val="899187473"/>
                  </a:ext>
                </a:extLst>
              </a:tr>
              <a:tr h="370840">
                <a:tc>
                  <a:txBody>
                    <a:bodyPr/>
                    <a:lstStyle/>
                    <a:p>
                      <a:pPr algn="ctr"/>
                      <a:r>
                        <a:rPr lang="hr-HR"/>
                        <a:t>2</a:t>
                      </a:r>
                      <a:endParaRPr lang="en-US"/>
                    </a:p>
                  </a:txBody>
                  <a:tcPr/>
                </a:tc>
                <a:tc>
                  <a:txBody>
                    <a:bodyPr/>
                    <a:lstStyle/>
                    <a:p>
                      <a:pPr algn="ctr"/>
                      <a:r>
                        <a:rPr lang="hr-HR"/>
                        <a:t>I4</a:t>
                      </a:r>
                      <a:endParaRPr lang="en-US"/>
                    </a:p>
                  </a:txBody>
                  <a:tcPr/>
                </a:tc>
                <a:tc>
                  <a:txBody>
                    <a:bodyPr/>
                    <a:lstStyle/>
                    <a:p>
                      <a:pPr algn="ctr"/>
                      <a:r>
                        <a:rPr lang="en-GB" sz="1400"/>
                        <a:t>Hold a simple presentation in English by using professional language</a:t>
                      </a:r>
                      <a:endParaRPr lang="en-US" sz="1400"/>
                    </a:p>
                  </a:txBody>
                  <a:tcPr/>
                </a:tc>
                <a:tc>
                  <a:txBody>
                    <a:bodyPr/>
                    <a:lstStyle/>
                    <a:p>
                      <a:pPr algn="ctr"/>
                      <a:r>
                        <a:rPr lang="en-GB" sz="1400" b="1"/>
                        <a:t>Hold a complex presentation in English on a specific professional subject</a:t>
                      </a:r>
                      <a:endParaRPr lang="en-US" sz="1400" b="1"/>
                    </a:p>
                  </a:txBody>
                  <a:tcPr/>
                </a:tc>
                <a:extLst>
                  <a:ext uri="{0D108BD9-81ED-4DB2-BD59-A6C34878D82A}">
                    <a16:rowId xmlns:a16="http://schemas.microsoft.com/office/drawing/2014/main" val="3266987981"/>
                  </a:ext>
                </a:extLst>
              </a:tr>
              <a:tr h="370840">
                <a:tc>
                  <a:txBody>
                    <a:bodyPr/>
                    <a:lstStyle/>
                    <a:p>
                      <a:pPr algn="ctr"/>
                      <a:r>
                        <a:rPr lang="hr-HR"/>
                        <a:t>3</a:t>
                      </a:r>
                      <a:endParaRPr lang="en-US"/>
                    </a:p>
                  </a:txBody>
                  <a:tcPr/>
                </a:tc>
                <a:tc>
                  <a:txBody>
                    <a:bodyPr/>
                    <a:lstStyle/>
                    <a:p>
                      <a:pPr algn="ctr"/>
                      <a:r>
                        <a:rPr lang="hr-HR"/>
                        <a:t>I5</a:t>
                      </a:r>
                      <a:endParaRPr lang="en-US"/>
                    </a:p>
                  </a:txBody>
                  <a:tcPr/>
                </a:tc>
                <a:tc>
                  <a:txBody>
                    <a:bodyPr/>
                    <a:lstStyle/>
                    <a:p>
                      <a:pPr algn="ctr"/>
                      <a:r>
                        <a:rPr lang="en-GB" sz="1400"/>
                        <a:t>Integrate technical terminology into new contexts in English in given exercises</a:t>
                      </a:r>
                      <a:endParaRPr lang="en-US" sz="1400"/>
                    </a:p>
                  </a:txBody>
                  <a:tcPr/>
                </a:tc>
                <a:tc>
                  <a:txBody>
                    <a:bodyPr/>
                    <a:lstStyle/>
                    <a:p>
                      <a:pPr algn="ctr"/>
                      <a:r>
                        <a:rPr lang="en-GB" sz="1400" b="1"/>
                        <a:t>Integrate technical terminology into new contexts in English in everyday communication</a:t>
                      </a:r>
                      <a:endParaRPr lang="en-US" sz="1400" b="1"/>
                    </a:p>
                  </a:txBody>
                  <a:tcPr/>
                </a:tc>
                <a:extLst>
                  <a:ext uri="{0D108BD9-81ED-4DB2-BD59-A6C34878D82A}">
                    <a16:rowId xmlns:a16="http://schemas.microsoft.com/office/drawing/2014/main" val="2345587324"/>
                  </a:ext>
                </a:extLst>
              </a:tr>
              <a:tr h="370840">
                <a:tc>
                  <a:txBody>
                    <a:bodyPr/>
                    <a:lstStyle/>
                    <a:p>
                      <a:pPr algn="ctr"/>
                      <a:r>
                        <a:rPr lang="hr-HR"/>
                        <a:t>3</a:t>
                      </a:r>
                      <a:endParaRPr lang="en-US"/>
                    </a:p>
                  </a:txBody>
                  <a:tcPr/>
                </a:tc>
                <a:tc>
                  <a:txBody>
                    <a:bodyPr/>
                    <a:lstStyle/>
                    <a:p>
                      <a:pPr algn="ctr"/>
                      <a:r>
                        <a:rPr lang="hr-HR"/>
                        <a:t>I6</a:t>
                      </a:r>
                      <a:endParaRPr lang="en-US"/>
                    </a:p>
                  </a:txBody>
                  <a:tcPr/>
                </a:tc>
                <a:tc>
                  <a:txBody>
                    <a:bodyPr/>
                    <a:lstStyle/>
                    <a:p>
                      <a:pPr algn="ctr"/>
                      <a:r>
                        <a:rPr lang="en-GB" sz="1400"/>
                        <a:t>Use more complex grammatical structures in English in given exercises</a:t>
                      </a:r>
                      <a:endParaRPr lang="en-US" sz="1400"/>
                    </a:p>
                  </a:txBody>
                  <a:tcPr/>
                </a:tc>
                <a:tc>
                  <a:txBody>
                    <a:bodyPr/>
                    <a:lstStyle/>
                    <a:p>
                      <a:pPr algn="ctr"/>
                      <a:r>
                        <a:rPr lang="en-GB" sz="1400" b="1"/>
                        <a:t>Use more complex grammatical structures in English in everyday communication</a:t>
                      </a:r>
                      <a:endParaRPr lang="en-US" sz="1400" b="1"/>
                    </a:p>
                  </a:txBody>
                  <a:tcPr/>
                </a:tc>
                <a:extLst>
                  <a:ext uri="{0D108BD9-81ED-4DB2-BD59-A6C34878D82A}">
                    <a16:rowId xmlns:a16="http://schemas.microsoft.com/office/drawing/2014/main" val="1885900330"/>
                  </a:ext>
                </a:extLst>
              </a:tr>
              <a:tr h="370840">
                <a:tc>
                  <a:txBody>
                    <a:bodyPr/>
                    <a:lstStyle/>
                    <a:p>
                      <a:pPr algn="ctr"/>
                      <a:r>
                        <a:rPr lang="hr-HR"/>
                        <a:t>3</a:t>
                      </a:r>
                      <a:endParaRPr lang="en-US"/>
                    </a:p>
                  </a:txBody>
                  <a:tcPr/>
                </a:tc>
                <a:tc>
                  <a:txBody>
                    <a:bodyPr/>
                    <a:lstStyle/>
                    <a:p>
                      <a:pPr algn="ctr"/>
                      <a:r>
                        <a:rPr lang="hr-HR"/>
                        <a:t>I7</a:t>
                      </a:r>
                      <a:endParaRPr lang="en-US"/>
                    </a:p>
                  </a:txBody>
                  <a:tcPr/>
                </a:tc>
                <a:tc>
                  <a:txBody>
                    <a:bodyPr/>
                    <a:lstStyle/>
                    <a:p>
                      <a:pPr algn="ctr"/>
                      <a:r>
                        <a:rPr lang="en-GB" sz="1400"/>
                        <a:t>Write a simple summary of a professional text in English</a:t>
                      </a:r>
                      <a:endParaRPr lang="en-US" sz="1400"/>
                    </a:p>
                  </a:txBody>
                  <a:tcPr/>
                </a:tc>
                <a:tc>
                  <a:txBody>
                    <a:bodyPr/>
                    <a:lstStyle/>
                    <a:p>
                      <a:pPr algn="ctr"/>
                      <a:r>
                        <a:rPr lang="en-GB" sz="1400" b="1"/>
                        <a:t>Write a comprehensive summary of a professional text in English</a:t>
                      </a:r>
                      <a:endParaRPr lang="en-US" sz="1400" b="1"/>
                    </a:p>
                  </a:txBody>
                  <a:tcPr/>
                </a:tc>
                <a:extLst>
                  <a:ext uri="{0D108BD9-81ED-4DB2-BD59-A6C34878D82A}">
                    <a16:rowId xmlns:a16="http://schemas.microsoft.com/office/drawing/2014/main" val="1411373283"/>
                  </a:ext>
                </a:extLst>
              </a:tr>
            </a:tbl>
          </a:graphicData>
        </a:graphic>
      </p:graphicFrame>
    </p:spTree>
    <p:extLst>
      <p:ext uri="{BB962C8B-B14F-4D97-AF65-F5344CB8AC3E}">
        <p14:creationId xmlns:p14="http://schemas.microsoft.com/office/powerpoint/2010/main" val="3041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60" y="280434"/>
            <a:ext cx="8878856" cy="243559"/>
          </a:xfrm>
        </p:spPr>
        <p:txBody>
          <a:bodyPr>
            <a:normAutofit fontScale="90000"/>
          </a:bodyPr>
          <a:lstStyle/>
          <a:p>
            <a:pPr algn="ctr"/>
            <a:r>
              <a:rPr lang="en-GB" altLang="sr-Latn-RS" sz="3600"/>
              <a:t> T</a:t>
            </a:r>
            <a:r>
              <a:rPr lang="hr-HR" altLang="sr-Latn-RS" sz="3600" err="1"/>
              <a:t>hematic</a:t>
            </a:r>
            <a:r>
              <a:rPr lang="hr-HR" altLang="sr-Latn-RS" sz="3600"/>
              <a:t> </a:t>
            </a:r>
            <a:r>
              <a:rPr lang="en-GB" altLang="sr-Latn-RS" sz="3600"/>
              <a:t>units of lectures</a:t>
            </a:r>
            <a:endParaRPr lang="en-US" sz="36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5269350"/>
              </p:ext>
            </p:extLst>
          </p:nvPr>
        </p:nvGraphicFramePr>
        <p:xfrm>
          <a:off x="185835" y="673620"/>
          <a:ext cx="11820330" cy="5878140"/>
        </p:xfrm>
        <a:graphic>
          <a:graphicData uri="http://schemas.openxmlformats.org/drawingml/2006/table">
            <a:tbl>
              <a:tblPr firstRow="1" bandRow="1">
                <a:tableStyleId>{5C22544A-7EE6-4342-B048-85BDC9FD1C3A}</a:tableStyleId>
              </a:tblPr>
              <a:tblGrid>
                <a:gridCol w="2027953">
                  <a:extLst>
                    <a:ext uri="{9D8B030D-6E8A-4147-A177-3AD203B41FA5}">
                      <a16:colId xmlns:a16="http://schemas.microsoft.com/office/drawing/2014/main" val="490777595"/>
                    </a:ext>
                  </a:extLst>
                </a:gridCol>
                <a:gridCol w="9792377">
                  <a:extLst>
                    <a:ext uri="{9D8B030D-6E8A-4147-A177-3AD203B41FA5}">
                      <a16:colId xmlns:a16="http://schemas.microsoft.com/office/drawing/2014/main" val="2681422515"/>
                    </a:ext>
                  </a:extLst>
                </a:gridCol>
              </a:tblGrid>
              <a:tr h="367380">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t>T</a:t>
                      </a:r>
                      <a:r>
                        <a:rPr lang="en-GB" dirty="0"/>
                        <a:t>OPIC</a:t>
                      </a:r>
                      <a:endParaRPr lang="en-US" dirty="0"/>
                    </a:p>
                  </a:txBody>
                  <a:tcPr/>
                </a:tc>
                <a:extLst>
                  <a:ext uri="{0D108BD9-81ED-4DB2-BD59-A6C34878D82A}">
                    <a16:rowId xmlns:a16="http://schemas.microsoft.com/office/drawing/2014/main" val="3734059970"/>
                  </a:ext>
                </a:extLst>
              </a:tr>
              <a:tr h="367390">
                <a:tc>
                  <a:txBody>
                    <a:bodyPr/>
                    <a:lstStyle/>
                    <a:p>
                      <a:pPr marL="342900" indent="-342900">
                        <a:buNone/>
                      </a:pPr>
                      <a:r>
                        <a:rPr kumimoji="0" lang="en-GB" sz="1800" b="1" kern="1200" baseline="0" noProof="0" dirty="0">
                          <a:solidFill>
                            <a:schemeClr val="dk1"/>
                          </a:solidFill>
                          <a:latin typeface="+mn-lt"/>
                          <a:ea typeface="+mn-ea"/>
                          <a:cs typeface="+mn-cs"/>
                        </a:rPr>
                        <a:t>Week 1</a:t>
                      </a:r>
                    </a:p>
                  </a:txBody>
                  <a:tcPr marL="91452" marR="91452" marT="45725" marB="45725"/>
                </a:tc>
                <a:tc>
                  <a:txBody>
                    <a:bodyPr/>
                    <a:lstStyle/>
                    <a:p>
                      <a:pPr algn="l"/>
                      <a:r>
                        <a:rPr lang="en-GB" sz="1800" b="1" kern="1200" noProof="0" dirty="0">
                          <a:solidFill>
                            <a:schemeClr val="dk1"/>
                          </a:solidFill>
                          <a:effectLst/>
                          <a:latin typeface="+mn-lt"/>
                          <a:ea typeface="+mn-ea"/>
                          <a:cs typeface="+mn-cs"/>
                        </a:rPr>
                        <a:t>Introduction to the course obligations and literature, Presentation Guidelines</a:t>
                      </a:r>
                    </a:p>
                  </a:txBody>
                  <a:tcPr/>
                </a:tc>
                <a:extLst>
                  <a:ext uri="{0D108BD9-81ED-4DB2-BD59-A6C34878D82A}">
                    <a16:rowId xmlns:a16="http://schemas.microsoft.com/office/drawing/2014/main" val="2882345382"/>
                  </a:ext>
                </a:extLst>
              </a:tr>
              <a:tr h="367390">
                <a:tc>
                  <a:txBody>
                    <a:bodyPr/>
                    <a:lstStyle/>
                    <a:p>
                      <a:r>
                        <a:rPr lang="en-GB" b="1" noProof="0" dirty="0"/>
                        <a:t>Week 2</a:t>
                      </a:r>
                    </a:p>
                  </a:txBody>
                  <a:tcPr marL="91452" marR="91452" marT="45725" marB="45725"/>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1" kern="1200" noProof="0" dirty="0">
                          <a:solidFill>
                            <a:schemeClr val="dk1"/>
                          </a:solidFill>
                          <a:effectLst/>
                          <a:latin typeface="+mn-lt"/>
                          <a:ea typeface="+mn-ea"/>
                          <a:cs typeface="+mn-cs"/>
                        </a:rPr>
                        <a:t>Computer essentials </a:t>
                      </a:r>
                      <a:r>
                        <a:rPr lang="en-GB" sz="1800" b="1" i="0" u="none" strike="noStrike" kern="1200" noProof="0" dirty="0">
                          <a:solidFill>
                            <a:schemeClr val="dk1"/>
                          </a:solidFill>
                          <a:effectLst/>
                          <a:latin typeface="Calibri"/>
                        </a:rPr>
                        <a:t>–</a:t>
                      </a:r>
                      <a:r>
                        <a:rPr lang="en-GB" sz="1800" b="1" kern="1200" noProof="0" dirty="0">
                          <a:solidFill>
                            <a:schemeClr val="dk1"/>
                          </a:solidFill>
                          <a:effectLst/>
                          <a:latin typeface="+mn-lt"/>
                          <a:ea typeface="+mn-ea"/>
                          <a:cs typeface="+mn-cs"/>
                        </a:rPr>
                        <a:t> hardware</a:t>
                      </a:r>
                    </a:p>
                  </a:txBody>
                  <a:tcPr/>
                </a:tc>
                <a:extLst>
                  <a:ext uri="{0D108BD9-81ED-4DB2-BD59-A6C34878D82A}">
                    <a16:rowId xmlns:a16="http://schemas.microsoft.com/office/drawing/2014/main" val="3378141618"/>
                  </a:ext>
                </a:extLst>
              </a:tr>
              <a:tr h="367390">
                <a:tc>
                  <a:txBody>
                    <a:bodyPr/>
                    <a:lstStyle/>
                    <a:p>
                      <a:r>
                        <a:rPr kumimoji="0" lang="en-GB" sz="1800" b="1" kern="1200" baseline="0" noProof="0" dirty="0">
                          <a:solidFill>
                            <a:schemeClr val="dk1"/>
                          </a:solidFill>
                          <a:latin typeface="+mn-lt"/>
                          <a:ea typeface="+mn-ea"/>
                          <a:cs typeface="+mn-cs"/>
                        </a:rPr>
                        <a:t>Week 3</a:t>
                      </a:r>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Inside the computer system – processing and memory</a:t>
                      </a:r>
                    </a:p>
                  </a:txBody>
                  <a:tcPr/>
                </a:tc>
                <a:extLst>
                  <a:ext uri="{0D108BD9-81ED-4DB2-BD59-A6C34878D82A}">
                    <a16:rowId xmlns:a16="http://schemas.microsoft.com/office/drawing/2014/main" val="1138248900"/>
                  </a:ext>
                </a:extLst>
              </a:tr>
              <a:tr h="367390">
                <a:tc>
                  <a:txBody>
                    <a:bodyPr/>
                    <a:lstStyle/>
                    <a:p>
                      <a:r>
                        <a:rPr kumimoji="0" lang="en-GB" sz="1800" b="1" kern="1200" baseline="0" noProof="0" dirty="0">
                          <a:solidFill>
                            <a:schemeClr val="dk1"/>
                          </a:solidFill>
                          <a:latin typeface="+mn-lt"/>
                          <a:ea typeface="+mn-ea"/>
                          <a:cs typeface="+mn-cs"/>
                        </a:rPr>
                        <a:t>Week 4</a:t>
                      </a:r>
                    </a:p>
                  </a:txBody>
                  <a:tcPr marL="91452" marR="91452" marT="45725" marB="45725"/>
                </a:tc>
                <a:tc>
                  <a:txBody>
                    <a:bodyPr/>
                    <a:lstStyle/>
                    <a:p>
                      <a:pPr algn="l"/>
                      <a:r>
                        <a:rPr lang="en-GB" sz="1800" b="1" kern="1200" noProof="0" dirty="0">
                          <a:solidFill>
                            <a:schemeClr val="dk1"/>
                          </a:solidFill>
                          <a:effectLst/>
                          <a:latin typeface="+mn-lt"/>
                          <a:ea typeface="+mn-ea"/>
                          <a:cs typeface="+mn-cs"/>
                        </a:rPr>
                        <a:t>Input devices – keyboard, mouse, scanner</a:t>
                      </a:r>
                    </a:p>
                  </a:txBody>
                  <a:tcPr/>
                </a:tc>
                <a:extLst>
                  <a:ext uri="{0D108BD9-81ED-4DB2-BD59-A6C34878D82A}">
                    <a16:rowId xmlns:a16="http://schemas.microsoft.com/office/drawing/2014/main" val="11864091"/>
                  </a:ext>
                </a:extLst>
              </a:tr>
              <a:tr h="367390">
                <a:tc>
                  <a:txBody>
                    <a:bodyPr/>
                    <a:lstStyle/>
                    <a:p>
                      <a:r>
                        <a:rPr kumimoji="0" lang="en-GB" sz="1800" b="1" kern="1200" baseline="0" noProof="0" dirty="0">
                          <a:solidFill>
                            <a:schemeClr val="dk1"/>
                          </a:solidFill>
                          <a:latin typeface="+mn-lt"/>
                          <a:ea typeface="+mn-ea"/>
                          <a:cs typeface="+mn-cs"/>
                        </a:rPr>
                        <a:t>Week 5</a:t>
                      </a:r>
                    </a:p>
                  </a:txBody>
                  <a:tcPr marL="91452" marR="91452" marT="45725" marB="45725"/>
                </a:tc>
                <a:tc>
                  <a:txBody>
                    <a:bodyPr/>
                    <a:lstStyle/>
                    <a:p>
                      <a:pPr algn="l"/>
                      <a:r>
                        <a:rPr lang="en-GB" sz="1800" b="1" kern="1200" noProof="0" dirty="0">
                          <a:solidFill>
                            <a:schemeClr val="dk1"/>
                          </a:solidFill>
                          <a:effectLst/>
                          <a:latin typeface="+mn-lt"/>
                          <a:ea typeface="+mn-ea"/>
                          <a:cs typeface="+mn-cs"/>
                        </a:rPr>
                        <a:t>Output devices – displays and printers</a:t>
                      </a:r>
                    </a:p>
                  </a:txBody>
                  <a:tcPr/>
                </a:tc>
                <a:extLst>
                  <a:ext uri="{0D108BD9-81ED-4DB2-BD59-A6C34878D82A}">
                    <a16:rowId xmlns:a16="http://schemas.microsoft.com/office/drawing/2014/main" val="134523443"/>
                  </a:ext>
                </a:extLst>
              </a:tr>
              <a:tr h="367390">
                <a:tc>
                  <a:txBody>
                    <a:bodyPr/>
                    <a:lstStyle/>
                    <a:p>
                      <a:r>
                        <a:rPr lang="en-GB" sz="1800" b="1" noProof="0" dirty="0"/>
                        <a:t>Week 6</a:t>
                      </a:r>
                    </a:p>
                  </a:txBody>
                  <a:tcPr marL="91452" marR="91452" marT="45725" marB="45725"/>
                </a:tc>
                <a:tc>
                  <a:txBody>
                    <a:bodyPr/>
                    <a:lstStyle/>
                    <a:p>
                      <a:pPr algn="l"/>
                      <a:r>
                        <a:rPr lang="en-GB" sz="1800" b="1" kern="1200" noProof="0" dirty="0">
                          <a:solidFill>
                            <a:schemeClr val="dk1"/>
                          </a:solidFill>
                          <a:effectLst/>
                          <a:latin typeface="+mn-lt"/>
                          <a:ea typeface="+mn-ea"/>
                          <a:cs typeface="+mn-cs"/>
                        </a:rPr>
                        <a:t>The operating systems, graphical user interface and word processing</a:t>
                      </a:r>
                    </a:p>
                  </a:txBody>
                  <a:tcPr/>
                </a:tc>
                <a:extLst>
                  <a:ext uri="{0D108BD9-81ED-4DB2-BD59-A6C34878D82A}">
                    <a16:rowId xmlns:a16="http://schemas.microsoft.com/office/drawing/2014/main" val="1334594585"/>
                  </a:ext>
                </a:extLst>
              </a:tr>
              <a:tr h="367380">
                <a:tc>
                  <a:txBody>
                    <a:bodyPr/>
                    <a:lstStyle/>
                    <a:p>
                      <a:r>
                        <a:rPr lang="en-GB" b="1" noProof="0" dirty="0"/>
                        <a:t>Week 7</a:t>
                      </a:r>
                    </a:p>
                  </a:txBody>
                  <a:tcPr/>
                </a:tc>
                <a:tc>
                  <a:txBody>
                    <a:bodyPr/>
                    <a:lstStyle/>
                    <a:p>
                      <a:pPr algn="l"/>
                      <a:r>
                        <a:rPr lang="en-GB" sz="1800" b="1" kern="1200" noProof="0" dirty="0">
                          <a:solidFill>
                            <a:schemeClr val="dk1"/>
                          </a:solidFill>
                          <a:effectLst/>
                          <a:latin typeface="+mn-lt"/>
                          <a:ea typeface="+mn-ea"/>
                          <a:cs typeface="+mn-cs"/>
                        </a:rPr>
                        <a:t>Spreadsheets and databases</a:t>
                      </a:r>
                    </a:p>
                  </a:txBody>
                  <a:tcPr/>
                </a:tc>
                <a:extLst>
                  <a:ext uri="{0D108BD9-81ED-4DB2-BD59-A6C34878D82A}">
                    <a16:rowId xmlns:a16="http://schemas.microsoft.com/office/drawing/2014/main" val="4289522895"/>
                  </a:ext>
                </a:extLst>
              </a:tr>
              <a:tr h="367380">
                <a:tc>
                  <a:txBody>
                    <a:bodyPr/>
                    <a:lstStyle/>
                    <a:p>
                      <a:r>
                        <a:rPr lang="en-GB" b="1" noProof="0" dirty="0"/>
                        <a:t>Week 8</a:t>
                      </a:r>
                    </a:p>
                  </a:txBody>
                  <a:tcPr/>
                </a:tc>
                <a:tc>
                  <a:txBody>
                    <a:bodyPr/>
                    <a:lstStyle/>
                    <a:p>
                      <a:pPr algn="ctr"/>
                      <a:r>
                        <a:rPr lang="en-GB" b="1" noProof="0" dirty="0"/>
                        <a:t>Revision for the midterm exam</a:t>
                      </a:r>
                    </a:p>
                  </a:txBody>
                  <a:tcPr/>
                </a:tc>
                <a:extLst>
                  <a:ext uri="{0D108BD9-81ED-4DB2-BD59-A6C34878D82A}">
                    <a16:rowId xmlns:a16="http://schemas.microsoft.com/office/drawing/2014/main" val="3986228917"/>
                  </a:ext>
                </a:extLst>
              </a:tr>
              <a:tr h="367380">
                <a:tc>
                  <a:txBody>
                    <a:bodyPr/>
                    <a:lstStyle/>
                    <a:p>
                      <a:r>
                        <a:rPr lang="en-GB" b="1" noProof="0" dirty="0"/>
                        <a:t>Week 10 </a:t>
                      </a:r>
                    </a:p>
                  </a:txBody>
                  <a:tcPr/>
                </a:tc>
                <a:tc>
                  <a:txBody>
                    <a:bodyPr/>
                    <a:lstStyle/>
                    <a:p>
                      <a:pPr algn="l"/>
                      <a:r>
                        <a:rPr lang="en-GB" sz="1800" b="1" kern="1200" noProof="0" dirty="0">
                          <a:solidFill>
                            <a:schemeClr val="dk1"/>
                          </a:solidFill>
                          <a:effectLst/>
                          <a:latin typeface="+mn-lt"/>
                          <a:ea typeface="+mn-ea"/>
                          <a:cs typeface="+mn-cs"/>
                        </a:rPr>
                        <a:t>J</a:t>
                      </a:r>
                      <a:r>
                        <a:rPr lang="en-GB" sz="1800" b="1" kern="1200" noProof="0" dirty="0" err="1">
                          <a:solidFill>
                            <a:schemeClr val="dk1"/>
                          </a:solidFill>
                          <a:effectLst/>
                          <a:latin typeface="+mn-lt"/>
                          <a:ea typeface="+mn-ea"/>
                          <a:cs typeface="+mn-cs"/>
                        </a:rPr>
                        <a:t>obs</a:t>
                      </a:r>
                      <a:r>
                        <a:rPr lang="en-GB" sz="1800" b="1" kern="1200" noProof="0" dirty="0">
                          <a:solidFill>
                            <a:schemeClr val="dk1"/>
                          </a:solidFill>
                          <a:effectLst/>
                          <a:latin typeface="+mn-lt"/>
                          <a:ea typeface="+mn-ea"/>
                          <a:cs typeface="+mn-cs"/>
                        </a:rPr>
                        <a:t> </a:t>
                      </a:r>
                      <a:r>
                        <a:rPr lang="en-GB" sz="1800" b="1" kern="1200" noProof="0" dirty="0" err="1">
                          <a:solidFill>
                            <a:schemeClr val="dk1"/>
                          </a:solidFill>
                          <a:effectLst/>
                          <a:latin typeface="+mn-lt"/>
                          <a:ea typeface="+mn-ea"/>
                          <a:cs typeface="+mn-cs"/>
                        </a:rPr>
                        <a:t>in</a:t>
                      </a:r>
                      <a:r>
                        <a:rPr lang="en-GB" sz="1800" b="1" kern="1200" noProof="0" dirty="0">
                          <a:solidFill>
                            <a:schemeClr val="dk1"/>
                          </a:solidFill>
                          <a:effectLst/>
                          <a:latin typeface="+mn-lt"/>
                          <a:ea typeface="+mn-ea"/>
                          <a:cs typeface="+mn-cs"/>
                        </a:rPr>
                        <a:t> ICT</a:t>
                      </a:r>
                    </a:p>
                  </a:txBody>
                  <a:tcPr/>
                </a:tc>
                <a:extLst>
                  <a:ext uri="{0D108BD9-81ED-4DB2-BD59-A6C34878D82A}">
                    <a16:rowId xmlns:a16="http://schemas.microsoft.com/office/drawing/2014/main" val="1533122027"/>
                  </a:ext>
                </a:extLst>
              </a:tr>
              <a:tr h="367380">
                <a:tc>
                  <a:txBody>
                    <a:bodyPr/>
                    <a:lstStyle/>
                    <a:p>
                      <a:r>
                        <a:rPr lang="en-GB" b="1" noProof="0" dirty="0"/>
                        <a:t>Week 11</a:t>
                      </a:r>
                    </a:p>
                  </a:txBody>
                  <a:tcPr/>
                </a:tc>
                <a:tc>
                  <a:txBody>
                    <a:bodyPr/>
                    <a:lstStyle/>
                    <a:p>
                      <a:pPr algn="l"/>
                      <a:r>
                        <a:rPr lang="en-GB" sz="1800" b="1" kern="1200" noProof="0" dirty="0">
                          <a:solidFill>
                            <a:schemeClr val="dk1"/>
                          </a:solidFill>
                          <a:effectLst/>
                          <a:latin typeface="+mn-lt"/>
                          <a:ea typeface="+mn-ea"/>
                          <a:cs typeface="+mn-cs"/>
                        </a:rPr>
                        <a:t>The Web and the Internet -internet basics, email features, a typical web page</a:t>
                      </a:r>
                    </a:p>
                  </a:txBody>
                  <a:tcPr/>
                </a:tc>
                <a:extLst>
                  <a:ext uri="{0D108BD9-81ED-4DB2-BD59-A6C34878D82A}">
                    <a16:rowId xmlns:a16="http://schemas.microsoft.com/office/drawing/2014/main" val="3255428839"/>
                  </a:ext>
                </a:extLst>
              </a:tr>
              <a:tr h="367380">
                <a:tc>
                  <a:txBody>
                    <a:bodyPr/>
                    <a:lstStyle/>
                    <a:p>
                      <a:r>
                        <a:rPr lang="en-GB" b="1" noProof="0" dirty="0"/>
                        <a:t>Week 12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1" kern="1200" noProof="0" dirty="0">
                          <a:solidFill>
                            <a:schemeClr val="dk1"/>
                          </a:solidFill>
                          <a:effectLst/>
                          <a:latin typeface="+mn-lt"/>
                          <a:ea typeface="+mn-ea"/>
                          <a:cs typeface="+mn-cs"/>
                        </a:rPr>
                        <a:t>Usages of the Web - the collectives of cyberspace and  – e-commerce</a:t>
                      </a:r>
                    </a:p>
                  </a:txBody>
                  <a:tcPr/>
                </a:tc>
                <a:extLst>
                  <a:ext uri="{0D108BD9-81ED-4DB2-BD59-A6C34878D82A}">
                    <a16:rowId xmlns:a16="http://schemas.microsoft.com/office/drawing/2014/main" val="2106883561"/>
                  </a:ext>
                </a:extLst>
              </a:tr>
              <a:tr h="367380">
                <a:tc>
                  <a:txBody>
                    <a:bodyPr/>
                    <a:lstStyle/>
                    <a:p>
                      <a:r>
                        <a:rPr lang="en-GB" b="1" noProof="0" dirty="0"/>
                        <a:t>Week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Chat and conferencing – virtual meetings, netiquette</a:t>
                      </a:r>
                    </a:p>
                  </a:txBody>
                  <a:tcPr/>
                </a:tc>
                <a:extLst>
                  <a:ext uri="{0D108BD9-81ED-4DB2-BD59-A6C34878D82A}">
                    <a16:rowId xmlns:a16="http://schemas.microsoft.com/office/drawing/2014/main" val="4096411551"/>
                  </a:ext>
                </a:extLst>
              </a:tr>
              <a:tr h="367380">
                <a:tc>
                  <a:txBody>
                    <a:bodyPr/>
                    <a:lstStyle/>
                    <a:p>
                      <a:r>
                        <a:rPr lang="en-GB" b="1" noProof="0" dirty="0"/>
                        <a:t>Week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Program design, computer languages and Java</a:t>
                      </a:r>
                    </a:p>
                  </a:txBody>
                  <a:tcPr/>
                </a:tc>
                <a:extLst>
                  <a:ext uri="{0D108BD9-81ED-4DB2-BD59-A6C34878D82A}">
                    <a16:rowId xmlns:a16="http://schemas.microsoft.com/office/drawing/2014/main" val="3166413472"/>
                  </a:ext>
                </a:extLst>
              </a:tr>
              <a:tr h="367380">
                <a:tc>
                  <a:txBody>
                    <a:bodyPr/>
                    <a:lstStyle/>
                    <a:p>
                      <a:r>
                        <a:rPr lang="en-GB" b="1" noProof="0" dirty="0"/>
                        <a:t>Week 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Networks and Internet security</a:t>
                      </a:r>
                    </a:p>
                  </a:txBody>
                  <a:tcPr/>
                </a:tc>
                <a:extLst>
                  <a:ext uri="{0D108BD9-81ED-4DB2-BD59-A6C34878D82A}">
                    <a16:rowId xmlns:a16="http://schemas.microsoft.com/office/drawing/2014/main" val="2253867512"/>
                  </a:ext>
                </a:extLst>
              </a:tr>
              <a:tr h="367380">
                <a:tc>
                  <a:txBody>
                    <a:bodyPr/>
                    <a:lstStyle/>
                    <a:p>
                      <a:r>
                        <a:rPr lang="en-US" b="1" dirty="0"/>
                        <a:t>Week 17</a:t>
                      </a:r>
                    </a:p>
                  </a:txBody>
                  <a:tcPr/>
                </a:tc>
                <a:tc>
                  <a:txBody>
                    <a:bodyPr/>
                    <a:lstStyle/>
                    <a:p>
                      <a:pPr algn="ctr"/>
                      <a:r>
                        <a:rPr lang="en-US" b="1" dirty="0"/>
                        <a:t>Revision for the final exam</a:t>
                      </a:r>
                    </a:p>
                  </a:txBody>
                  <a:tcPr/>
                </a:tc>
                <a:extLst>
                  <a:ext uri="{0D108BD9-81ED-4DB2-BD59-A6C34878D82A}">
                    <a16:rowId xmlns:a16="http://schemas.microsoft.com/office/drawing/2014/main" val="2994662641"/>
                  </a:ext>
                </a:extLst>
              </a:tr>
            </a:tbl>
          </a:graphicData>
        </a:graphic>
      </p:graphicFrame>
    </p:spTree>
    <p:extLst>
      <p:ext uri="{BB962C8B-B14F-4D97-AF65-F5344CB8AC3E}">
        <p14:creationId xmlns:p14="http://schemas.microsoft.com/office/powerpoint/2010/main" val="39616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60" y="280434"/>
            <a:ext cx="8878856" cy="243559"/>
          </a:xfrm>
        </p:spPr>
        <p:txBody>
          <a:bodyPr>
            <a:normAutofit fontScale="90000"/>
          </a:bodyPr>
          <a:lstStyle/>
          <a:p>
            <a:pPr algn="ctr"/>
            <a:r>
              <a:rPr lang="en-GB" altLang="sr-Latn-RS" sz="3600"/>
              <a:t>              Thematical units of practical classes</a:t>
            </a:r>
            <a:endParaRPr lang="en-US" sz="36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5293675"/>
              </p:ext>
            </p:extLst>
          </p:nvPr>
        </p:nvGraphicFramePr>
        <p:xfrm>
          <a:off x="185835" y="673620"/>
          <a:ext cx="11820330" cy="5510760"/>
        </p:xfrm>
        <a:graphic>
          <a:graphicData uri="http://schemas.openxmlformats.org/drawingml/2006/table">
            <a:tbl>
              <a:tblPr firstRow="1" bandRow="1">
                <a:tableStyleId>{5C22544A-7EE6-4342-B048-85BDC9FD1C3A}</a:tableStyleId>
              </a:tblPr>
              <a:tblGrid>
                <a:gridCol w="2027953">
                  <a:extLst>
                    <a:ext uri="{9D8B030D-6E8A-4147-A177-3AD203B41FA5}">
                      <a16:colId xmlns:a16="http://schemas.microsoft.com/office/drawing/2014/main" val="490777595"/>
                    </a:ext>
                  </a:extLst>
                </a:gridCol>
                <a:gridCol w="9792377">
                  <a:extLst>
                    <a:ext uri="{9D8B030D-6E8A-4147-A177-3AD203B41FA5}">
                      <a16:colId xmlns:a16="http://schemas.microsoft.com/office/drawing/2014/main" val="2681422515"/>
                    </a:ext>
                  </a:extLst>
                </a:gridCol>
              </a:tblGrid>
              <a:tr h="367380">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t>T</a:t>
                      </a:r>
                      <a:r>
                        <a:rPr lang="en-GB" dirty="0"/>
                        <a:t>OPIC</a:t>
                      </a:r>
                      <a:endParaRPr lang="en-US" dirty="0"/>
                    </a:p>
                  </a:txBody>
                  <a:tcPr/>
                </a:tc>
                <a:extLst>
                  <a:ext uri="{0D108BD9-81ED-4DB2-BD59-A6C34878D82A}">
                    <a16:rowId xmlns:a16="http://schemas.microsoft.com/office/drawing/2014/main" val="3734059970"/>
                  </a:ext>
                </a:extLst>
              </a:tr>
              <a:tr h="367390">
                <a:tc>
                  <a:txBody>
                    <a:bodyPr/>
                    <a:lstStyle/>
                    <a:p>
                      <a:pPr marL="342900" indent="-342900">
                        <a:buNone/>
                      </a:pPr>
                      <a:r>
                        <a:rPr kumimoji="0" lang="en-GB" sz="1800" b="1" kern="1200" baseline="0" dirty="0">
                          <a:solidFill>
                            <a:schemeClr val="dk1"/>
                          </a:solidFill>
                          <a:latin typeface="+mn-lt"/>
                          <a:ea typeface="+mn-ea"/>
                          <a:cs typeface="+mn-cs"/>
                        </a:rPr>
                        <a:t>Week 1</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en-GB" sz="1800" b="1" i="0" kern="1200" dirty="0">
                          <a:solidFill>
                            <a:schemeClr val="dk1"/>
                          </a:solidFill>
                          <a:effectLst/>
                          <a:latin typeface="+mn-lt"/>
                          <a:ea typeface="+mn-ea"/>
                          <a:cs typeface="+mn-cs"/>
                        </a:rPr>
                        <a:t>A written and oral test on the students’ prior knowledge of English</a:t>
                      </a:r>
                      <a:endParaRPr lang="en-US" dirty="0"/>
                    </a:p>
                  </a:txBody>
                  <a:tcPr/>
                </a:tc>
                <a:extLst>
                  <a:ext uri="{0D108BD9-81ED-4DB2-BD59-A6C34878D82A}">
                    <a16:rowId xmlns:a16="http://schemas.microsoft.com/office/drawing/2014/main" val="2882345382"/>
                  </a:ext>
                </a:extLst>
              </a:tr>
              <a:tr h="367390">
                <a:tc>
                  <a:txBody>
                    <a:bodyPr/>
                    <a:lstStyle/>
                    <a:p>
                      <a:r>
                        <a:rPr lang="en-GB" b="1" dirty="0"/>
                        <a:t>Week 2</a:t>
                      </a:r>
                      <a:endParaRPr lang="en-US" b="1" dirty="0"/>
                    </a:p>
                  </a:txBody>
                  <a:tcPr marL="91452" marR="91452" marT="45725" marB="45725"/>
                </a:tc>
                <a:tc>
                  <a:txBody>
                    <a:bodyPr/>
                    <a:lstStyle/>
                    <a:p>
                      <a:pPr algn="l"/>
                      <a:r>
                        <a:rPr lang="hr-HR" sz="1800" b="1" i="0" kern="1200" dirty="0" err="1">
                          <a:solidFill>
                            <a:schemeClr val="dk1"/>
                          </a:solidFill>
                          <a:effectLst/>
                          <a:latin typeface="+mn-lt"/>
                          <a:ea typeface="+mn-ea"/>
                          <a:cs typeface="+mn-cs"/>
                        </a:rPr>
                        <a:t>Present</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Simple</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and</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Continuous</a:t>
                      </a:r>
                      <a:endParaRPr lang="en-US" dirty="0"/>
                    </a:p>
                  </a:txBody>
                  <a:tcPr/>
                </a:tc>
                <a:extLst>
                  <a:ext uri="{0D108BD9-81ED-4DB2-BD59-A6C34878D82A}">
                    <a16:rowId xmlns:a16="http://schemas.microsoft.com/office/drawing/2014/main" val="3378141618"/>
                  </a:ext>
                </a:extLst>
              </a:tr>
              <a:tr h="367390">
                <a:tc>
                  <a:txBody>
                    <a:bodyPr/>
                    <a:lstStyle/>
                    <a:p>
                      <a:r>
                        <a:rPr kumimoji="0" lang="en-GB" sz="1800" b="1" kern="1200" baseline="0" dirty="0">
                          <a:solidFill>
                            <a:schemeClr val="dk1"/>
                          </a:solidFill>
                          <a:latin typeface="+mn-lt"/>
                          <a:ea typeface="+mn-ea"/>
                          <a:cs typeface="+mn-cs"/>
                        </a:rPr>
                        <a:t>Week 3</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HR" sz="1800" b="1" i="0" kern="1200" dirty="0">
                          <a:solidFill>
                            <a:schemeClr val="dk1"/>
                          </a:solidFill>
                          <a:effectLst/>
                          <a:latin typeface="+mn-lt"/>
                          <a:ea typeface="+mn-ea"/>
                          <a:cs typeface="+mn-cs"/>
                        </a:rPr>
                        <a:t>Modal </a:t>
                      </a:r>
                      <a:r>
                        <a:rPr lang="hr-HR" sz="1800" b="1" i="0" kern="1200" dirty="0" err="1">
                          <a:solidFill>
                            <a:schemeClr val="dk1"/>
                          </a:solidFill>
                          <a:effectLst/>
                          <a:latin typeface="+mn-lt"/>
                          <a:ea typeface="+mn-ea"/>
                          <a:cs typeface="+mn-cs"/>
                        </a:rPr>
                        <a:t>verbs</a:t>
                      </a:r>
                      <a:endParaRPr lang="en-US" dirty="0"/>
                    </a:p>
                  </a:txBody>
                  <a:tcPr/>
                </a:tc>
                <a:extLst>
                  <a:ext uri="{0D108BD9-81ED-4DB2-BD59-A6C34878D82A}">
                    <a16:rowId xmlns:a16="http://schemas.microsoft.com/office/drawing/2014/main" val="1138248900"/>
                  </a:ext>
                </a:extLst>
              </a:tr>
              <a:tr h="367390">
                <a:tc>
                  <a:txBody>
                    <a:bodyPr/>
                    <a:lstStyle/>
                    <a:p>
                      <a:r>
                        <a:rPr kumimoji="0" lang="en-GB" sz="1800" b="1" kern="1200" baseline="0" dirty="0">
                          <a:solidFill>
                            <a:schemeClr val="dk1"/>
                          </a:solidFill>
                          <a:latin typeface="+mn-lt"/>
                          <a:ea typeface="+mn-ea"/>
                          <a:cs typeface="+mn-cs"/>
                        </a:rPr>
                        <a:t>Week 4</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HR" sz="1800" b="1" i="0" kern="1200" dirty="0">
                          <a:solidFill>
                            <a:schemeClr val="dk1"/>
                          </a:solidFill>
                          <a:effectLst/>
                          <a:latin typeface="+mn-lt"/>
                          <a:ea typeface="+mn-ea"/>
                          <a:cs typeface="+mn-cs"/>
                        </a:rPr>
                        <a:t>Future </a:t>
                      </a:r>
                      <a:r>
                        <a:rPr lang="hr-HR" sz="1800" b="1" i="0" kern="1200" dirty="0" err="1">
                          <a:solidFill>
                            <a:schemeClr val="dk1"/>
                          </a:solidFill>
                          <a:effectLst/>
                          <a:latin typeface="+mn-lt"/>
                          <a:ea typeface="+mn-ea"/>
                          <a:cs typeface="+mn-cs"/>
                        </a:rPr>
                        <a:t>form</a:t>
                      </a:r>
                      <a:r>
                        <a:rPr lang="en-GB" sz="1800" b="1" i="0" kern="1200" dirty="0">
                          <a:solidFill>
                            <a:schemeClr val="dk1"/>
                          </a:solidFill>
                          <a:effectLst/>
                          <a:latin typeface="+mn-lt"/>
                          <a:ea typeface="+mn-ea"/>
                          <a:cs typeface="+mn-cs"/>
                        </a:rPr>
                        <a:t>s</a:t>
                      </a:r>
                      <a:endParaRPr lang="en-US" dirty="0"/>
                    </a:p>
                  </a:txBody>
                  <a:tcPr/>
                </a:tc>
                <a:extLst>
                  <a:ext uri="{0D108BD9-81ED-4DB2-BD59-A6C34878D82A}">
                    <a16:rowId xmlns:a16="http://schemas.microsoft.com/office/drawing/2014/main" val="11864091"/>
                  </a:ext>
                </a:extLst>
              </a:tr>
              <a:tr h="367390">
                <a:tc>
                  <a:txBody>
                    <a:bodyPr/>
                    <a:lstStyle/>
                    <a:p>
                      <a:r>
                        <a:rPr kumimoji="0" lang="en-GB" sz="1800" b="1" kern="1200" baseline="0" dirty="0">
                          <a:solidFill>
                            <a:schemeClr val="dk1"/>
                          </a:solidFill>
                          <a:latin typeface="+mn-lt"/>
                          <a:ea typeface="+mn-ea"/>
                          <a:cs typeface="+mn-cs"/>
                        </a:rPr>
                        <a:t>Week 5</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HR" sz="1800" b="1" i="0" kern="1200" dirty="0" err="1">
                          <a:solidFill>
                            <a:schemeClr val="dk1"/>
                          </a:solidFill>
                          <a:effectLst/>
                          <a:latin typeface="+mn-lt"/>
                          <a:ea typeface="+mn-ea"/>
                          <a:cs typeface="+mn-cs"/>
                        </a:rPr>
                        <a:t>Gerunds</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and</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infinitives</a:t>
                      </a:r>
                      <a:endParaRPr lang="en-US" dirty="0"/>
                    </a:p>
                  </a:txBody>
                  <a:tcPr/>
                </a:tc>
                <a:extLst>
                  <a:ext uri="{0D108BD9-81ED-4DB2-BD59-A6C34878D82A}">
                    <a16:rowId xmlns:a16="http://schemas.microsoft.com/office/drawing/2014/main" val="134523443"/>
                  </a:ext>
                </a:extLst>
              </a:tr>
              <a:tr h="367390">
                <a:tc>
                  <a:txBody>
                    <a:bodyPr/>
                    <a:lstStyle/>
                    <a:p>
                      <a:r>
                        <a:rPr lang="en-GB" sz="1800" b="1" dirty="0"/>
                        <a:t>Week 6</a:t>
                      </a:r>
                      <a:endParaRPr lang="hr-HR" sz="1800" b="1" dirty="0"/>
                    </a:p>
                  </a:txBody>
                  <a:tcPr marL="91452" marR="91452" marT="45725" marB="45725"/>
                </a:tc>
                <a:tc>
                  <a:txBody>
                    <a:bodyPr/>
                    <a:lstStyle/>
                    <a:p>
                      <a:pPr algn="l"/>
                      <a:r>
                        <a:rPr lang="en-GB" sz="1800" b="1" i="0" kern="1200" dirty="0">
                          <a:solidFill>
                            <a:schemeClr val="dk1"/>
                          </a:solidFill>
                          <a:effectLst/>
                          <a:latin typeface="+mn-lt"/>
                          <a:ea typeface="+mn-ea"/>
                          <a:cs typeface="+mn-cs"/>
                        </a:rPr>
                        <a:t>Past Simple and Past Continuous</a:t>
                      </a:r>
                      <a:endParaRPr lang="en-US" dirty="0"/>
                    </a:p>
                  </a:txBody>
                  <a:tcPr/>
                </a:tc>
                <a:extLst>
                  <a:ext uri="{0D108BD9-81ED-4DB2-BD59-A6C34878D82A}">
                    <a16:rowId xmlns:a16="http://schemas.microsoft.com/office/drawing/2014/main" val="1334594585"/>
                  </a:ext>
                </a:extLst>
              </a:tr>
              <a:tr h="367380">
                <a:tc>
                  <a:txBody>
                    <a:bodyPr/>
                    <a:lstStyle/>
                    <a:p>
                      <a:r>
                        <a:rPr lang="en-GB" b="1" dirty="0"/>
                        <a:t>Week 7</a:t>
                      </a:r>
                      <a:endParaRPr lang="en-US" b="1" dirty="0"/>
                    </a:p>
                  </a:txBody>
                  <a:tcPr/>
                </a:tc>
                <a:tc>
                  <a:txBody>
                    <a:bodyPr/>
                    <a:lstStyle/>
                    <a:p>
                      <a:pPr algn="l"/>
                      <a:r>
                        <a:rPr lang="hr-HR" sz="1800" b="1" i="0" kern="1200" dirty="0" err="1">
                          <a:solidFill>
                            <a:schemeClr val="dk1"/>
                          </a:solidFill>
                          <a:effectLst/>
                          <a:latin typeface="+mn-lt"/>
                          <a:ea typeface="+mn-ea"/>
                          <a:cs typeface="+mn-cs"/>
                        </a:rPr>
                        <a:t>Relative</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clauses</a:t>
                      </a:r>
                      <a:endParaRPr lang="en-US" dirty="0"/>
                    </a:p>
                  </a:txBody>
                  <a:tcPr/>
                </a:tc>
                <a:extLst>
                  <a:ext uri="{0D108BD9-81ED-4DB2-BD59-A6C34878D82A}">
                    <a16:rowId xmlns:a16="http://schemas.microsoft.com/office/drawing/2014/main" val="4289522895"/>
                  </a:ext>
                </a:extLst>
              </a:tr>
              <a:tr h="367380">
                <a:tc>
                  <a:txBody>
                    <a:bodyPr/>
                    <a:lstStyle/>
                    <a:p>
                      <a:r>
                        <a:rPr lang="en-US" b="1" dirty="0"/>
                        <a:t>Week 8</a:t>
                      </a:r>
                    </a:p>
                  </a:txBody>
                  <a:tcPr/>
                </a:tc>
                <a:tc>
                  <a:txBody>
                    <a:bodyPr/>
                    <a:lstStyle/>
                    <a:p>
                      <a:pPr algn="l"/>
                      <a:r>
                        <a:rPr lang="en-GB" b="1" dirty="0"/>
                        <a:t>Revision for the midterm exam</a:t>
                      </a:r>
                      <a:endParaRPr lang="en-US" b="1" dirty="0"/>
                    </a:p>
                  </a:txBody>
                  <a:tcPr/>
                </a:tc>
                <a:extLst>
                  <a:ext uri="{0D108BD9-81ED-4DB2-BD59-A6C34878D82A}">
                    <a16:rowId xmlns:a16="http://schemas.microsoft.com/office/drawing/2014/main" val="3986228917"/>
                  </a:ext>
                </a:extLst>
              </a:tr>
              <a:tr h="367380">
                <a:tc>
                  <a:txBody>
                    <a:bodyPr/>
                    <a:lstStyle/>
                    <a:p>
                      <a:r>
                        <a:rPr lang="en-US" b="1" dirty="0"/>
                        <a:t>Week 10 </a:t>
                      </a:r>
                    </a:p>
                  </a:txBody>
                  <a:tcPr/>
                </a:tc>
                <a:tc>
                  <a:txBody>
                    <a:bodyPr/>
                    <a:lstStyle/>
                    <a:p>
                      <a:pPr algn="l"/>
                      <a:r>
                        <a:rPr lang="en-US" b="1" dirty="0"/>
                        <a:t>The Present Perfect Tense</a:t>
                      </a:r>
                    </a:p>
                  </a:txBody>
                  <a:tcPr/>
                </a:tc>
                <a:extLst>
                  <a:ext uri="{0D108BD9-81ED-4DB2-BD59-A6C34878D82A}">
                    <a16:rowId xmlns:a16="http://schemas.microsoft.com/office/drawing/2014/main" val="1533122027"/>
                  </a:ext>
                </a:extLst>
              </a:tr>
              <a:tr h="367380">
                <a:tc>
                  <a:txBody>
                    <a:bodyPr/>
                    <a:lstStyle/>
                    <a:p>
                      <a:r>
                        <a:rPr lang="en-US" b="1" dirty="0"/>
                        <a:t>Week 11</a:t>
                      </a:r>
                    </a:p>
                  </a:txBody>
                  <a:tcPr/>
                </a:tc>
                <a:tc>
                  <a:txBody>
                    <a:bodyPr/>
                    <a:lstStyle/>
                    <a:p>
                      <a:pPr algn="l"/>
                      <a:r>
                        <a:rPr lang="en-US" b="1" dirty="0"/>
                        <a:t>The Past Perfect Tense</a:t>
                      </a:r>
                    </a:p>
                  </a:txBody>
                  <a:tcPr/>
                </a:tc>
                <a:extLst>
                  <a:ext uri="{0D108BD9-81ED-4DB2-BD59-A6C34878D82A}">
                    <a16:rowId xmlns:a16="http://schemas.microsoft.com/office/drawing/2014/main" val="3255428839"/>
                  </a:ext>
                </a:extLst>
              </a:tr>
              <a:tr h="367380">
                <a:tc>
                  <a:txBody>
                    <a:bodyPr/>
                    <a:lstStyle/>
                    <a:p>
                      <a:r>
                        <a:rPr lang="en-US" b="1" dirty="0"/>
                        <a:t>Week 12</a:t>
                      </a:r>
                    </a:p>
                  </a:txBody>
                  <a:tcPr/>
                </a:tc>
                <a:tc>
                  <a:txBody>
                    <a:bodyPr/>
                    <a:lstStyle/>
                    <a:p>
                      <a:pPr algn="l"/>
                      <a:r>
                        <a:rPr lang="en-US" b="1" dirty="0"/>
                        <a:t>The Conditionals</a:t>
                      </a:r>
                    </a:p>
                  </a:txBody>
                  <a:tcPr/>
                </a:tc>
                <a:extLst>
                  <a:ext uri="{0D108BD9-81ED-4DB2-BD59-A6C34878D82A}">
                    <a16:rowId xmlns:a16="http://schemas.microsoft.com/office/drawing/2014/main" val="2106883561"/>
                  </a:ext>
                </a:extLst>
              </a:tr>
              <a:tr h="367380">
                <a:tc>
                  <a:txBody>
                    <a:bodyPr/>
                    <a:lstStyle/>
                    <a:p>
                      <a:r>
                        <a:rPr lang="en-US" b="1" dirty="0"/>
                        <a:t>Week 14</a:t>
                      </a:r>
                    </a:p>
                  </a:txBody>
                  <a:tcPr/>
                </a:tc>
                <a:tc>
                  <a:txBody>
                    <a:bodyPr/>
                    <a:lstStyle/>
                    <a:p>
                      <a:pPr algn="l"/>
                      <a:r>
                        <a:rPr lang="en-US" b="1" dirty="0"/>
                        <a:t>The Passive Voice</a:t>
                      </a:r>
                    </a:p>
                  </a:txBody>
                  <a:tcPr/>
                </a:tc>
                <a:extLst>
                  <a:ext uri="{0D108BD9-81ED-4DB2-BD59-A6C34878D82A}">
                    <a16:rowId xmlns:a16="http://schemas.microsoft.com/office/drawing/2014/main" val="4096411551"/>
                  </a:ext>
                </a:extLst>
              </a:tr>
              <a:tr h="367380">
                <a:tc>
                  <a:txBody>
                    <a:bodyPr/>
                    <a:lstStyle/>
                    <a:p>
                      <a:r>
                        <a:rPr lang="en-US" b="1" dirty="0"/>
                        <a:t>Weeks 15 and 16</a:t>
                      </a:r>
                    </a:p>
                  </a:txBody>
                  <a:tcPr/>
                </a:tc>
                <a:tc>
                  <a:txBody>
                    <a:bodyPr/>
                    <a:lstStyle/>
                    <a:p>
                      <a:pPr algn="l"/>
                      <a:r>
                        <a:rPr lang="en-US" b="1" dirty="0"/>
                        <a:t>Reported Speech</a:t>
                      </a:r>
                    </a:p>
                  </a:txBody>
                  <a:tcPr/>
                </a:tc>
                <a:extLst>
                  <a:ext uri="{0D108BD9-81ED-4DB2-BD59-A6C34878D82A}">
                    <a16:rowId xmlns:a16="http://schemas.microsoft.com/office/drawing/2014/main" val="3166413472"/>
                  </a:ext>
                </a:extLst>
              </a:tr>
              <a:tr h="367380">
                <a:tc>
                  <a:txBody>
                    <a:bodyPr/>
                    <a:lstStyle/>
                    <a:p>
                      <a:r>
                        <a:rPr lang="en-US" b="1" dirty="0"/>
                        <a:t>Week 17</a:t>
                      </a:r>
                    </a:p>
                  </a:txBody>
                  <a:tcPr/>
                </a:tc>
                <a:tc>
                  <a:txBody>
                    <a:bodyPr/>
                    <a:lstStyle/>
                    <a:p>
                      <a:pPr algn="l"/>
                      <a:r>
                        <a:rPr lang="en-US" b="1" dirty="0"/>
                        <a:t>Revision for the final exam</a:t>
                      </a:r>
                    </a:p>
                  </a:txBody>
                  <a:tcPr/>
                </a:tc>
                <a:extLst>
                  <a:ext uri="{0D108BD9-81ED-4DB2-BD59-A6C34878D82A}">
                    <a16:rowId xmlns:a16="http://schemas.microsoft.com/office/drawing/2014/main" val="2994662641"/>
                  </a:ext>
                </a:extLst>
              </a:tr>
            </a:tbl>
          </a:graphicData>
        </a:graphic>
      </p:graphicFrame>
    </p:spTree>
    <p:extLst>
      <p:ext uri="{BB962C8B-B14F-4D97-AF65-F5344CB8AC3E}">
        <p14:creationId xmlns:p14="http://schemas.microsoft.com/office/powerpoint/2010/main" val="414781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err="1"/>
              <a:t>Litera</a:t>
            </a:r>
            <a:r>
              <a:rPr lang="en-GB" err="1"/>
              <a:t>ture</a:t>
            </a:r>
            <a:endParaRPr lang="hr-HR"/>
          </a:p>
        </p:txBody>
      </p:sp>
      <p:sp>
        <p:nvSpPr>
          <p:cNvPr id="3" name="Rezervirano mjesto sadržaja 2"/>
          <p:cNvSpPr>
            <a:spLocks noGrp="1"/>
          </p:cNvSpPr>
          <p:nvPr>
            <p:ph idx="1"/>
          </p:nvPr>
        </p:nvSpPr>
        <p:spPr>
          <a:xfrm>
            <a:off x="838200" y="1478844"/>
            <a:ext cx="10515600" cy="4698119"/>
          </a:xfrm>
        </p:spPr>
        <p:txBody>
          <a:bodyPr>
            <a:normAutofit fontScale="70000" lnSpcReduction="20000"/>
          </a:bodyPr>
          <a:lstStyle/>
          <a:p>
            <a:pPr marL="0" indent="0">
              <a:lnSpc>
                <a:spcPct val="107000"/>
              </a:lnSpc>
              <a:spcAft>
                <a:spcPts val="95"/>
              </a:spcAft>
              <a:buNone/>
            </a:pPr>
            <a:r>
              <a:rPr lang="en-US" sz="2400" b="1" kern="100">
                <a:effectLst/>
                <a:latin typeface="Arial" panose="020B0604020202020204" pitchFamily="34" charset="0"/>
                <a:ea typeface="Times New Roman" panose="02020603050405020304" pitchFamily="18" charset="0"/>
                <a:cs typeface="Arial" panose="020B0604020202020204" pitchFamily="34" charset="0"/>
              </a:rPr>
              <a:t>Essential reading: </a:t>
            </a:r>
            <a:endParaRPr lang="hr-HR" sz="2400" b="1"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900" kern="100" err="1">
                <a:effectLst/>
                <a:latin typeface="Arial" panose="020B0604020202020204" pitchFamily="34" charset="0"/>
                <a:ea typeface="Times New Roman" panose="02020603050405020304" pitchFamily="18" charset="0"/>
                <a:cs typeface="Arial" panose="020B0604020202020204" pitchFamily="34" charset="0"/>
              </a:rPr>
              <a:t>Remacha</a:t>
            </a:r>
            <a:r>
              <a:rPr lang="en-US" sz="1900" kern="100">
                <a:effectLst/>
                <a:latin typeface="Arial" panose="020B0604020202020204" pitchFamily="34" charset="0"/>
                <a:ea typeface="Times New Roman" panose="02020603050405020304" pitchFamily="18" charset="0"/>
                <a:cs typeface="Arial" panose="020B0604020202020204" pitchFamily="34" charset="0"/>
              </a:rPr>
              <a:t> </a:t>
            </a:r>
            <a:r>
              <a:rPr lang="en-US" sz="1900" kern="100" err="1">
                <a:effectLst/>
                <a:latin typeface="Arial" panose="020B0604020202020204" pitchFamily="34" charset="0"/>
                <a:ea typeface="Times New Roman" panose="02020603050405020304" pitchFamily="18" charset="0"/>
                <a:cs typeface="Arial" panose="020B0604020202020204" pitchFamily="34" charset="0"/>
              </a:rPr>
              <a:t>Esteras</a:t>
            </a:r>
            <a:r>
              <a:rPr lang="en-US" sz="1900" kern="100">
                <a:effectLst/>
                <a:latin typeface="Arial" panose="020B0604020202020204" pitchFamily="34" charset="0"/>
                <a:ea typeface="Times New Roman" panose="02020603050405020304" pitchFamily="18" charset="0"/>
                <a:cs typeface="Arial" panose="020B0604020202020204" pitchFamily="34" charset="0"/>
              </a:rPr>
              <a:t>, S. (2008) </a:t>
            </a:r>
            <a:r>
              <a:rPr lang="en-US" sz="1900" i="1" kern="100">
                <a:effectLst/>
                <a:latin typeface="Arial" panose="020B0604020202020204" pitchFamily="34" charset="0"/>
                <a:ea typeface="Times New Roman" panose="02020603050405020304" pitchFamily="18" charset="0"/>
                <a:cs typeface="Arial" panose="020B0604020202020204" pitchFamily="34" charset="0"/>
              </a:rPr>
              <a:t>Infotech – English for computer users</a:t>
            </a:r>
            <a:r>
              <a:rPr lang="en-US" sz="1900" kern="100">
                <a:effectLst/>
                <a:latin typeface="Arial" panose="020B0604020202020204" pitchFamily="34" charset="0"/>
                <a:ea typeface="Times New Roman" panose="02020603050405020304" pitchFamily="18" charset="0"/>
                <a:cs typeface="Arial" panose="020B0604020202020204" pitchFamily="34" charset="0"/>
              </a:rPr>
              <a:t>, CUP Cambridge</a:t>
            </a:r>
          </a:p>
          <a:p>
            <a:pPr marL="342900" lvl="0" indent="-342900">
              <a:lnSpc>
                <a:spcPct val="107000"/>
              </a:lnSpc>
              <a:buFont typeface="+mj-lt"/>
              <a:buAutoNum type="arabicPeriod"/>
            </a:pPr>
            <a:r>
              <a:rPr lang="en-GB" sz="1900" kern="100">
                <a:effectLst/>
                <a:latin typeface="Arial" panose="020B0604020202020204" pitchFamily="34" charset="0"/>
                <a:ea typeface="Calibri" panose="020F0502020204030204" pitchFamily="34" charset="0"/>
                <a:cs typeface="Arial" panose="020B0604020202020204" pitchFamily="34" charset="0"/>
              </a:rPr>
              <a:t>Algebra Student’s Grammar Handbook (available on IE)</a:t>
            </a:r>
            <a:endParaRPr lang="hr-HR" sz="1900" kern="10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95"/>
              </a:spcAft>
              <a:buNone/>
            </a:pPr>
            <a:r>
              <a:rPr lang="en-US" sz="2400" b="1" kern="100">
                <a:effectLst/>
                <a:latin typeface="Arial" panose="020B0604020202020204" pitchFamily="34" charset="0"/>
                <a:ea typeface="Times New Roman" panose="02020603050405020304" pitchFamily="18" charset="0"/>
                <a:cs typeface="Arial" panose="020B0604020202020204" pitchFamily="34" charset="0"/>
              </a:rPr>
              <a:t>Recommended reading: </a:t>
            </a:r>
            <a:endParaRPr lang="hr-HR" sz="2400" b="1" kern="100">
              <a:effectLst/>
              <a:latin typeface="Arial" panose="020B0604020202020204" pitchFamily="34" charset="0"/>
              <a:ea typeface="Calibri" panose="020F0502020204030204" pitchFamily="34" charset="0"/>
              <a:cs typeface="Arial" panose="020B0604020202020204" pitchFamily="34" charset="0"/>
            </a:endParaRPr>
          </a:p>
          <a:p>
            <a:pPr marL="342900" indent="-342900" fontAlgn="base">
              <a:lnSpc>
                <a:spcPct val="107000"/>
              </a:lnSpc>
              <a:buFont typeface="+mj-lt"/>
              <a:buAutoNum type="arabicPeriod"/>
            </a:pPr>
            <a:r>
              <a:rPr lang="en-US" sz="1900" kern="100">
                <a:effectLst/>
                <a:latin typeface="Arial" panose="020B0604020202020204" pitchFamily="34" charset="0"/>
                <a:ea typeface="Times New Roman" panose="02020603050405020304" pitchFamily="18" charset="0"/>
                <a:cs typeface="Arial" panose="020B0604020202020204" pitchFamily="34" charset="0"/>
              </a:rPr>
              <a:t>Hill, D. (2012) </a:t>
            </a:r>
            <a:r>
              <a:rPr lang="en-US" sz="1900" i="1" kern="100">
                <a:effectLst/>
                <a:latin typeface="Arial" panose="020B0604020202020204" pitchFamily="34" charset="0"/>
                <a:ea typeface="Times New Roman" panose="02020603050405020304" pitchFamily="18" charset="0"/>
                <a:cs typeface="Arial" panose="020B0604020202020204" pitchFamily="34" charset="0"/>
              </a:rPr>
              <a:t>English for Information Technology 2</a:t>
            </a:r>
            <a:r>
              <a:rPr lang="en-US" sz="1900" kern="100">
                <a:effectLst/>
                <a:latin typeface="Arial" panose="020B0604020202020204" pitchFamily="34" charset="0"/>
                <a:ea typeface="Times New Roman" panose="02020603050405020304" pitchFamily="18" charset="0"/>
                <a:cs typeface="Arial" panose="020B0604020202020204" pitchFamily="34" charset="0"/>
              </a:rPr>
              <a:t>. [</a:t>
            </a:r>
            <a:r>
              <a:rPr lang="en-US" sz="1900" kern="10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a:effectLst/>
                <a:latin typeface="Arial" panose="020B0604020202020204" pitchFamily="34" charset="0"/>
                <a:ea typeface="Times New Roman" panose="02020603050405020304" pitchFamily="18" charset="0"/>
                <a:cs typeface="Arial" panose="020B0604020202020204" pitchFamily="34" charset="0"/>
              </a:rPr>
              <a:t>] Pearson Education ELS.</a:t>
            </a:r>
            <a:endParaRPr lang="en-US" sz="1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07000"/>
              </a:lnSpc>
              <a:buFont typeface="+mj-lt"/>
              <a:buAutoNum type="arabicPeriod"/>
            </a:pPr>
            <a:r>
              <a:rPr lang="en-US" sz="1900" kern="1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Gourlay</a:t>
            </a:r>
            <a:r>
              <a:rPr lang="en-US" sz="1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1900" kern="1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Hullock</a:t>
            </a:r>
            <a:r>
              <a:rPr lang="en-US" sz="1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 (2006) </a:t>
            </a:r>
            <a:r>
              <a:rPr lang="en-US" sz="1900" i="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English for IT and the Internet</a:t>
            </a:r>
            <a:r>
              <a:rPr lang="en-US" sz="1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Thomson (Language Teaching Publication Series)</a:t>
            </a:r>
            <a:endParaRPr lang="hr-HR" sz="19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buFont typeface="+mj-lt"/>
              <a:buAutoNum type="arabicPeriod"/>
            </a:pPr>
            <a:r>
              <a:rPr lang="en-US" sz="1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Marks, J (2007) </a:t>
            </a:r>
            <a:r>
              <a:rPr lang="en-US" sz="1900" i="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Check your English vocabulary for computers and information technology, </a:t>
            </a:r>
            <a:r>
              <a:rPr lang="en-US" sz="1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A&amp;C Black Publishers Ltd, London</a:t>
            </a:r>
            <a:endParaRPr lang="hr-HR" sz="19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95"/>
              </a:spcAft>
              <a:buFont typeface="+mj-lt"/>
              <a:buAutoNum type="arabicPeriod"/>
            </a:pPr>
            <a:r>
              <a:rPr lang="en-US" sz="1900" kern="100" err="1">
                <a:effectLst/>
                <a:latin typeface="Arial" panose="020B0604020202020204" pitchFamily="34" charset="0"/>
                <a:ea typeface="Times New Roman" panose="02020603050405020304" pitchFamily="18" charset="0"/>
                <a:cs typeface="Arial" panose="020B0604020202020204" pitchFamily="34" charset="0"/>
              </a:rPr>
              <a:t>Olejniczak</a:t>
            </a:r>
            <a:r>
              <a:rPr lang="en-US" sz="1900" kern="100">
                <a:effectLst/>
                <a:latin typeface="Arial" panose="020B0604020202020204" pitchFamily="34" charset="0"/>
                <a:ea typeface="Times New Roman" panose="02020603050405020304" pitchFamily="18" charset="0"/>
                <a:cs typeface="Arial" panose="020B0604020202020204" pitchFamily="34" charset="0"/>
              </a:rPr>
              <a:t>, M. (2011) </a:t>
            </a:r>
            <a:r>
              <a:rPr lang="en-US" sz="1900" i="1" kern="100">
                <a:effectLst/>
                <a:latin typeface="Arial" panose="020B0604020202020204" pitchFamily="34" charset="0"/>
                <a:ea typeface="Times New Roman" panose="02020603050405020304" pitchFamily="18" charset="0"/>
                <a:cs typeface="Arial" panose="020B0604020202020204" pitchFamily="34" charset="0"/>
              </a:rPr>
              <a:t>English for Information Technology 1.</a:t>
            </a:r>
            <a:r>
              <a:rPr lang="en-US" sz="1900" kern="100">
                <a:effectLst/>
                <a:latin typeface="Arial" panose="020B0604020202020204" pitchFamily="34" charset="0"/>
                <a:ea typeface="Times New Roman" panose="02020603050405020304" pitchFamily="18" charset="0"/>
                <a:cs typeface="Arial" panose="020B0604020202020204" pitchFamily="34" charset="0"/>
              </a:rPr>
              <a:t> [</a:t>
            </a:r>
            <a:r>
              <a:rPr lang="en-US" sz="1900" kern="10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a:effectLst/>
                <a:latin typeface="Arial" panose="020B0604020202020204" pitchFamily="34" charset="0"/>
                <a:ea typeface="Times New Roman" panose="02020603050405020304" pitchFamily="18" charset="0"/>
                <a:cs typeface="Arial" panose="020B0604020202020204" pitchFamily="34" charset="0"/>
              </a:rPr>
              <a:t>] Pearson Education ELS.</a:t>
            </a:r>
            <a:endParaRPr lang="hr-HR" sz="19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95"/>
              </a:spcAft>
              <a:buFont typeface="+mj-lt"/>
              <a:buAutoNum type="arabicPeriod"/>
            </a:pPr>
            <a:r>
              <a:rPr lang="en-US" sz="1900" kern="100" err="1">
                <a:effectLst/>
                <a:latin typeface="Arial" panose="020B0604020202020204" pitchFamily="34" charset="0"/>
                <a:ea typeface="Times New Roman" panose="02020603050405020304" pitchFamily="18" charset="0"/>
                <a:cs typeface="Arial" panose="020B0604020202020204" pitchFamily="34" charset="0"/>
              </a:rPr>
              <a:t>Butterfiled</a:t>
            </a:r>
            <a:r>
              <a:rPr lang="en-US" sz="1900" kern="100">
                <a:effectLst/>
                <a:latin typeface="Arial" panose="020B0604020202020204" pitchFamily="34" charset="0"/>
                <a:ea typeface="Times New Roman" panose="02020603050405020304" pitchFamily="18" charset="0"/>
                <a:cs typeface="Arial" panose="020B0604020202020204" pitchFamily="34" charset="0"/>
              </a:rPr>
              <a:t>, A. (eds.), </a:t>
            </a:r>
            <a:r>
              <a:rPr lang="en-US" sz="1900" kern="100" err="1">
                <a:effectLst/>
                <a:latin typeface="Arial" panose="020B0604020202020204" pitchFamily="34" charset="0"/>
                <a:ea typeface="Times New Roman" panose="02020603050405020304" pitchFamily="18" charset="0"/>
                <a:cs typeface="Arial" panose="020B0604020202020204" pitchFamily="34" charset="0"/>
              </a:rPr>
              <a:t>Ngondi</a:t>
            </a:r>
            <a:r>
              <a:rPr lang="en-US" sz="1900" kern="100">
                <a:effectLst/>
                <a:latin typeface="Arial" panose="020B0604020202020204" pitchFamily="34" charset="0"/>
                <a:ea typeface="Times New Roman" panose="02020603050405020304" pitchFamily="18" charset="0"/>
                <a:cs typeface="Arial" panose="020B0604020202020204" pitchFamily="34" charset="0"/>
              </a:rPr>
              <a:t>, G.E. (eds.) and Kerr, A. (eds.) (2016) </a:t>
            </a:r>
            <a:r>
              <a:rPr lang="en-US" sz="1900" i="1" kern="100">
                <a:effectLst/>
                <a:latin typeface="Arial" panose="020B0604020202020204" pitchFamily="34" charset="0"/>
                <a:ea typeface="Times New Roman" panose="02020603050405020304" pitchFamily="18" charset="0"/>
                <a:cs typeface="Arial" panose="020B0604020202020204" pitchFamily="34" charset="0"/>
              </a:rPr>
              <a:t>A Dictionary of Computer Science</a:t>
            </a:r>
            <a:r>
              <a:rPr lang="en-US" sz="1900" kern="100">
                <a:effectLst/>
                <a:latin typeface="Arial" panose="020B0604020202020204" pitchFamily="34" charset="0"/>
                <a:ea typeface="Times New Roman" panose="02020603050405020304" pitchFamily="18" charset="0"/>
                <a:cs typeface="Arial" panose="020B0604020202020204" pitchFamily="34" charset="0"/>
              </a:rPr>
              <a:t>. 7th </a:t>
            </a:r>
            <a:r>
              <a:rPr lang="en-US" sz="1900" kern="100" err="1">
                <a:effectLst/>
                <a:latin typeface="Arial" panose="020B0604020202020204" pitchFamily="34" charset="0"/>
                <a:ea typeface="Times New Roman" panose="02020603050405020304" pitchFamily="18" charset="0"/>
                <a:cs typeface="Arial" panose="020B0604020202020204" pitchFamily="34" charset="0"/>
              </a:rPr>
              <a:t>edn</a:t>
            </a:r>
            <a:r>
              <a:rPr lang="en-US" sz="1900" kern="100">
                <a:effectLst/>
                <a:latin typeface="Arial" panose="020B0604020202020204" pitchFamily="34" charset="0"/>
                <a:ea typeface="Times New Roman" panose="02020603050405020304" pitchFamily="18" charset="0"/>
                <a:cs typeface="Arial" panose="020B0604020202020204" pitchFamily="34" charset="0"/>
              </a:rPr>
              <a:t>. [</a:t>
            </a:r>
            <a:r>
              <a:rPr lang="en-US" sz="1900" kern="10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a:effectLst/>
                <a:latin typeface="Arial" panose="020B0604020202020204" pitchFamily="34" charset="0"/>
                <a:ea typeface="Times New Roman" panose="02020603050405020304" pitchFamily="18" charset="0"/>
                <a:cs typeface="Arial" panose="020B0604020202020204" pitchFamily="34" charset="0"/>
              </a:rPr>
              <a:t>] OUP Oxford.</a:t>
            </a:r>
          </a:p>
          <a:p>
            <a:pPr marL="0" indent="0">
              <a:lnSpc>
                <a:spcPct val="107000"/>
              </a:lnSpc>
              <a:spcAft>
                <a:spcPts val="800"/>
              </a:spcAft>
              <a:buNone/>
            </a:pPr>
            <a:r>
              <a:rPr lang="en-US" sz="2300" b="1" kern="100">
                <a:effectLst/>
                <a:latin typeface="Arial" panose="020B0604020202020204" pitchFamily="34" charset="0"/>
                <a:ea typeface="Times New Roman" panose="02020603050405020304" pitchFamily="18" charset="0"/>
                <a:cs typeface="Arial" panose="020B0604020202020204" pitchFamily="34" charset="0"/>
              </a:rPr>
              <a:t>Further reading:</a:t>
            </a:r>
            <a:endParaRPr lang="hr-HR" sz="2300" b="1"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900" kern="100">
                <a:effectLst/>
                <a:latin typeface="Arial" panose="020B0604020202020204" pitchFamily="34" charset="0"/>
                <a:ea typeface="Times New Roman" panose="02020603050405020304" pitchFamily="18" charset="0"/>
                <a:cs typeface="Arial" panose="020B0604020202020204" pitchFamily="34" charset="0"/>
              </a:rPr>
              <a:t>Bernstein, J. (2018) </a:t>
            </a:r>
            <a:r>
              <a:rPr lang="en-US" sz="1900" i="1" kern="100">
                <a:effectLst/>
                <a:latin typeface="Arial" panose="020B0604020202020204" pitchFamily="34" charset="0"/>
                <a:ea typeface="Times New Roman" panose="02020603050405020304" pitchFamily="18" charset="0"/>
                <a:cs typeface="Arial" panose="020B0604020202020204" pitchFamily="34" charset="0"/>
              </a:rPr>
              <a:t>Computers Made Easy: From Dummy to Geek</a:t>
            </a:r>
            <a:r>
              <a:rPr lang="en-US" sz="1900" kern="100">
                <a:effectLst/>
                <a:latin typeface="Arial" panose="020B0604020202020204" pitchFamily="34" charset="0"/>
                <a:ea typeface="Times New Roman" panose="02020603050405020304" pitchFamily="18" charset="0"/>
                <a:cs typeface="Arial" panose="020B0604020202020204" pitchFamily="34" charset="0"/>
              </a:rPr>
              <a:t>. [</a:t>
            </a:r>
            <a:r>
              <a:rPr lang="en-US" sz="1900" kern="10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a:effectLst/>
                <a:latin typeface="Arial" panose="020B0604020202020204" pitchFamily="34" charset="0"/>
                <a:ea typeface="Times New Roman" panose="02020603050405020304" pitchFamily="18" charset="0"/>
                <a:cs typeface="Arial" panose="020B0604020202020204" pitchFamily="34" charset="0"/>
              </a:rPr>
              <a:t>] Independently published.</a:t>
            </a:r>
            <a:endParaRPr lang="hr-HR" sz="19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900" kern="100">
                <a:effectLst/>
                <a:latin typeface="Arial" panose="020B0604020202020204" pitchFamily="34" charset="0"/>
                <a:ea typeface="Times New Roman" panose="02020603050405020304" pitchFamily="18" charset="0"/>
                <a:cs typeface="Arial" panose="020B0604020202020204" pitchFamily="34" charset="0"/>
              </a:rPr>
              <a:t>Frick, E. (2019) </a:t>
            </a:r>
            <a:r>
              <a:rPr lang="en-US" sz="1900" i="1" kern="100">
                <a:effectLst/>
                <a:latin typeface="Arial" panose="020B0604020202020204" pitchFamily="34" charset="0"/>
                <a:ea typeface="Times New Roman" panose="02020603050405020304" pitchFamily="18" charset="0"/>
                <a:cs typeface="Arial" panose="020B0604020202020204" pitchFamily="34" charset="0"/>
              </a:rPr>
              <a:t>Information technology Essentials: An Introduction to Information Technology.</a:t>
            </a:r>
            <a:r>
              <a:rPr lang="en-US" sz="1900" kern="100">
                <a:effectLst/>
                <a:latin typeface="Arial" panose="020B0604020202020204" pitchFamily="34" charset="0"/>
                <a:ea typeface="Times New Roman" panose="02020603050405020304" pitchFamily="18" charset="0"/>
                <a:cs typeface="Arial" panose="020B0604020202020204" pitchFamily="34" charset="0"/>
              </a:rPr>
              <a:t> [</a:t>
            </a:r>
            <a:r>
              <a:rPr lang="en-US" sz="1900" kern="10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a:effectLst/>
                <a:latin typeface="Arial" panose="020B0604020202020204" pitchFamily="34" charset="0"/>
                <a:ea typeface="Times New Roman" panose="02020603050405020304" pitchFamily="18" charset="0"/>
                <a:cs typeface="Arial" panose="020B0604020202020204" pitchFamily="34" charset="0"/>
              </a:rPr>
              <a:t>] Frick Industries LLC.</a:t>
            </a:r>
            <a:endParaRPr lang="hr-HR" sz="1900" kern="10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95"/>
              </a:spcAft>
              <a:buNone/>
            </a:pPr>
            <a:endParaRPr lang="hr-HR" sz="11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b="1"/>
          </a:p>
        </p:txBody>
      </p:sp>
    </p:spTree>
    <p:extLst>
      <p:ext uri="{BB962C8B-B14F-4D97-AF65-F5344CB8AC3E}">
        <p14:creationId xmlns:p14="http://schemas.microsoft.com/office/powerpoint/2010/main" val="158452125"/>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456b95c-ce5c-4e94-a10a-320cee66cbe6">
      <UserInfo>
        <DisplayName>Martina Stadnik | Nastavnik</DisplayName>
        <AccountId>13</AccountId>
        <AccountType/>
      </UserInfo>
      <UserInfo>
        <DisplayName>Iva Andraka | Nastavnik</DisplayName>
        <AccountId>14</AccountId>
        <AccountType/>
      </UserInfo>
      <UserInfo>
        <DisplayName>Tamara Marček | Nastavnik</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C04134306138A4FBFC0330AD105C2B8" ma:contentTypeVersion="6" ma:contentTypeDescription="Stvaranje novog dokumenta." ma:contentTypeScope="" ma:versionID="43bbb1768ec2da39085628d91611466c">
  <xsd:schema xmlns:xsd="http://www.w3.org/2001/XMLSchema" xmlns:xs="http://www.w3.org/2001/XMLSchema" xmlns:p="http://schemas.microsoft.com/office/2006/metadata/properties" xmlns:ns2="c456b95c-ce5c-4e94-a10a-320cee66cbe6" xmlns:ns3="b8929e67-e726-40c5-981c-ca31056d206e" targetNamespace="http://schemas.microsoft.com/office/2006/metadata/properties" ma:root="true" ma:fieldsID="12edb64ed9314807a2a183ef2083ff70" ns2:_="" ns3:_="">
    <xsd:import namespace="c456b95c-ce5c-4e94-a10a-320cee66cbe6"/>
    <xsd:import namespace="b8929e67-e726-40c5-981c-ca31056d206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95c-ce5c-4e94-a10a-320cee66cbe6" elementFormDefault="qualified">
    <xsd:import namespace="http://schemas.microsoft.com/office/2006/documentManagement/types"/>
    <xsd:import namespace="http://schemas.microsoft.com/office/infopath/2007/PartnerControls"/>
    <xsd:element name="SharedWithUsers" ma:index="8"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ji o zajedničkom korištenju"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929e67-e726-40c5-981c-ca31056d206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2BC89-7B9F-4A3D-BEFD-4F2300E43DF4}">
  <ds:schemaRefs>
    <ds:schemaRef ds:uri="c456b95c-ce5c-4e94-a10a-320cee66cbe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586CC0E-CEB9-469E-8CB0-883677A2C970}">
  <ds:schemaRefs>
    <ds:schemaRef ds:uri="http://schemas.microsoft.com/sharepoint/v3/contenttype/forms"/>
  </ds:schemaRefs>
</ds:datastoreItem>
</file>

<file path=customXml/itemProps3.xml><?xml version="1.0" encoding="utf-8"?>
<ds:datastoreItem xmlns:ds="http://schemas.openxmlformats.org/officeDocument/2006/customXml" ds:itemID="{E336FA46-5E20-4CC4-8F86-570B909A022F}">
  <ds:schemaRefs>
    <ds:schemaRef ds:uri="b8929e67-e726-40c5-981c-ca31056d206e"/>
    <ds:schemaRef ds:uri="c456b95c-ce5c-4e94-a10a-320cee66cb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77</TotalTime>
  <Words>2157</Words>
  <Application>Microsoft Office PowerPoint</Application>
  <PresentationFormat>Široki zaslon</PresentationFormat>
  <Paragraphs>322</Paragraphs>
  <Slides>26</Slides>
  <Notes>16</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26</vt:i4>
      </vt:variant>
    </vt:vector>
  </HeadingPairs>
  <TitlesOfParts>
    <vt:vector size="34" baseType="lpstr">
      <vt:lpstr>Wingdings</vt:lpstr>
      <vt:lpstr>Verdana</vt:lpstr>
      <vt:lpstr>Consolas</vt:lpstr>
      <vt:lpstr>Stolzl Bold</vt:lpstr>
      <vt:lpstr>Arial</vt:lpstr>
      <vt:lpstr>Calibri</vt:lpstr>
      <vt:lpstr>Stolzl Book</vt:lpstr>
      <vt:lpstr>Office Theme</vt:lpstr>
      <vt:lpstr>ENGLISH FOR IT</vt:lpstr>
      <vt:lpstr>Organization of lectures and practical classes</vt:lpstr>
      <vt:lpstr>Course information</vt:lpstr>
      <vt:lpstr>Course objective</vt:lpstr>
      <vt:lpstr>Learning outcome sets</vt:lpstr>
      <vt:lpstr>Learning outcomes</vt:lpstr>
      <vt:lpstr> Thematic units of lectures</vt:lpstr>
      <vt:lpstr>              Thematical units of practical classes</vt:lpstr>
      <vt:lpstr>Literature</vt:lpstr>
      <vt:lpstr>What is necessary to get a signature?</vt:lpstr>
      <vt:lpstr>Passing the course</vt:lpstr>
      <vt:lpstr>How the points are allocated to specific learning outcomes</vt:lpstr>
      <vt:lpstr>Grading</vt:lpstr>
      <vt:lpstr>Presentation (LO4)</vt:lpstr>
      <vt:lpstr>Business Letter (LO3)</vt:lpstr>
      <vt:lpstr>Continuous Assessment</vt:lpstr>
      <vt:lpstr>IMPORTANT!</vt:lpstr>
      <vt:lpstr>Summary (LO7)</vt:lpstr>
      <vt:lpstr>Midterms</vt:lpstr>
      <vt:lpstr>IT IS IMPORTANT to follow all  announcements and reminders on IE and to respect all submission deadlines. </vt:lpstr>
      <vt:lpstr>Exams</vt:lpstr>
      <vt:lpstr>Academic standard of conduct</vt:lpstr>
      <vt:lpstr>Rules of conduct during classes</vt:lpstr>
      <vt:lpstr>PowerPoint prezentacija</vt:lpstr>
      <vt:lpstr>PowerPoint prezentacija</vt:lpstr>
      <vt:lpstr>Break a leg!  #neverstoplearning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Martina Stadnik</cp:lastModifiedBy>
  <cp:revision>22</cp:revision>
  <cp:lastPrinted>2022-09-12T10:06:13Z</cp:lastPrinted>
  <dcterms:created xsi:type="dcterms:W3CDTF">2018-01-24T13:33:55Z</dcterms:created>
  <dcterms:modified xsi:type="dcterms:W3CDTF">2023-09-30T11:04:44Z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0x0101006C04134306138A4FBFC0330AD105C2B8</vt:lpwstr>
  </property>
</Properties>
</file>