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2"/>
  </p:notesMasterIdLst>
  <p:sldIdLst>
    <p:sldId id="257" r:id="rId5"/>
    <p:sldId id="281" r:id="rId6"/>
    <p:sldId id="258" r:id="rId7"/>
    <p:sldId id="265" r:id="rId8"/>
    <p:sldId id="280" r:id="rId9"/>
    <p:sldId id="282" r:id="rId10"/>
    <p:sldId id="259" r:id="rId11"/>
    <p:sldId id="260" r:id="rId12"/>
    <p:sldId id="261" r:id="rId13"/>
    <p:sldId id="283" r:id="rId14"/>
    <p:sldId id="266" r:id="rId15"/>
    <p:sldId id="267" r:id="rId16"/>
    <p:sldId id="285" r:id="rId17"/>
    <p:sldId id="268" r:id="rId18"/>
    <p:sldId id="279" r:id="rId19"/>
    <p:sldId id="269" r:id="rId20"/>
    <p:sldId id="270" r:id="rId21"/>
    <p:sldId id="273" r:id="rId22"/>
    <p:sldId id="272" r:id="rId23"/>
    <p:sldId id="284" r:id="rId24"/>
    <p:sldId id="271" r:id="rId25"/>
    <p:sldId id="274" r:id="rId26"/>
    <p:sldId id="275" r:id="rId27"/>
    <p:sldId id="276" r:id="rId28"/>
    <p:sldId id="277" r:id="rId29"/>
    <p:sldId id="278" r:id="rId30"/>
    <p:sldId id="263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tolzl" panose="020B0604020202020204" charset="0"/>
      <p:regular r:id="rId37"/>
    </p:embeddedFont>
    <p:embeddedFont>
      <p:font typeface="Stolzl Bold" panose="00000800000000000000" charset="0"/>
      <p:bold r:id="rId38"/>
    </p:embeddedFont>
    <p:embeddedFont>
      <p:font typeface="Stolzl Book" panose="00000500000000000000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7"/>
    <p:restoredTop sz="94706"/>
  </p:normalViewPr>
  <p:slideViewPr>
    <p:cSldViewPr snapToGrid="0" snapToObjects="1">
      <p:cViewPr varScale="1">
        <p:scale>
          <a:sx n="47" d="100"/>
          <a:sy n="47" d="100"/>
        </p:scale>
        <p:origin x="48" y="7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Slika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290"/>
            <a:ext cx="8686800" cy="5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englishresources.com/31-2/student-section/student-handouts/signposts-tes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V8eLdbKXGz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-iPJqUs0UosTi1oJQRdXTL1tGeQ1lVW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julian_treasure_how_to_speak_so_that_people_want_to_listen" TargetMode="External"/><Relationship Id="rId2" Type="http://schemas.openxmlformats.org/officeDocument/2006/relationships/hyperlink" Target="https://www.ted.com/talks/amy_cuddy_your_body_language_may_shape_who_you_a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picsforseminar.com/2022/01/technical-seminar-topics.html" TargetMode="External"/><Relationship Id="rId3" Type="http://schemas.openxmlformats.org/officeDocument/2006/relationships/hyperlink" Target="https://indiaclass.com/computer-science-presentation-topics/" TargetMode="External"/><Relationship Id="rId7" Type="http://schemas.openxmlformats.org/officeDocument/2006/relationships/hyperlink" Target="https://www.quora.com/What-are-some-interesting-and-funny-topics-for-a-presentation-in-an-ICT-class" TargetMode="External"/><Relationship Id="rId2" Type="http://schemas.openxmlformats.org/officeDocument/2006/relationships/hyperlink" Target="https://indiaclass.com/information-technology-presentation-topi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GgyZCcAj-A" TargetMode="External"/><Relationship Id="rId5" Type="http://schemas.openxmlformats.org/officeDocument/2006/relationships/hyperlink" Target="https://major-walter-nowotny.net/paper-presentation-it/" TargetMode="External"/><Relationship Id="rId4" Type="http://schemas.openxmlformats.org/officeDocument/2006/relationships/hyperlink" Target="https://krazytech.com/technical-papers/latest-technical-paper-topics-for-presentation" TargetMode="External"/><Relationship Id="rId9" Type="http://schemas.openxmlformats.org/officeDocument/2006/relationships/hyperlink" Target="https://examfeed.com/information-technology-seminar-topic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104" y="2064327"/>
            <a:ext cx="5891212" cy="2014537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Stolzl Bold" panose="00000800000000000000" pitchFamily="50" charset="-18"/>
              </a:rPr>
              <a:t>English for IT</a:t>
            </a:r>
            <a:br>
              <a:rPr lang="hr-HR" dirty="0">
                <a:latin typeface="Stolzl Bold" panose="00000800000000000000" pitchFamily="50" charset="-18"/>
              </a:rPr>
            </a:br>
            <a:br>
              <a:rPr lang="hr-HR" dirty="0">
                <a:latin typeface="Stolzl Bold" panose="00000800000000000000" pitchFamily="50" charset="-18"/>
              </a:rPr>
            </a:br>
            <a:r>
              <a:rPr lang="hr-HR" dirty="0">
                <a:latin typeface="Stolzl Book" panose="00000500000000000000" pitchFamily="50" charset="-18"/>
              </a:rPr>
              <a:t>Presentation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Body language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fontAlgn="base">
              <a:buNone/>
            </a:pPr>
            <a:endParaRPr lang="hr-HR" dirty="0"/>
          </a:p>
          <a:p>
            <a:pPr marL="0" lvl="0" indent="0" fontAlgn="base">
              <a:buNone/>
            </a:pPr>
            <a:r>
              <a:rPr lang="en-US" dirty="0"/>
              <a:t>•</a:t>
            </a:r>
            <a:r>
              <a:rPr lang="hr-HR" dirty="0"/>
              <a:t> </a:t>
            </a:r>
            <a:r>
              <a:rPr lang="en-US" sz="3300" dirty="0"/>
              <a:t>Don’t show your back to your audience. </a:t>
            </a:r>
          </a:p>
          <a:p>
            <a:pPr lvl="0" fontAlgn="base"/>
            <a:r>
              <a:rPr lang="en-US" sz="3300" dirty="0"/>
              <a:t>Don’t do anything that makes you look nervous (hand wringing, slouching, looking at the floor). </a:t>
            </a:r>
          </a:p>
          <a:p>
            <a:pPr lvl="0" fontAlgn="base"/>
            <a:r>
              <a:rPr lang="en-US" sz="3300" dirty="0"/>
              <a:t>Make eye contact with individual people in different areas of the room (look at the tops of people's heads if you are nervous). </a:t>
            </a:r>
          </a:p>
          <a:p>
            <a:pPr lvl="0" fontAlgn="base"/>
            <a:r>
              <a:rPr lang="en-US" sz="3300" dirty="0"/>
              <a:t>Move away from the podium. </a:t>
            </a:r>
          </a:p>
          <a:p>
            <a:pPr lvl="0" fontAlgn="base"/>
            <a:r>
              <a:rPr lang="en-US" sz="3300" dirty="0"/>
              <a:t>Stand up straight. </a:t>
            </a:r>
          </a:p>
          <a:p>
            <a:pPr lvl="0" fontAlgn="base"/>
            <a:r>
              <a:rPr lang="en-US" sz="3300" dirty="0"/>
              <a:t>Smile. </a:t>
            </a:r>
            <a:endParaRPr lang="hr-HR" sz="3300" dirty="0"/>
          </a:p>
          <a:p>
            <a:pPr marL="0" indent="0">
              <a:buNone/>
            </a:pPr>
            <a:endParaRPr lang="hr-HR" u="sng" dirty="0">
              <a:hlinkClick r:id="rId2"/>
            </a:endParaRPr>
          </a:p>
          <a:p>
            <a:pPr marL="0" indent="0">
              <a:buNone/>
            </a:pPr>
            <a:r>
              <a:rPr lang="hr-HR" sz="2400" u="sng" dirty="0">
                <a:hlinkClick r:id="rId2"/>
              </a:rPr>
              <a:t>Taken from </a:t>
            </a:r>
            <a:r>
              <a:rPr lang="hr-HR" sz="2400" u="sng" dirty="0">
                <a:sym typeface="Wingdings" panose="05000000000000000000" pitchFamily="2" charset="2"/>
                <a:hlinkClick r:id="rId2"/>
              </a:rPr>
              <a:t> </a:t>
            </a:r>
            <a:r>
              <a:rPr lang="en-US" sz="2400" u="sng" dirty="0">
                <a:hlinkClick r:id="rId2"/>
              </a:rPr>
              <a:t>http://www.businessenglishresources.com/31-2/student-section/student-handouts/ signposts-test/</a:t>
            </a:r>
            <a:endParaRPr lang="en-US" sz="2400" dirty="0"/>
          </a:p>
          <a:p>
            <a:pPr lvl="0"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4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Do your research!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need to see you’ve put some time and effort into your presentation. </a:t>
            </a:r>
            <a:endParaRPr lang="hr-HR" dirty="0"/>
          </a:p>
          <a:p>
            <a:r>
              <a:rPr lang="hr-HR" dirty="0"/>
              <a:t>You </a:t>
            </a:r>
            <a:r>
              <a:rPr lang="hr-HR" b="1" dirty="0"/>
              <a:t>cannot</a:t>
            </a:r>
            <a:r>
              <a:rPr lang="hr-HR" dirty="0"/>
              <a:t> confidently present a topic without checking various resources and getting familiar with all relevant details</a:t>
            </a:r>
          </a:p>
          <a:p>
            <a:r>
              <a:rPr lang="hr-HR" dirty="0"/>
              <a:t>List your resources at the end of presentation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Structure! Structure! Structure!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 about the structure of your presentation</a:t>
            </a:r>
            <a:r>
              <a:rPr lang="hr-HR" dirty="0"/>
              <a:t>. </a:t>
            </a:r>
            <a:r>
              <a:rPr lang="en-GB" dirty="0"/>
              <a:t>Having a good introduction and a clear overview of what you’ll be talking about – is key.</a:t>
            </a:r>
            <a:endParaRPr lang="hr-HR" dirty="0"/>
          </a:p>
          <a:p>
            <a:pPr>
              <a:buNone/>
            </a:pPr>
            <a:endParaRPr lang="hr-HR" dirty="0"/>
          </a:p>
          <a:p>
            <a:r>
              <a:rPr lang="hr-HR" dirty="0"/>
              <a:t>INTRODUCTION </a:t>
            </a:r>
          </a:p>
          <a:p>
            <a:r>
              <a:rPr lang="hr-HR" dirty="0"/>
              <a:t>MAIN POINTS</a:t>
            </a:r>
          </a:p>
          <a:p>
            <a:r>
              <a:rPr lang="hr-HR" dirty="0"/>
              <a:t>CONCLUSION / SUMMARY</a:t>
            </a:r>
          </a:p>
          <a:p>
            <a:endParaRPr lang="hr-HR" dirty="0"/>
          </a:p>
          <a:p>
            <a:pPr>
              <a:buNone/>
            </a:pPr>
            <a:r>
              <a:rPr lang="hr-HR" b="1" i="1" dirty="0">
                <a:solidFill>
                  <a:schemeClr val="accent6"/>
                </a:solidFill>
              </a:rPr>
              <a:t>*PRO TIP: Start with a BANG! and finish with a BANG!!!</a:t>
            </a:r>
            <a:endParaRPr lang="en-US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 main slides to have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  <a:p>
            <a:r>
              <a:rPr lang="hr-HR" dirty="0"/>
              <a:t>INTRODUCT</a:t>
            </a:r>
            <a:r>
              <a:rPr lang="en-GB" dirty="0"/>
              <a:t>ORY SLIDE which states your name and the topic of your presentation</a:t>
            </a:r>
            <a:r>
              <a:rPr lang="hr-HR" dirty="0"/>
              <a:t> </a:t>
            </a:r>
          </a:p>
          <a:p>
            <a:r>
              <a:rPr lang="en-GB" dirty="0"/>
              <a:t>A SLIDE WITH SOURCES you have used</a:t>
            </a:r>
            <a:endParaRPr lang="hr-HR" dirty="0"/>
          </a:p>
          <a:p>
            <a:r>
              <a:rPr lang="en-GB" dirty="0"/>
              <a:t>A FINAL SLIDE that says “Thank you for your attention”, “The end” or a similar closing statement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/>
              <a:t>* Note: you CANNOT combine the sources and the final slide into one slide</a:t>
            </a:r>
            <a:endParaRPr lang="hr-HR" i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9604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Can I use notes?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hr-HR" dirty="0"/>
          </a:p>
          <a:p>
            <a:pPr algn="just"/>
            <a:endParaRPr lang="hr-HR" dirty="0"/>
          </a:p>
          <a:p>
            <a:pPr algn="just"/>
            <a:r>
              <a:rPr lang="en-GB" dirty="0"/>
              <a:t>Feel free to use notes to help yourself during the presentation, but do not just write down the whole presentation and read it out loud</a:t>
            </a:r>
            <a:r>
              <a:rPr lang="hr-HR" dirty="0"/>
              <a:t>.</a:t>
            </a:r>
            <a:endParaRPr lang="en-GB" dirty="0"/>
          </a:p>
          <a:p>
            <a:pPr marL="0" indent="0" algn="just">
              <a:buNone/>
            </a:pPr>
            <a:endParaRPr lang="hr-HR" dirty="0"/>
          </a:p>
          <a:p>
            <a:pPr algn="just"/>
            <a:endParaRPr lang="hr-HR" dirty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Is audience important?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hr-HR" dirty="0"/>
          </a:p>
          <a:p>
            <a:pPr algn="just"/>
            <a:r>
              <a:rPr lang="hr-HR" dirty="0"/>
              <a:t>EYE CONTACT with the audience is extremely important.</a:t>
            </a:r>
          </a:p>
          <a:p>
            <a:pPr algn="just"/>
            <a:r>
              <a:rPr lang="hr-HR" dirty="0"/>
              <a:t>ENGAGING THE AUDIENCE – you are not reciting a poem or reading a chapter from a book; you are explaining your topic to the audience and you should aim to ACTIVE AUDIENCE ENGAGEMENT – ask them questions, include them in the follow-up questions – </a:t>
            </a:r>
            <a:r>
              <a:rPr lang="hr-HR" b="1" dirty="0">
                <a:solidFill>
                  <a:schemeClr val="accent1"/>
                </a:solidFill>
              </a:rPr>
              <a:t>DIRECTLY ADDRESS THE AUDIENCE!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Videos and visual aids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Feel free to include short videos – if they contribute to the overall presentation (but remember, </a:t>
            </a:r>
            <a:r>
              <a:rPr lang="en-GB" u="sng" dirty="0"/>
              <a:t>they do not count towards the speaking minimum of 5 minutes</a:t>
            </a:r>
            <a:r>
              <a:rPr lang="en-GB" dirty="0"/>
              <a:t>).</a:t>
            </a:r>
            <a:endParaRPr lang="en-US" dirty="0"/>
          </a:p>
          <a:p>
            <a:r>
              <a:rPr lang="hr-HR" dirty="0"/>
              <a:t>You </a:t>
            </a:r>
            <a:r>
              <a:rPr lang="en-GB" dirty="0"/>
              <a:t>should</a:t>
            </a:r>
            <a:r>
              <a:rPr lang="hr-HR" dirty="0"/>
              <a:t> use a few PPT slides with </a:t>
            </a:r>
            <a:r>
              <a:rPr lang="hr-HR" dirty="0" err="1"/>
              <a:t>bullet</a:t>
            </a:r>
            <a:r>
              <a:rPr lang="hr-HR" dirty="0"/>
              <a:t> </a:t>
            </a:r>
            <a:r>
              <a:rPr lang="hr-HR" dirty="0" err="1"/>
              <a:t>points</a:t>
            </a:r>
            <a:r>
              <a:rPr lang="en-GB" dirty="0"/>
              <a:t> only </a:t>
            </a:r>
            <a:endParaRPr lang="hr-HR" dirty="0"/>
          </a:p>
          <a:p>
            <a:r>
              <a:rPr lang="hr-HR" dirty="0"/>
              <a:t>You </a:t>
            </a:r>
            <a:r>
              <a:rPr lang="en-GB" dirty="0"/>
              <a:t>should</a:t>
            </a:r>
            <a:r>
              <a:rPr lang="hr-HR" dirty="0"/>
              <a:t> use </a:t>
            </a:r>
            <a:r>
              <a:rPr lang="en-GB" dirty="0"/>
              <a:t>high-quality</a:t>
            </a:r>
            <a:r>
              <a:rPr lang="hr-HR" dirty="0"/>
              <a:t> images or </a:t>
            </a:r>
            <a:r>
              <a:rPr lang="hr-HR" dirty="0" err="1"/>
              <a:t>graphics</a:t>
            </a:r>
            <a:r>
              <a:rPr lang="hr-HR" dirty="0"/>
              <a:t> </a:t>
            </a:r>
          </a:p>
          <a:p>
            <a:r>
              <a:rPr lang="hr-HR" dirty="0"/>
              <a:t>You </a:t>
            </a:r>
            <a:r>
              <a:rPr lang="hr-HR" dirty="0" err="1"/>
              <a:t>may</a:t>
            </a:r>
            <a:r>
              <a:rPr lang="hr-HR" dirty="0"/>
              <a:t> </a:t>
            </a:r>
            <a:r>
              <a:rPr lang="en-GB" dirty="0"/>
              <a:t>want to </a:t>
            </a:r>
            <a:r>
              <a:rPr lang="hr-HR" dirty="0"/>
              <a:t>show some websites</a:t>
            </a:r>
          </a:p>
          <a:p>
            <a:r>
              <a:rPr lang="hr-HR" dirty="0"/>
              <a:t>You </a:t>
            </a:r>
            <a:r>
              <a:rPr lang="hr-HR" dirty="0" err="1"/>
              <a:t>may</a:t>
            </a:r>
            <a:r>
              <a:rPr lang="hr-HR" dirty="0"/>
              <a:t> </a:t>
            </a:r>
            <a:r>
              <a:rPr lang="en-GB" dirty="0"/>
              <a:t>want to </a:t>
            </a:r>
            <a:r>
              <a:rPr lang="hr-HR" dirty="0"/>
              <a:t>use the </a:t>
            </a:r>
            <a:r>
              <a:rPr lang="hr-HR" dirty="0" err="1"/>
              <a:t>whiteboard</a:t>
            </a:r>
            <a:r>
              <a:rPr lang="hr-HR" dirty="0"/>
              <a:t> </a:t>
            </a:r>
            <a:r>
              <a:rPr lang="en-GB" dirty="0"/>
              <a:t>to explain a point</a:t>
            </a:r>
            <a:endParaRPr lang="hr-HR" dirty="0"/>
          </a:p>
          <a:p>
            <a:r>
              <a:rPr lang="hr-HR" dirty="0"/>
              <a:t>BASICALLY, you need to decide which visual </a:t>
            </a:r>
            <a:r>
              <a:rPr lang="hr-HR" dirty="0" err="1"/>
              <a:t>aids</a:t>
            </a:r>
            <a:r>
              <a:rPr lang="hr-HR" dirty="0"/>
              <a:t> are appropriate for your presentation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Stage fright?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If you think you might have a difficult time speaking in front of your group, let me know. Sharing your concerns with your teacher – could make a difference. </a:t>
            </a:r>
            <a:endParaRPr lang="hr-HR" dirty="0"/>
          </a:p>
          <a:p>
            <a:r>
              <a:rPr lang="en-GB" b="1" dirty="0"/>
              <a:t>Remember</a:t>
            </a:r>
            <a:r>
              <a:rPr lang="en-GB" dirty="0"/>
              <a:t>: this presentation is one of the two requirements for you to get the signature for this </a:t>
            </a:r>
            <a:r>
              <a:rPr lang="hr-HR" dirty="0"/>
              <a:t>course</a:t>
            </a:r>
            <a:r>
              <a:rPr lang="en-GB" dirty="0"/>
              <a:t>. There is no way around it. Also remember that both your teacher and your classmates are on your side – no need to be scared or worried. 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Bad vs. Good 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Watch this video and assess the presentations:</a:t>
            </a:r>
          </a:p>
        </p:txBody>
      </p:sp>
      <p:pic>
        <p:nvPicPr>
          <p:cNvPr id="7170" name="Picture 2" descr="How to Create a Presentation And Avoid Bad Desig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9902" y="2547938"/>
            <a:ext cx="7143750" cy="362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Tips and Tricks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/>
              <a:t>Watch these videos on Expert Academy YouTube channel </a:t>
            </a:r>
          </a:p>
          <a:p>
            <a:pPr>
              <a:buNone/>
            </a:pPr>
            <a:r>
              <a:rPr lang="hr-HR" dirty="0">
                <a:hlinkClick r:id="rId2"/>
              </a:rPr>
              <a:t>PUBLIC SPEAKING SKILLS</a:t>
            </a:r>
            <a:r>
              <a:rPr lang="hr-HR" dirty="0"/>
              <a:t>: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There you will find many useful tips and tricks for preparing and delivering your presentation, such as: </a:t>
            </a:r>
          </a:p>
          <a:p>
            <a:pPr>
              <a:buFont typeface="Wingdings" pitchFamily="2" charset="2"/>
              <a:buChar char="ü"/>
            </a:pPr>
            <a:r>
              <a:rPr lang="hr-HR" b="1" dirty="0">
                <a:solidFill>
                  <a:schemeClr val="accent6"/>
                </a:solidFill>
              </a:rPr>
              <a:t>How to start and end a presentation; </a:t>
            </a:r>
          </a:p>
          <a:p>
            <a:pPr>
              <a:buFont typeface="Wingdings" pitchFamily="2" charset="2"/>
              <a:buChar char="ü"/>
            </a:pPr>
            <a:r>
              <a:rPr lang="hr-HR" b="1" dirty="0">
                <a:solidFill>
                  <a:schemeClr val="accent6"/>
                </a:solidFill>
              </a:rPr>
              <a:t>Presentation body language;</a:t>
            </a:r>
          </a:p>
          <a:p>
            <a:pPr>
              <a:buFont typeface="Wingdings" pitchFamily="2" charset="2"/>
              <a:buChar char="ü"/>
            </a:pPr>
            <a:r>
              <a:rPr lang="hr-HR" b="1" dirty="0">
                <a:solidFill>
                  <a:schemeClr val="accent6"/>
                </a:solidFill>
              </a:rPr>
              <a:t>Overcoming public speech stress and anxiety; </a:t>
            </a:r>
          </a:p>
          <a:p>
            <a:pPr>
              <a:buFont typeface="Wingdings" pitchFamily="2" charset="2"/>
              <a:buChar char="ü"/>
            </a:pPr>
            <a:r>
              <a:rPr lang="hr-HR" b="1" dirty="0">
                <a:solidFill>
                  <a:schemeClr val="accent6"/>
                </a:solidFill>
              </a:rPr>
              <a:t>Storytelling tips for presentations...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endParaRPr lang="hr-HR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General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</a:t>
            </a:r>
            <a:r>
              <a:rPr lang="en-GB" dirty="0" err="1"/>
              <a:t>emember</a:t>
            </a:r>
            <a:r>
              <a:rPr lang="en-GB" dirty="0"/>
              <a:t>: this presentation is one of the two requirements for you to get the signature for this module. </a:t>
            </a:r>
            <a:r>
              <a:rPr lang="hr-HR" dirty="0"/>
              <a:t>T</a:t>
            </a:r>
            <a:r>
              <a:rPr lang="en-GB" dirty="0"/>
              <a:t>here is no way around it. </a:t>
            </a:r>
            <a:r>
              <a:rPr lang="hr-HR" dirty="0"/>
              <a:t>A</a:t>
            </a:r>
            <a:r>
              <a:rPr lang="en-GB" dirty="0" err="1"/>
              <a:t>lso</a:t>
            </a:r>
            <a:r>
              <a:rPr lang="en-GB" dirty="0"/>
              <a:t> remember that both your teacher and your classmates are on your side – no need to be scared or worried</a:t>
            </a:r>
            <a:r>
              <a:rPr lang="hr-HR" dirty="0">
                <a:sym typeface="Wingdings" panose="05000000000000000000" pitchFamily="2" charset="2"/>
              </a:rPr>
              <a:t></a:t>
            </a:r>
            <a:r>
              <a:rPr lang="en-GB" dirty="0"/>
              <a:t>. 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I</a:t>
            </a:r>
            <a:r>
              <a:rPr lang="en-GB" dirty="0"/>
              <a:t>f you think you might have a difficult time speaking in front of your group, let me know. </a:t>
            </a:r>
            <a:r>
              <a:rPr lang="hr-HR" dirty="0"/>
              <a:t>S</a:t>
            </a:r>
            <a:r>
              <a:rPr lang="en-GB" dirty="0"/>
              <a:t>haring your concerns with your teacher – could make a difference.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34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For those who want more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https://www.ted.com/talks/amy_cuddy_your_body_language_may_shape_who_you_are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https://www.ted.com/talks/julian_treasure_how_to_speak_so_that_people_want_to_listen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erson on a stage&#10;&#10;Description automatically generated">
            <a:extLst>
              <a:ext uri="{FF2B5EF4-FFF2-40B4-BE49-F238E27FC236}">
                <a16:creationId xmlns:a16="http://schemas.microsoft.com/office/drawing/2014/main" id="{5A42A223-A306-DAB8-326A-0B072DDE6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41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Missing your time slot </a:t>
            </a:r>
            <a:r>
              <a:rPr lang="hr-HR" dirty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SCHEDULE is available on </a:t>
            </a:r>
            <a:r>
              <a:rPr lang="en-GB" dirty="0"/>
              <a:t>MS TEAMS</a:t>
            </a:r>
            <a:endParaRPr lang="hr-HR" dirty="0"/>
          </a:p>
          <a:p>
            <a:pPr lvl="0"/>
            <a:r>
              <a:rPr lang="en-GB" dirty="0"/>
              <a:t>If you know you will miss your presentation time slot – </a:t>
            </a:r>
            <a:r>
              <a:rPr lang="hr-HR" dirty="0"/>
              <a:t>switch with a colleague and e-mail me ASAP</a:t>
            </a:r>
            <a:r>
              <a:rPr lang="en-GB" dirty="0"/>
              <a:t>. </a:t>
            </a:r>
            <a:endParaRPr lang="hr-HR" dirty="0"/>
          </a:p>
          <a:p>
            <a:pPr lvl="0"/>
            <a:endParaRPr lang="hr-HR" dirty="0"/>
          </a:p>
          <a:p>
            <a:pPr lvl="0"/>
            <a:r>
              <a:rPr lang="en-GB" dirty="0"/>
              <a:t>Simply not showing up without a notice results in MINUS 1 POINT (for the first time) and A FAIL (for the second time)!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en-GB" dirty="0"/>
              <a:t>Of course, last minute situations do happen and </a:t>
            </a:r>
            <a:r>
              <a:rPr lang="hr-HR" dirty="0" err="1"/>
              <a:t>I</a:t>
            </a:r>
            <a:r>
              <a:rPr lang="en-GB" dirty="0"/>
              <a:t> am fully aware of that – contact me and we will find a solution!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Marking criteria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70364"/>
          <a:ext cx="10515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8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DESCRIPTOR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MARKING CRITERIA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92.01-100%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Excellent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presentation is excellent with the student consistently demonstrating an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excellent knowledge and understanding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the topic with the use of highly relevant and appropriate information-materials that has been critically analysed and evaluated.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Ideas are presented in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clear, concise, coherent and structured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way with excellent depth and detail and highly appropriate conclusions.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presentation is within the specified length with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excellent use of language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 is easy to understand. Use of supporting materials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visual aids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etc. is excellent and supports the main ideas of the presentation.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Verbal communication is of an excellent level with volume, pace, diction and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gestures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highly considered. The student is highly consistent in their preparation, organisation and their engagement with the audience including;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eye contact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excellent listening skills and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addressing audience questions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confidence and accuracy.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843088"/>
          <a:ext cx="10515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8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DESCRIPTOR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MARKING CRITERIA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75.01-92%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hr-H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presentation is very good with the student consistently demonstrating a very good knowledge and understanding of the topic with the use of relevant and appropriate information-materials that have been critically analysed and evaluated.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Ideas are presented in a clear, concise, coherent and structured way with very good depth and detail and highly appropriate conclusions.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presentation is within the specified length with very good use of language that is easy to understand. Use of supporting materials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visual aids etc. is very good and supports the main ideas of the presentation.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Verbal communication is of a very good level with volume, pace, diction and gestures considered. The student is consistent in their preparation, organisation and their engagement with the audience including; eye contact, and very good listening skills and addressing audience questions with confidence and accuracy.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90600" y="309273"/>
            <a:ext cx="105156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Marking criteria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53491"/>
          <a:ext cx="10515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8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DESCRIPTOR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MARKING CRITERIA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58.01-75%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presentation is good with the student demonstrating a good knowledge and understanding of the topic with the use of relevant and appropriate information-materials that have been mostly critically analysed and evaluated.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Ideas are presented in a clear, concise, coherent and structured way with good depth and detail and appropriate conclusions.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presentation is within the specified length with good use of language that is easy to understand. Use of supporting materials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visual aids etc. is good and supports the main ideas of the presentation.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Verbal communication is of a good level with volume, pace, diction and gestures considered. The student is consistent in their preparation, organisation and their engagement with the audience including; eye contact, and good listening skills and addressing audience questions with confidence and accuracy.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Marking criteria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2022764"/>
          <a:ext cx="10515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8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DESCRIPTOR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MARKING CRITERIA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50.01-58%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presentation is adequate with the student inconsistently demonstrating their knowledge and understanding of the topic.  Mostly, but not always, relevant and appropriate information-materials have been used. 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Ideas are presented but are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consistently clear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have a logical structure and some conclusions are reached.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presentation is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within the specified length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the use of language is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always easy to understand.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supporting materials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visual aids etc. is not always appropriate or limited.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Verbal communication is adequate with inconsistencies in volume, pace, diction and sometimes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distracting gestures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The student is inconsistent in their preparation and organisation. Their engagement with the audience including; eye contact, etc is inconsistent and so is there listening skills resulting in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difficulty addressing audience questions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Marking criteria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67345"/>
          <a:ext cx="10515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8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DESCRIPTOR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MARKING CRITERIA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presentation is inadequate and the student demonstrates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limited-to no knowledge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understanding of the topic.  Limited or inappropriate information-materials have been used. 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Ideas are presented are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in a logical structure and conclusions are lacking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 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presentation is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within the specified length and the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language is not appropriate or relevant. Supporting materials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visual aids etc. are not appropriate or limited.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Verbal communication is poor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issues of volume, pace, diction and distracting gestures-postures. The student is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prepared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organisation. Their engagement with the audience including; eye contact, etc is limited and there is poor listening skills, an uneasiness and an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inability to address audience questions.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Marking criteria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Stolzl" panose="00000500000000000000" pitchFamily="50" charset="-18"/>
              </a:rPr>
              <a:t>YOU CAN DO IT!</a:t>
            </a:r>
            <a:br>
              <a:rPr lang="hr-HR" sz="3200" dirty="0">
                <a:latin typeface="Stolzl" panose="00000500000000000000" pitchFamily="50" charset="-18"/>
              </a:rPr>
            </a:br>
            <a:br>
              <a:rPr lang="hr-HR" sz="3200" dirty="0">
                <a:latin typeface="Stolzl" panose="00000500000000000000" pitchFamily="50" charset="-18"/>
              </a:rPr>
            </a:br>
            <a:r>
              <a:rPr lang="hr-HR" sz="3200" dirty="0">
                <a:latin typeface="Stolzl" panose="00000500000000000000" pitchFamily="50" charset="-18"/>
              </a:rPr>
              <a:t>#neverstoplearning</a:t>
            </a:r>
            <a:endParaRPr lang="en-US" sz="3200" dirty="0">
              <a:latin typeface="Stolzl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2619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How long should it be?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Your presentation has to be no less than 5 and no more than 7 minutes long. That said, you need to </a:t>
            </a:r>
            <a:r>
              <a:rPr lang="en-GB" b="1" u="sng" dirty="0"/>
              <a:t>speak </a:t>
            </a:r>
            <a:r>
              <a:rPr lang="en-GB" dirty="0"/>
              <a:t>for at least five minutes. Speaking for e.</a:t>
            </a:r>
            <a:r>
              <a:rPr lang="hr-HR" dirty="0"/>
              <a:t>g</a:t>
            </a:r>
            <a:r>
              <a:rPr lang="en-GB" dirty="0"/>
              <a:t>. </a:t>
            </a:r>
            <a:r>
              <a:rPr lang="hr-HR" dirty="0"/>
              <a:t>4</a:t>
            </a:r>
            <a:r>
              <a:rPr lang="en-GB" dirty="0"/>
              <a:t> minutes and then showing a </a:t>
            </a:r>
            <a:r>
              <a:rPr lang="hr-HR" dirty="0"/>
              <a:t>3</a:t>
            </a:r>
            <a:r>
              <a:rPr lang="en-GB" dirty="0"/>
              <a:t> minute video – does not count. </a:t>
            </a:r>
            <a:endParaRPr lang="hr-HR" dirty="0"/>
          </a:p>
          <a:p>
            <a:pPr algn="just"/>
            <a:r>
              <a:rPr lang="en-GB" dirty="0"/>
              <a:t>Remember you will probably speak more slowly while practicing at home than in the classroom</a:t>
            </a:r>
            <a:r>
              <a:rPr lang="hr-HR" dirty="0"/>
              <a:t>.</a:t>
            </a:r>
            <a:endParaRPr lang="en-GB" dirty="0"/>
          </a:p>
          <a:p>
            <a:pPr algn="just"/>
            <a:r>
              <a:rPr lang="en-GB" dirty="0"/>
              <a:t>It is important to stick to the time limit (your timing will be measured and is a part of your grade)!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4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What should I talk about?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Your </a:t>
            </a:r>
            <a:r>
              <a:rPr lang="hr-HR" dirty="0" err="1"/>
              <a:t>topic</a:t>
            </a:r>
            <a:r>
              <a:rPr lang="hr-HR" dirty="0"/>
              <a:t> </a:t>
            </a:r>
            <a:r>
              <a:rPr lang="en-GB" dirty="0"/>
              <a:t>MUST BE</a:t>
            </a:r>
            <a:r>
              <a:rPr lang="hr-HR" dirty="0"/>
              <a:t> IT</a:t>
            </a:r>
            <a:r>
              <a:rPr lang="en-GB" dirty="0"/>
              <a:t>-RELATED</a:t>
            </a:r>
            <a:endParaRPr lang="hr-HR" dirty="0"/>
          </a:p>
          <a:p>
            <a:pPr lvl="0"/>
            <a:r>
              <a:rPr lang="hr-HR" dirty="0"/>
              <a:t>The most important thing is that you present something that you are </a:t>
            </a:r>
            <a:r>
              <a:rPr lang="hr-HR" b="1" dirty="0"/>
              <a:t>passionate</a:t>
            </a:r>
            <a:r>
              <a:rPr lang="hr-HR" dirty="0"/>
              <a:t> about - </a:t>
            </a:r>
            <a:r>
              <a:rPr lang="hr-HR" b="1" dirty="0"/>
              <a:t>a topic that interests you </a:t>
            </a:r>
            <a:r>
              <a:rPr lang="hr-HR" dirty="0"/>
              <a:t>works much better in presentations than a topic that you have randomly </a:t>
            </a:r>
            <a:r>
              <a:rPr lang="hr-HR" dirty="0" err="1"/>
              <a:t>chosen</a:t>
            </a:r>
            <a:r>
              <a:rPr lang="hr-HR" dirty="0"/>
              <a:t>.</a:t>
            </a:r>
            <a:endParaRPr lang="en-GB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Topics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Check these websites and select your topic: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https://indiaclass.com/information-technology-presentation-topics/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https://indiaclass.com/computer-science-presentation-topics/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https://krazytech.com/technical-papers/latest-technical-paper-topics-for-presentation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https://major-walter-nowotny.net/paper-presentation-it/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https://www.youtube.com/watch?v=-GgyZCcAj-A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https://www.quora.com/What-are-some-interesting-and-funny-topics-for-a-presentation-in-an-ICT-class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https://www.topicsforseminar.com/2022/01/technical-seminar-topics.html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https://examfeed.com/information-technology-seminar-topics/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GB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0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Preparation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endParaRPr lang="hr-HR" sz="3200" dirty="0"/>
          </a:p>
          <a:p>
            <a:pPr lvl="0" fontAlgn="base"/>
            <a:r>
              <a:rPr lang="en-US" sz="3200" dirty="0"/>
              <a:t>Practice, practice, practice (in front of a mirror or videotape yourself).</a:t>
            </a:r>
          </a:p>
          <a:p>
            <a:pPr lvl="0" fontAlgn="base"/>
            <a:r>
              <a:rPr lang="en-US" sz="3200" dirty="0"/>
              <a:t>Think of what questions listeners might ask and prepare sample responses.</a:t>
            </a:r>
          </a:p>
          <a:p>
            <a:pPr lvl="0" fontAlgn="base"/>
            <a:r>
              <a:rPr lang="en-US" sz="3200" dirty="0"/>
              <a:t>Ensure the presentation is the correct length.</a:t>
            </a:r>
          </a:p>
          <a:p>
            <a:pPr lvl="0" fontAlgn="base"/>
            <a:r>
              <a:rPr lang="en-US" sz="3200" dirty="0"/>
              <a:t>Review visuals to ensure they are accurate.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Structure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/>
            <a:endParaRPr lang="hr-HR" sz="3200" dirty="0"/>
          </a:p>
          <a:p>
            <a:pPr lvl="0" fontAlgn="base"/>
            <a:r>
              <a:rPr lang="en-US" sz="3200" dirty="0"/>
              <a:t>Have a strong introduction that grabs your listeners’ attention. What’s in it for them and why should they listen? </a:t>
            </a:r>
          </a:p>
          <a:p>
            <a:pPr lvl="0" fontAlgn="base"/>
            <a:r>
              <a:rPr lang="en-US" sz="3200" dirty="0"/>
              <a:t>In the introduction, state what the presentation will cover. </a:t>
            </a:r>
          </a:p>
          <a:p>
            <a:pPr lvl="0" fontAlgn="base"/>
            <a:r>
              <a:rPr lang="en-US" sz="3200" dirty="0"/>
              <a:t>Have an introduction, middle, and conclusion. </a:t>
            </a:r>
            <a:endParaRPr lang="hr-HR" sz="3200" dirty="0"/>
          </a:p>
          <a:p>
            <a:pPr fontAlgn="base"/>
            <a:r>
              <a:rPr lang="en-US" sz="3200" dirty="0"/>
              <a:t>Stay on topic and talk about one thing at a time. </a:t>
            </a:r>
          </a:p>
          <a:p>
            <a:pPr lvl="0" fontAlgn="base"/>
            <a:r>
              <a:rPr lang="en-US" sz="3200" dirty="0"/>
              <a:t>In the conclusion, summarize the main points of the presentation. </a:t>
            </a:r>
          </a:p>
          <a:p>
            <a:pPr lvl="0" fontAlgn="base"/>
            <a:r>
              <a:rPr lang="en-US" sz="3200" dirty="0"/>
              <a:t>Invite questions at the end.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Visuals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fontAlgn="base"/>
            <a:r>
              <a:rPr lang="en-US" dirty="0"/>
              <a:t>Limit the number of slides. </a:t>
            </a:r>
            <a:endParaRPr lang="hr-HR" dirty="0"/>
          </a:p>
          <a:p>
            <a:pPr marL="0" lvl="0" indent="0" algn="ctr" fontAlgn="base">
              <a:buNone/>
            </a:pPr>
            <a:endParaRPr lang="en-US" dirty="0"/>
          </a:p>
          <a:p>
            <a:pPr lvl="0" algn="ctr" fontAlgn="base"/>
            <a:r>
              <a:rPr lang="en-US" dirty="0"/>
              <a:t>Limit the amount of text on each slide. </a:t>
            </a:r>
            <a:endParaRPr lang="hr-HR" dirty="0"/>
          </a:p>
          <a:p>
            <a:pPr marL="0" lvl="0" indent="0" algn="ctr" fontAlgn="base">
              <a:buNone/>
            </a:pPr>
            <a:endParaRPr lang="en-US" dirty="0"/>
          </a:p>
          <a:p>
            <a:pPr lvl="0" algn="ctr" fontAlgn="base"/>
            <a:r>
              <a:rPr lang="en-US" dirty="0"/>
              <a:t>Don’t read your slides. </a:t>
            </a:r>
            <a:endParaRPr lang="hr-HR" dirty="0"/>
          </a:p>
          <a:p>
            <a:pPr marL="0" lvl="0" indent="0" algn="ctr" fontAlgn="base">
              <a:buNone/>
            </a:pPr>
            <a:endParaRPr lang="en-US" dirty="0"/>
          </a:p>
          <a:p>
            <a:pPr lvl="0" algn="ctr" fontAlgn="base"/>
            <a:r>
              <a:rPr lang="en-US" dirty="0"/>
              <a:t>Use a large font size. </a:t>
            </a:r>
          </a:p>
        </p:txBody>
      </p:sp>
    </p:spTree>
    <p:extLst>
      <p:ext uri="{BB962C8B-B14F-4D97-AF65-F5344CB8AC3E}">
        <p14:creationId xmlns:p14="http://schemas.microsoft.com/office/powerpoint/2010/main" val="15783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Language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/>
            <a:r>
              <a:rPr lang="en-US" dirty="0"/>
              <a:t>Vary your tone of voice and sound interested in your topic. </a:t>
            </a:r>
            <a:endParaRPr lang="hr-HR" dirty="0"/>
          </a:p>
          <a:p>
            <a:pPr marL="0" lvl="0" indent="0" fontAlgn="base">
              <a:buNone/>
            </a:pPr>
            <a:endParaRPr lang="en-US" dirty="0"/>
          </a:p>
          <a:p>
            <a:pPr lvl="0" fontAlgn="base"/>
            <a:r>
              <a:rPr lang="en-US" dirty="0"/>
              <a:t>Speak loud enough for everyone to hear you. </a:t>
            </a:r>
            <a:endParaRPr lang="hr-HR" dirty="0"/>
          </a:p>
          <a:p>
            <a:pPr marL="0" lvl="0" indent="0" fontAlgn="base">
              <a:buNone/>
            </a:pPr>
            <a:endParaRPr lang="en-US" dirty="0"/>
          </a:p>
          <a:p>
            <a:pPr lvl="0" fontAlgn="base"/>
            <a:r>
              <a:rPr lang="en-US" dirty="0"/>
              <a:t>Don’t speak too quickly (which we tend to do when we're nervous). </a:t>
            </a:r>
            <a:endParaRPr lang="hr-HR" dirty="0"/>
          </a:p>
          <a:p>
            <a:pPr marL="0" lvl="0" indent="0" fontAlgn="base">
              <a:buNone/>
            </a:pPr>
            <a:endParaRPr lang="en-US" dirty="0"/>
          </a:p>
          <a:p>
            <a:pPr lvl="0" fontAlgn="base"/>
            <a:r>
              <a:rPr lang="en-US" dirty="0"/>
              <a:t>Use the correct level of formality for the occasion.</a:t>
            </a:r>
            <a:endParaRPr lang="hr-HR" dirty="0"/>
          </a:p>
          <a:p>
            <a:pPr marL="0" lvl="0" indent="0" fontAlgn="base">
              <a:buNone/>
            </a:pPr>
            <a:r>
              <a:rPr lang="en-US" dirty="0"/>
              <a:t> </a:t>
            </a:r>
          </a:p>
          <a:p>
            <a:pPr lvl="0" fontAlgn="base"/>
            <a:r>
              <a:rPr lang="en-US" dirty="0"/>
              <a:t>Use simple words and grammatical structures if more complex words and structures are likely to give you trouble. </a:t>
            </a:r>
          </a:p>
        </p:txBody>
      </p:sp>
    </p:spTree>
    <p:extLst>
      <p:ext uri="{BB962C8B-B14F-4D97-AF65-F5344CB8AC3E}">
        <p14:creationId xmlns:p14="http://schemas.microsoft.com/office/powerpoint/2010/main" val="517817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04134306138A4FBFC0330AD105C2B8" ma:contentTypeVersion="6" ma:contentTypeDescription="Stvaranje novog dokumenta." ma:contentTypeScope="" ma:versionID="43bbb1768ec2da39085628d91611466c">
  <xsd:schema xmlns:xsd="http://www.w3.org/2001/XMLSchema" xmlns:xs="http://www.w3.org/2001/XMLSchema" xmlns:p="http://schemas.microsoft.com/office/2006/metadata/properties" xmlns:ns2="c456b95c-ce5c-4e94-a10a-320cee66cbe6" xmlns:ns3="b8929e67-e726-40c5-981c-ca31056d206e" targetNamespace="http://schemas.microsoft.com/office/2006/metadata/properties" ma:root="true" ma:fieldsID="12edb64ed9314807a2a183ef2083ff70" ns2:_="" ns3:_="">
    <xsd:import namespace="c456b95c-ce5c-4e94-a10a-320cee66cbe6"/>
    <xsd:import namespace="b8929e67-e726-40c5-981c-ca31056d20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6b95c-ce5c-4e94-a10a-320cee66cb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29e67-e726-40c5-981c-ca31056d20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7F3A57-8C04-4D98-A852-6F9D26D446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8CBD94B-D341-4D75-841E-AF177C8A47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56b95c-ce5c-4e94-a10a-320cee66cbe6"/>
    <ds:schemaRef ds:uri="b8929e67-e726-40c5-981c-ca31056d20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EEE225-2386-4329-83D0-BB3FA83AE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2023</Words>
  <Application>Microsoft Office PowerPoint</Application>
  <PresentationFormat>Widescreen</PresentationFormat>
  <Paragraphs>181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Stolzl Bold</vt:lpstr>
      <vt:lpstr>Wingdings</vt:lpstr>
      <vt:lpstr>Stolzl</vt:lpstr>
      <vt:lpstr>Arial</vt:lpstr>
      <vt:lpstr>Calibri</vt:lpstr>
      <vt:lpstr>Stolzl Book</vt:lpstr>
      <vt:lpstr>Office Theme</vt:lpstr>
      <vt:lpstr>English for IT  Presentation Guidelines</vt:lpstr>
      <vt:lpstr>General guidelines</vt:lpstr>
      <vt:lpstr>How long should it be?</vt:lpstr>
      <vt:lpstr>What should I talk about?</vt:lpstr>
      <vt:lpstr>Topics</vt:lpstr>
      <vt:lpstr>Preparation </vt:lpstr>
      <vt:lpstr>Structure </vt:lpstr>
      <vt:lpstr>Visuals </vt:lpstr>
      <vt:lpstr>Language </vt:lpstr>
      <vt:lpstr>Body language </vt:lpstr>
      <vt:lpstr>Do your research!</vt:lpstr>
      <vt:lpstr>Structure! Structure! Structure!</vt:lpstr>
      <vt:lpstr>3 main slides to have</vt:lpstr>
      <vt:lpstr>Can I use notes?</vt:lpstr>
      <vt:lpstr>Is audience important?</vt:lpstr>
      <vt:lpstr>Videos and visual aids</vt:lpstr>
      <vt:lpstr>Stage fright?</vt:lpstr>
      <vt:lpstr>Bad vs. Good Presentation</vt:lpstr>
      <vt:lpstr>Tips and Tricks </vt:lpstr>
      <vt:lpstr>For those who want more</vt:lpstr>
      <vt:lpstr>Missing your time slot </vt:lpstr>
      <vt:lpstr>Marking criteria</vt:lpstr>
      <vt:lpstr>PowerPoint Presentation</vt:lpstr>
      <vt:lpstr>Marking criteria</vt:lpstr>
      <vt:lpstr>Marking criteria</vt:lpstr>
      <vt:lpstr>Marking criteria</vt:lpstr>
      <vt:lpstr>YOU CAN DO IT!  #neverstoplearning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Tihana Banko @ Racunarstvo</cp:lastModifiedBy>
  <cp:revision>37</cp:revision>
  <dcterms:created xsi:type="dcterms:W3CDTF">2018-01-24T13:33:55Z</dcterms:created>
  <dcterms:modified xsi:type="dcterms:W3CDTF">2023-09-28T13:36:15Z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0x0101006C04134306138A4FBFC0330AD105C2B8</vt:lpwstr>
  </property>
</Properties>
</file>