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326" r:id="rId3"/>
    <p:sldId id="329" r:id="rId4"/>
    <p:sldId id="330" r:id="rId5"/>
    <p:sldId id="307" r:id="rId6"/>
    <p:sldId id="333" r:id="rId7"/>
    <p:sldId id="334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vijetli stil 2 - Isticanj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Svijetli stil 3 - Isticanj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rednji stil 3 - Isticanj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til 4 - Isticanj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vijetli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73289" autoAdjust="0"/>
  </p:normalViewPr>
  <p:slideViewPr>
    <p:cSldViewPr snapToGrid="0" snapToObjects="1">
      <p:cViewPr varScale="1">
        <p:scale>
          <a:sx n="63" d="100"/>
          <a:sy n="63" d="100"/>
        </p:scale>
        <p:origin x="1253" y="48"/>
      </p:cViewPr>
      <p:guideLst/>
    </p:cSldViewPr>
  </p:slideViewPr>
  <p:outlineViewPr>
    <p:cViewPr>
      <p:scale>
        <a:sx n="33" d="100"/>
        <a:sy n="33" d="100"/>
      </p:scale>
      <p:origin x="0" y="-17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52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5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6255" y="1600199"/>
            <a:ext cx="5829301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28663"/>
            <a:ext cx="6476999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959"/>
            <a:ext cx="11931868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953" y="932330"/>
            <a:ext cx="6304709" cy="2166098"/>
          </a:xfrm>
        </p:spPr>
        <p:txBody>
          <a:bodyPr>
            <a:noAutofit/>
          </a:bodyPr>
          <a:lstStyle/>
          <a:p>
            <a:pPr algn="ctr"/>
            <a:r>
              <a:rPr lang="hr-HR" sz="4000" noProof="0" dirty="0"/>
              <a:t>OSNOVE DIGITALNE ELEKTRONIKE</a:t>
            </a:r>
            <a:endParaRPr lang="en-US" sz="2400" b="0" noProof="0" dirty="0">
              <a:solidFill>
                <a:srgbClr val="C30E6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091953" y="3795712"/>
            <a:ext cx="5908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>
                <a:solidFill>
                  <a:schemeClr val="bg2"/>
                </a:solidFill>
                <a:latin typeface="Arial Black" panose="020B0A04020102020204" pitchFamily="34" charset="0"/>
              </a:rPr>
              <a:t>Ponavljanje registara i brojila 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2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2800" dirty="0">
                <a:solidFill>
                  <a:srgbClr val="262626"/>
                </a:solidFill>
                <a:latin typeface="Arial" panose="020B0604020202020204" pitchFamily="34" charset="0"/>
              </a:rPr>
              <a:t>Zadatak: Nacrtati shemu </a:t>
            </a:r>
            <a:r>
              <a:rPr lang="hr-HR" altLang="sr-Latn-RS" sz="2800" dirty="0" err="1">
                <a:solidFill>
                  <a:srgbClr val="262626"/>
                </a:solidFill>
                <a:latin typeface="Arial" panose="020B0604020202020204" pitchFamily="34" charset="0"/>
              </a:rPr>
              <a:t>trobitnog</a:t>
            </a:r>
            <a:r>
              <a:rPr lang="hr-HR" altLang="sr-Latn-RS" sz="2800" dirty="0">
                <a:solidFill>
                  <a:srgbClr val="262626"/>
                </a:solidFill>
                <a:latin typeface="Arial" panose="020B0604020202020204" pitchFamily="34" charset="0"/>
              </a:rPr>
              <a:t> binarnog asinkronog brojila i analizirati rad prikazom tablice stanja i vremenskog dijagrama. Zaključak--broji 2ⁿ(8) stanja (od 0 do2ⁿ -1(7))</a:t>
            </a:r>
            <a:endParaRPr lang="hr-H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38" y="1927740"/>
            <a:ext cx="6151397" cy="2773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744" y="1913452"/>
            <a:ext cx="4031056" cy="390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err="1">
                <a:latin typeface="Arial" panose="020B0604020202020204" pitchFamily="34" charset="0"/>
              </a:rPr>
              <a:t>Trobitno</a:t>
            </a:r>
            <a:r>
              <a:rPr lang="hr-HR" sz="2800" dirty="0">
                <a:latin typeface="Arial" panose="020B0604020202020204" pitchFamily="34" charset="0"/>
              </a:rPr>
              <a:t> binarno asinkrono brojilo</a:t>
            </a:r>
            <a:endParaRPr lang="hr-H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376" y="1859144"/>
            <a:ext cx="9047248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88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2800" dirty="0">
                <a:solidFill>
                  <a:srgbClr val="262626"/>
                </a:solidFill>
                <a:latin typeface="Arial" panose="020B0604020202020204" pitchFamily="34" charset="0"/>
              </a:rPr>
              <a:t>Zadatak: Nacrtati s</a:t>
            </a:r>
            <a:r>
              <a:rPr lang="hr-HR" sz="2800" dirty="0"/>
              <a:t>hemu </a:t>
            </a:r>
            <a:r>
              <a:rPr lang="hr-HR" sz="2800" dirty="0" err="1"/>
              <a:t>trobitnog</a:t>
            </a:r>
            <a:r>
              <a:rPr lang="hr-HR" sz="2800" dirty="0"/>
              <a:t> binarnog asinkronog brojila sa početnim stanjem 011  i napisati pripadajuću tablicu stanja kroz 7 impulsa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89" y="2259587"/>
            <a:ext cx="6242845" cy="2853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747" y="1948663"/>
            <a:ext cx="3548180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2800" dirty="0">
                <a:solidFill>
                  <a:srgbClr val="262626"/>
                </a:solidFill>
                <a:latin typeface="Arial" panose="020B0604020202020204" pitchFamily="34" charset="0"/>
              </a:rPr>
              <a:t>Zadatak: Nacrtati vremenski dijagram za </a:t>
            </a:r>
            <a:r>
              <a:rPr lang="hr-HR" altLang="sr-Latn-RS" sz="2800" dirty="0" err="1">
                <a:solidFill>
                  <a:srgbClr val="262626"/>
                </a:solidFill>
                <a:latin typeface="Arial" panose="020B0604020202020204" pitchFamily="34" charset="0"/>
              </a:rPr>
              <a:t>trobitno</a:t>
            </a:r>
            <a:r>
              <a:rPr lang="hr-HR" altLang="sr-Latn-RS" sz="2800" dirty="0">
                <a:solidFill>
                  <a:srgbClr val="262626"/>
                </a:solidFill>
                <a:latin typeface="Arial" panose="020B0604020202020204" pitchFamily="34" charset="0"/>
              </a:rPr>
              <a:t> binarno asinkrono brojilo kroz slijedećih 5 impulsa, ako je početno stanje brojila bilo 011.</a:t>
            </a:r>
            <a:endParaRPr lang="hr-H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84" y="1785985"/>
            <a:ext cx="7407282" cy="3286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008" y="1691489"/>
            <a:ext cx="3542083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3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</a:rPr>
              <a:t>Zadatak: Realizirati brojilo koje broji 12 stanja i napisati pripadajuću tablicu stanja(broji od 0-11)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31" y="2203204"/>
            <a:ext cx="6693988" cy="2737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252" y="1072297"/>
            <a:ext cx="3036071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Zadatak: Realizirati binarno asinkrono brojilo unazad-okidano pozitivnim bridom </a:t>
            </a:r>
            <a:r>
              <a:rPr lang="hr-HR" sz="2800" dirty="0" err="1"/>
              <a:t>Cp</a:t>
            </a:r>
            <a:r>
              <a:rPr lang="hr-HR" sz="2800" dirty="0"/>
              <a:t> impulsa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75" y="1958036"/>
            <a:ext cx="6236749" cy="2627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192" y="1821404"/>
            <a:ext cx="3883489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2800" dirty="0">
                <a:solidFill>
                  <a:srgbClr val="262626"/>
                </a:solidFill>
                <a:latin typeface="Arial" panose="020B0604020202020204" pitchFamily="34" charset="0"/>
              </a:rPr>
              <a:t>Zadatak: Nacrtati s</a:t>
            </a:r>
            <a:r>
              <a:rPr lang="hr-HR" sz="2800" dirty="0"/>
              <a:t>hemu </a:t>
            </a:r>
            <a:r>
              <a:rPr lang="hr-HR" sz="2800" dirty="0" err="1"/>
              <a:t>trobitnog</a:t>
            </a:r>
            <a:r>
              <a:rPr lang="hr-HR" sz="2800" dirty="0"/>
              <a:t> binarnog sinkronog brojila sa početnim stanjem 100 i napisati pripadajuću tablicu stanja.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81" y="1987171"/>
            <a:ext cx="6779340" cy="2883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835" y="1987171"/>
            <a:ext cx="3389670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2800" dirty="0">
                <a:solidFill>
                  <a:srgbClr val="262626"/>
                </a:solidFill>
                <a:latin typeface="Arial" panose="020B0604020202020204" pitchFamily="34" charset="0"/>
              </a:rPr>
              <a:t>Zadatak: Nacrtati vremenski dijagram za </a:t>
            </a:r>
            <a:r>
              <a:rPr lang="hr-HR" altLang="sr-Latn-RS" sz="2800" dirty="0" err="1">
                <a:solidFill>
                  <a:srgbClr val="262626"/>
                </a:solidFill>
                <a:latin typeface="Arial" panose="020B0604020202020204" pitchFamily="34" charset="0"/>
              </a:rPr>
              <a:t>trobitno</a:t>
            </a:r>
            <a:r>
              <a:rPr lang="hr-HR" altLang="sr-Latn-RS" sz="2800" dirty="0">
                <a:solidFill>
                  <a:srgbClr val="262626"/>
                </a:solidFill>
                <a:latin typeface="Arial" panose="020B0604020202020204" pitchFamily="34" charset="0"/>
              </a:rPr>
              <a:t> binarno sinkrono brojilo kroz slijedećih 6 impulsa, ako je početno stanje brojila bilo 100.</a:t>
            </a:r>
            <a:endParaRPr lang="hr-H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859" y="2078412"/>
            <a:ext cx="8724132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Zadatak: U </a:t>
            </a:r>
            <a:r>
              <a:rPr lang="hr-HR" sz="2400" dirty="0" err="1"/>
              <a:t>četverobitni</a:t>
            </a:r>
            <a:r>
              <a:rPr lang="hr-HR" sz="2400" dirty="0"/>
              <a:t> registar s paralelnim upisom i ispisom podataka upisati podatak B</a:t>
            </a:r>
            <a:r>
              <a:rPr lang="hr-HR" sz="1600" dirty="0"/>
              <a:t>3</a:t>
            </a:r>
            <a:r>
              <a:rPr lang="hr-HR" sz="2400" dirty="0"/>
              <a:t>B</a:t>
            </a:r>
            <a:r>
              <a:rPr lang="hr-HR" sz="1600" dirty="0"/>
              <a:t>2</a:t>
            </a:r>
            <a:r>
              <a:rPr lang="hr-HR" sz="2400" dirty="0"/>
              <a:t>B</a:t>
            </a:r>
            <a:r>
              <a:rPr lang="hr-HR" sz="1600" dirty="0"/>
              <a:t>1</a:t>
            </a:r>
            <a:r>
              <a:rPr lang="hr-HR" sz="2400" dirty="0"/>
              <a:t>B</a:t>
            </a:r>
            <a:r>
              <a:rPr lang="hr-HR" sz="1600" dirty="0"/>
              <a:t>0</a:t>
            </a:r>
            <a:r>
              <a:rPr lang="hr-HR" sz="2400" dirty="0"/>
              <a:t>=1011; 1010 (paziti na težinska mjesta </a:t>
            </a:r>
            <a:r>
              <a:rPr lang="hr-HR" sz="2400" dirty="0" err="1"/>
              <a:t>bistabila</a:t>
            </a:r>
            <a:r>
              <a:rPr lang="hr-HR" sz="2400" dirty="0"/>
              <a:t>).Nacrtati shemu spoja.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13" y="3314700"/>
            <a:ext cx="8176684" cy="2700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664" y="1327943"/>
            <a:ext cx="4581136" cy="212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2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>
            <a:normAutofit/>
          </a:bodyPr>
          <a:lstStyle/>
          <a:p>
            <a:r>
              <a:rPr lang="hr-HR" sz="2400" dirty="0"/>
              <a:t>Zadatak: Nacrtati serijski </a:t>
            </a:r>
            <a:r>
              <a:rPr lang="hr-HR" sz="2400" dirty="0" err="1"/>
              <a:t>posmačni</a:t>
            </a:r>
            <a:r>
              <a:rPr lang="hr-HR" sz="2400" dirty="0"/>
              <a:t> registar izveden sa D </a:t>
            </a:r>
            <a:r>
              <a:rPr lang="hr-HR" sz="2400" dirty="0" err="1"/>
              <a:t>bistabilima</a:t>
            </a:r>
            <a:r>
              <a:rPr lang="hr-HR" sz="2400" dirty="0"/>
              <a:t> i upisati podatak 110 prikazom tablice stanja.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29" y="1846160"/>
            <a:ext cx="5732866" cy="2251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007" y="1980162"/>
            <a:ext cx="3528668" cy="19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Zadatak: Nacrtati serijski </a:t>
            </a:r>
            <a:r>
              <a:rPr lang="hr-HR" sz="2400" dirty="0" err="1"/>
              <a:t>posmačni</a:t>
            </a:r>
            <a:r>
              <a:rPr lang="hr-HR" sz="2400" dirty="0"/>
              <a:t> registar izveden sa SR(JK) </a:t>
            </a:r>
            <a:r>
              <a:rPr lang="hr-HR" sz="2400" dirty="0" err="1"/>
              <a:t>bistabilima</a:t>
            </a:r>
            <a:r>
              <a:rPr lang="hr-HR" sz="2400" dirty="0"/>
              <a:t> i upisati podatak 1011 prikazom tablice stanja.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3947431"/>
            <a:ext cx="3512055" cy="20818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84" y="1696151"/>
            <a:ext cx="8027731" cy="22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6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altLang="sr-Latn-RS" sz="3100" dirty="0">
                <a:solidFill>
                  <a:srgbClr val="262626"/>
                </a:solidFill>
              </a:rPr>
            </a:br>
            <a:r>
              <a:rPr lang="hr-HR" altLang="sr-Latn-RS" sz="3100" dirty="0">
                <a:solidFill>
                  <a:srgbClr val="262626"/>
                </a:solidFill>
              </a:rPr>
              <a:t>Zadatak: Prikazati rad prstenastog brojila uz početno stanje registra 0 0 0 1; shema ;tablica stanja</a:t>
            </a:r>
            <a:br>
              <a:rPr lang="hr-HR" altLang="sr-Latn-RS" sz="3100" dirty="0">
                <a:solidFill>
                  <a:srgbClr val="262626"/>
                </a:solidFill>
              </a:rPr>
            </a:br>
            <a:r>
              <a:rPr lang="hr-HR" altLang="sr-Latn-RS" sz="3100" dirty="0">
                <a:solidFill>
                  <a:srgbClr val="262626"/>
                </a:solidFill>
              </a:rPr>
              <a:t>            </a:t>
            </a:r>
            <a:r>
              <a:rPr lang="hr-HR" altLang="sr-Latn-RS" sz="2000" dirty="0">
                <a:solidFill>
                  <a:srgbClr val="262626"/>
                </a:solidFill>
              </a:rPr>
              <a:t>B3 B2 B1 B0</a:t>
            </a:r>
            <a:br>
              <a:rPr lang="hr-HR" altLang="sr-Latn-RS" sz="2000" dirty="0">
                <a:solidFill>
                  <a:srgbClr val="262626"/>
                </a:solidFill>
              </a:rPr>
            </a:br>
            <a:endParaRPr lang="hr-HR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688" y="3238212"/>
            <a:ext cx="3584115" cy="28676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6947" y="1941372"/>
            <a:ext cx="7666741" cy="25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Vremenski dijagram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812" y="1909600"/>
            <a:ext cx="7950376" cy="30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Zadatak: Realizirati i analizirati prstenasto brojilo sa D </a:t>
            </a:r>
            <a:r>
              <a:rPr lang="hr-HR" sz="2800" dirty="0" err="1"/>
              <a:t>bistabilima</a:t>
            </a:r>
            <a:r>
              <a:rPr lang="hr-HR" sz="2800" dirty="0"/>
              <a:t> i  početnim stanjem 101 kroz 5 impulsa i zaključiti koliko stanja broji brojilo.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947" y="1679133"/>
            <a:ext cx="6033691" cy="2978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219" y="1952400"/>
            <a:ext cx="3438000" cy="29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4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Zadatak: Realizirati i analizirati </a:t>
            </a:r>
            <a:r>
              <a:rPr lang="hr-HR" sz="2800" dirty="0" err="1"/>
              <a:t>Johnsonovo</a:t>
            </a:r>
            <a:r>
              <a:rPr lang="hr-HR" sz="2800" dirty="0"/>
              <a:t> brojilo izvedeno D </a:t>
            </a:r>
            <a:r>
              <a:rPr lang="hr-HR" sz="2800" dirty="0" err="1"/>
              <a:t>bistabilima</a:t>
            </a:r>
            <a:r>
              <a:rPr lang="hr-HR" sz="2800" dirty="0"/>
              <a:t> sa početnim stanjem 0101 i zaključiti koliko stanja brojilo broji.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81" y="1997441"/>
            <a:ext cx="7804261" cy="289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180" y="2694354"/>
            <a:ext cx="3897646" cy="32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75" y="365125"/>
            <a:ext cx="10515600" cy="1325563"/>
          </a:xfrm>
        </p:spPr>
        <p:txBody>
          <a:bodyPr/>
          <a:lstStyle/>
          <a:p>
            <a:r>
              <a:rPr lang="hr-HR" dirty="0"/>
              <a:t>Vremenski dijagram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537" y="1917444"/>
            <a:ext cx="7864426" cy="29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6282</TotalTime>
  <Words>300</Words>
  <Application>Microsoft Office PowerPoint</Application>
  <PresentationFormat>Široki zaslon</PresentationFormat>
  <Paragraphs>19</Paragraphs>
  <Slides>17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Office Theme</vt:lpstr>
      <vt:lpstr>OSNOVE DIGITALNE ELEKTRONIKE</vt:lpstr>
      <vt:lpstr>Zadatak: U četverobitni registar s paralelnim upisom i ispisom podataka upisati podatak B3B2B1B0=1011; 1010 (paziti na težinska mjesta bistabila).Nacrtati shemu spoja.</vt:lpstr>
      <vt:lpstr>Zadatak: Nacrtati serijski posmačni registar izveden sa D bistabilima i upisati podatak 110 prikazom tablice stanja.</vt:lpstr>
      <vt:lpstr>Zadatak: Nacrtati serijski posmačni registar izveden sa SR(JK) bistabilima i upisati podatak 1011 prikazom tablice stanja.</vt:lpstr>
      <vt:lpstr> Zadatak: Prikazati rad prstenastog brojila uz početno stanje registra 0 0 0 1; shema ;tablica stanja             B3 B2 B1 B0 </vt:lpstr>
      <vt:lpstr>Vremenski dijagram</vt:lpstr>
      <vt:lpstr>Zadatak: Realizirati i analizirati prstenasto brojilo sa D bistabilima i  početnim stanjem 101 kroz 5 impulsa i zaključiti koliko stanja broji brojilo.</vt:lpstr>
      <vt:lpstr>Zadatak: Realizirati i analizirati Johnsonovo brojilo izvedeno D bistabilima sa početnim stanjem 0101 i zaključiti koliko stanja brojilo broji.</vt:lpstr>
      <vt:lpstr>Vremenski dijagram</vt:lpstr>
      <vt:lpstr>Zadatak: Nacrtati shemu trobitnog binarnog asinkronog brojila i analizirati rad prikazom tablice stanja i vremenskog dijagrama. Zaključak--broji 2ⁿ(8) stanja (od 0 do2ⁿ -1(7))</vt:lpstr>
      <vt:lpstr>Trobitno binarno asinkrono brojilo</vt:lpstr>
      <vt:lpstr>Zadatak: Nacrtati shemu trobitnog binarnog asinkronog brojila sa početnim stanjem 011  i napisati pripadajuću tablicu stanja kroz 7 impulsa</vt:lpstr>
      <vt:lpstr>Zadatak: Nacrtati vremenski dijagram za trobitno binarno asinkrono brojilo kroz slijedećih 5 impulsa, ako je početno stanje brojila bilo 011.</vt:lpstr>
      <vt:lpstr>Zadatak: Realizirati brojilo koje broji 12 stanja i napisati pripadajuću tablicu stanja(broji od 0-11)</vt:lpstr>
      <vt:lpstr>Zadatak: Realizirati binarno asinkrono brojilo unazad-okidano pozitivnim bridom Cp impulsa</vt:lpstr>
      <vt:lpstr>Zadatak: Nacrtati shemu trobitnog binarnog sinkronog brojila sa početnim stanjem 100 i napisati pripadajuću tablicu stanja.</vt:lpstr>
      <vt:lpstr>Zadatak: Nacrtati vremenski dijagram za trobitno binarno sinkrono brojilo kroz slijedećih 6 impulsa, ako je početno stanje brojila bilo 100.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Jasminka Kotur @ Racunarstvo</cp:lastModifiedBy>
  <cp:revision>232</cp:revision>
  <dcterms:created xsi:type="dcterms:W3CDTF">2018-01-24T13:33:55Z</dcterms:created>
  <dcterms:modified xsi:type="dcterms:W3CDTF">2024-01-15T17:28:02Z</dcterms:modified>
</cp:coreProperties>
</file>