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91" r:id="rId2"/>
  </p:sldMasterIdLst>
  <p:notesMasterIdLst>
    <p:notesMasterId r:id="rId50"/>
  </p:notesMasterIdLst>
  <p:handoutMasterIdLst>
    <p:handoutMasterId r:id="rId51"/>
  </p:handoutMasterIdLst>
  <p:sldIdLst>
    <p:sldId id="256" r:id="rId3"/>
    <p:sldId id="470" r:id="rId4"/>
    <p:sldId id="698" r:id="rId5"/>
    <p:sldId id="471" r:id="rId6"/>
    <p:sldId id="662" r:id="rId7"/>
    <p:sldId id="472" r:id="rId8"/>
    <p:sldId id="663" r:id="rId9"/>
    <p:sldId id="664" r:id="rId10"/>
    <p:sldId id="665" r:id="rId11"/>
    <p:sldId id="666" r:id="rId12"/>
    <p:sldId id="667" r:id="rId13"/>
    <p:sldId id="478" r:id="rId14"/>
    <p:sldId id="518" r:id="rId15"/>
    <p:sldId id="668" r:id="rId16"/>
    <p:sldId id="669" r:id="rId17"/>
    <p:sldId id="670" r:id="rId18"/>
    <p:sldId id="671" r:id="rId19"/>
    <p:sldId id="672" r:id="rId20"/>
    <p:sldId id="673" r:id="rId21"/>
    <p:sldId id="674" r:id="rId22"/>
    <p:sldId id="675" r:id="rId23"/>
    <p:sldId id="676" r:id="rId24"/>
    <p:sldId id="677" r:id="rId25"/>
    <p:sldId id="678" r:id="rId26"/>
    <p:sldId id="679" r:id="rId27"/>
    <p:sldId id="680" r:id="rId28"/>
    <p:sldId id="494" r:id="rId29"/>
    <p:sldId id="681" r:id="rId30"/>
    <p:sldId id="682" r:id="rId31"/>
    <p:sldId id="683" r:id="rId32"/>
    <p:sldId id="684" r:id="rId33"/>
    <p:sldId id="685" r:id="rId34"/>
    <p:sldId id="686" r:id="rId35"/>
    <p:sldId id="687" r:id="rId36"/>
    <p:sldId id="688" r:id="rId37"/>
    <p:sldId id="689" r:id="rId38"/>
    <p:sldId id="504" r:id="rId39"/>
    <p:sldId id="505" r:id="rId40"/>
    <p:sldId id="690" r:id="rId41"/>
    <p:sldId id="691" r:id="rId42"/>
    <p:sldId id="692" r:id="rId43"/>
    <p:sldId id="693" r:id="rId44"/>
    <p:sldId id="694" r:id="rId45"/>
    <p:sldId id="695" r:id="rId46"/>
    <p:sldId id="696" r:id="rId47"/>
    <p:sldId id="697" r:id="rId48"/>
    <p:sldId id="468" r:id="rId49"/>
  </p:sldIdLst>
  <p:sldSz cx="12192000" cy="6858000"/>
  <p:notesSz cx="6858000" cy="9144000"/>
  <p:embeddedFontLst>
    <p:embeddedFont>
      <p:font typeface="ARS Maquette Pro" panose="02000603000000020004" charset="0"/>
      <p:regular r:id="rId52"/>
      <p:bold r:id="rId53"/>
      <p:italic r:id="rId54"/>
      <p:boldItalic r:id="rId55"/>
    </p:embeddedFont>
    <p:embeddedFont>
      <p:font typeface="Segoe UI" panose="020B0502040204020203" pitchFamily="34" charset="0"/>
      <p:regular r:id="rId56"/>
      <p:bold r:id="rId57"/>
      <p:italic r:id="rId58"/>
      <p:boldItalic r:id="rId59"/>
    </p:embeddedFont>
    <p:embeddedFont>
      <p:font typeface="Segoe UI Semibold" panose="020B0702040204020203" pitchFamily="34" charset="0"/>
      <p:bold r:id="rId60"/>
      <p:boldItalic r:id="rId61"/>
    </p:embeddedFont>
    <p:embeddedFont>
      <p:font typeface="Stolzl Bold" panose="00000800000000000000" charset="0"/>
      <p:bold r:id="rId62"/>
    </p:embeddedFont>
    <p:embeddedFont>
      <p:font typeface="Wingdings 2" panose="05020102010507070707" pitchFamily="18" charset="2"/>
      <p:regular r:id="rId63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78835"/>
    <a:srgbClr val="DF7423"/>
    <a:srgbClr val="000000"/>
    <a:srgbClr val="EB1C24"/>
    <a:srgbClr val="F37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10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5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8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6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BC743-9E9C-41E2-B116-BCE88757B36B}" type="datetimeFigureOut">
              <a:rPr lang="hr-HR" smtClean="0"/>
              <a:t>13.3.2024.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6DBF-2415-4A52-AC8D-5734A655A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043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E1C21-0523-4F95-826E-9B12210F8486}" type="datetimeFigureOut">
              <a:rPr lang="hr-HR" smtClean="0"/>
              <a:t>13.3.2024.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EF887-2EE9-4511-8BEE-25CD7A2B83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162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29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607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orient="horz" pos="1457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67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4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5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8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3" pos="6743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20728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27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 userDrawn="1">
          <p15:clr>
            <a:srgbClr val="FBAE40"/>
          </p15:clr>
        </p15:guide>
        <p15:guide id="1" orient="horz" pos="822" userDrawn="1">
          <p15:clr>
            <a:srgbClr val="FBAE40"/>
          </p15:clr>
        </p15:guide>
        <p15:guide id="4" pos="6743" userDrawn="1">
          <p15:clr>
            <a:srgbClr val="FBAE40"/>
          </p15:clr>
        </p15:guide>
        <p15:guide id="5" orient="horz" pos="38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28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2341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1882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735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89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29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315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0121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5814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6A7C-2575-451E-BF48-FEE997923968}" type="datetime2">
              <a:rPr lang="en-US" smtClean="0"/>
              <a:t>Wednesday, March 13,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83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AD4AA-869A-4274-82E6-D84487164B7C}" type="datetime2">
              <a:rPr lang="en-US" smtClean="0"/>
              <a:t>Wednesday, March 13,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8464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FB4CD-847E-4FF3-945B-CA03E669E6DA}" type="datetime2">
              <a:rPr lang="en-US" smtClean="0"/>
              <a:t>Wednesday, March 13,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2175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3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562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88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63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 userDrawn="1">
          <p15:clr>
            <a:srgbClr val="FBAE40"/>
          </p15:clr>
        </p15:guide>
        <p15:guide id="2" orient="horz" pos="3475" userDrawn="1">
          <p15:clr>
            <a:srgbClr val="FBAE40"/>
          </p15:clr>
        </p15:guide>
        <p15:guide id="3" pos="2328" userDrawn="1">
          <p15:clr>
            <a:srgbClr val="FBAE40"/>
          </p15:clr>
        </p15:guide>
        <p15:guide id="4" orient="horz" pos="1049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5911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296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6836" y="1644316"/>
            <a:ext cx="10597021" cy="42062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76837" y="318754"/>
            <a:ext cx="10597020" cy="10688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hr-HR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7552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11510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5186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77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6334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115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orient="horz" pos="3475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695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3" orient="horz" pos="1457" userDrawn="1">
          <p15:clr>
            <a:srgbClr val="FBAE40"/>
          </p15:clr>
        </p15:guide>
        <p15:guide id="4" orient="horz" pos="3838" userDrawn="1">
          <p15:clr>
            <a:srgbClr val="FBAE40"/>
          </p15:clr>
        </p15:guide>
        <p15:guide id="5" pos="67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9" r:id="rId3"/>
    <p:sldLayoutId id="2147483685" r:id="rId4"/>
    <p:sldLayoutId id="2147483686" r:id="rId5"/>
    <p:sldLayoutId id="2147483676" r:id="rId6"/>
    <p:sldLayoutId id="2147483677" r:id="rId7"/>
    <p:sldLayoutId id="2147483684" r:id="rId8"/>
    <p:sldLayoutId id="2147483673" r:id="rId9"/>
    <p:sldLayoutId id="2147483683" r:id="rId10"/>
    <p:sldLayoutId id="2147483665" r:id="rId11"/>
    <p:sldLayoutId id="2147483682" r:id="rId12"/>
    <p:sldLayoutId id="2147483671" r:id="rId13"/>
    <p:sldLayoutId id="2147483681" r:id="rId14"/>
    <p:sldLayoutId id="2147483667" r:id="rId15"/>
    <p:sldLayoutId id="2147483674" r:id="rId16"/>
    <p:sldLayoutId id="21474836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9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Slika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40"/>
            <a:ext cx="10564238" cy="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4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7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874" y="750623"/>
            <a:ext cx="10336191" cy="1809698"/>
          </a:xfrm>
        </p:spPr>
        <p:txBody>
          <a:bodyPr/>
          <a:lstStyle/>
          <a:p>
            <a:r>
              <a:rPr lang="hr-HR" sz="4800" dirty="0"/>
              <a:t>Usmjeravanje i preklapanje u računalnim mrežama</a:t>
            </a:r>
            <a:endParaRPr lang="hr-HR" dirty="0">
              <a:latin typeface="Stolzl Bold" panose="00000800000000000000" pitchFamily="50" charset="-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2A4BF3-7F9B-F70F-E332-59423EF966E1}"/>
              </a:ext>
            </a:extLst>
          </p:cNvPr>
          <p:cNvSpPr txBox="1"/>
          <p:nvPr/>
        </p:nvSpPr>
        <p:spPr>
          <a:xfrm>
            <a:off x="5373188" y="2459504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Koncept usmjeravanja prometa u mreži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„Statičko usmjeravanje”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„Dinamičko usmjeravanje”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err="1">
                <a:solidFill>
                  <a:schemeClr val="bg1"/>
                </a:solidFill>
              </a:rPr>
              <a:t>Usmjernički</a:t>
            </a:r>
            <a:r>
              <a:rPr lang="hr-HR" sz="2400" dirty="0">
                <a:solidFill>
                  <a:schemeClr val="bg1"/>
                </a:solidFill>
              </a:rPr>
              <a:t> protokoli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OSPF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EIGRP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Redistribucija</a:t>
            </a:r>
          </a:p>
        </p:txBody>
      </p:sp>
    </p:spTree>
    <p:extLst>
      <p:ext uri="{BB962C8B-B14F-4D97-AF65-F5344CB8AC3E}">
        <p14:creationId xmlns:p14="http://schemas.microsoft.com/office/powerpoint/2010/main" val="28900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1317" y="14547"/>
            <a:ext cx="7947765" cy="647404"/>
          </a:xfrm>
        </p:spPr>
        <p:txBody>
          <a:bodyPr/>
          <a:lstStyle/>
          <a:p>
            <a:r>
              <a:rPr lang="hr-HR" sz="2800" dirty="0"/>
              <a:t>STATIČKO AŽURIRANJE-primjena</a:t>
            </a:r>
          </a:p>
        </p:txBody>
      </p:sp>
      <p:grpSp>
        <p:nvGrpSpPr>
          <p:cNvPr id="6" name="Group 23"/>
          <p:cNvGrpSpPr/>
          <p:nvPr/>
        </p:nvGrpSpPr>
        <p:grpSpPr>
          <a:xfrm>
            <a:off x="6095999" y="1857364"/>
            <a:ext cx="4500594" cy="4143404"/>
            <a:chOff x="5785185" y="1857364"/>
            <a:chExt cx="3209226" cy="323850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85185" y="1857364"/>
              <a:ext cx="3209226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Straight Arrow Connector 15"/>
            <p:cNvCxnSpPr/>
            <p:nvPr/>
          </p:nvCxnSpPr>
          <p:spPr>
            <a:xfrm rot="5400000" flipH="1" flipV="1">
              <a:off x="6070797" y="3857690"/>
              <a:ext cx="714380" cy="571379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6"/>
            <p:cNvCxnSpPr/>
            <p:nvPr/>
          </p:nvCxnSpPr>
          <p:spPr>
            <a:xfrm rot="5400000" flipH="1" flipV="1">
              <a:off x="7106453" y="2893254"/>
              <a:ext cx="428628" cy="357112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9"/>
            <p:cNvCxnSpPr/>
            <p:nvPr/>
          </p:nvCxnSpPr>
          <p:spPr>
            <a:xfrm rot="16200000" flipV="1">
              <a:off x="7214340" y="3786259"/>
              <a:ext cx="785818" cy="642802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20"/>
            <p:cNvCxnSpPr/>
            <p:nvPr/>
          </p:nvCxnSpPr>
          <p:spPr>
            <a:xfrm rot="5400000" flipH="1" flipV="1">
              <a:off x="6537339" y="4179099"/>
              <a:ext cx="785818" cy="1588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000240"/>
            <a:ext cx="4643438" cy="375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27"/>
          <p:cNvCxnSpPr/>
          <p:nvPr/>
        </p:nvCxnSpPr>
        <p:spPr>
          <a:xfrm rot="5400000" flipH="1" flipV="1">
            <a:off x="8560611" y="4107661"/>
            <a:ext cx="2000264" cy="5000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9"/>
          <p:cNvCxnSpPr/>
          <p:nvPr/>
        </p:nvCxnSpPr>
        <p:spPr>
          <a:xfrm rot="5400000" flipH="1" flipV="1">
            <a:off x="8810644" y="4071942"/>
            <a:ext cx="1714512" cy="428628"/>
          </a:xfrm>
          <a:prstGeom prst="straightConnector1">
            <a:avLst/>
          </a:prstGeom>
          <a:ln w="1905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1"/>
          <p:cNvCxnSpPr/>
          <p:nvPr/>
        </p:nvCxnSpPr>
        <p:spPr>
          <a:xfrm rot="5400000" flipH="1" flipV="1">
            <a:off x="2988447" y="4536289"/>
            <a:ext cx="500066" cy="285752"/>
          </a:xfrm>
          <a:prstGeom prst="straightConnector1">
            <a:avLst/>
          </a:prstGeom>
          <a:ln w="1905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3"/>
          <p:cNvCxnSpPr/>
          <p:nvPr/>
        </p:nvCxnSpPr>
        <p:spPr>
          <a:xfrm flipV="1">
            <a:off x="2238348" y="3929066"/>
            <a:ext cx="642942" cy="71438"/>
          </a:xfrm>
          <a:prstGeom prst="straightConnector1">
            <a:avLst/>
          </a:prstGeom>
          <a:ln w="1905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7"/>
          <p:cNvCxnSpPr/>
          <p:nvPr/>
        </p:nvCxnSpPr>
        <p:spPr>
          <a:xfrm rot="16200000" flipV="1">
            <a:off x="4310050" y="4572008"/>
            <a:ext cx="571504" cy="428628"/>
          </a:xfrm>
          <a:prstGeom prst="straightConnector1">
            <a:avLst/>
          </a:prstGeom>
          <a:ln w="1905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1"/>
          <p:cNvCxnSpPr/>
          <p:nvPr/>
        </p:nvCxnSpPr>
        <p:spPr>
          <a:xfrm rot="10800000">
            <a:off x="4952992" y="4071942"/>
            <a:ext cx="500066" cy="1588"/>
          </a:xfrm>
          <a:prstGeom prst="straightConnector1">
            <a:avLst/>
          </a:prstGeom>
          <a:ln w="1905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4"/>
          <p:cNvCxnSpPr/>
          <p:nvPr/>
        </p:nvCxnSpPr>
        <p:spPr>
          <a:xfrm rot="5400000" flipH="1" flipV="1">
            <a:off x="4274331" y="3036091"/>
            <a:ext cx="500066" cy="285752"/>
          </a:xfrm>
          <a:prstGeom prst="straightConnector1">
            <a:avLst/>
          </a:prstGeom>
          <a:ln w="1905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5"/>
          <p:cNvCxnSpPr/>
          <p:nvPr/>
        </p:nvCxnSpPr>
        <p:spPr>
          <a:xfrm rot="16200000" flipV="1">
            <a:off x="3024166" y="2857496"/>
            <a:ext cx="428628" cy="428628"/>
          </a:xfrm>
          <a:prstGeom prst="straightConnector1">
            <a:avLst/>
          </a:prstGeom>
          <a:ln w="19050">
            <a:solidFill>
              <a:srgbClr val="FF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/>
          <p:cNvSpPr txBox="1"/>
          <p:nvPr/>
        </p:nvSpPr>
        <p:spPr>
          <a:xfrm>
            <a:off x="3018864" y="1218093"/>
            <a:ext cx="2752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err="1"/>
              <a:t>Stub</a:t>
            </a:r>
            <a:r>
              <a:rPr lang="hr-HR" sz="2400" b="1" dirty="0"/>
              <a:t> lokacije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err="1"/>
              <a:t>Default</a:t>
            </a:r>
            <a:r>
              <a:rPr lang="hr-HR" sz="2400" b="1" dirty="0"/>
              <a:t> putanja</a:t>
            </a:r>
          </a:p>
        </p:txBody>
      </p:sp>
    </p:spTree>
    <p:extLst>
      <p:ext uri="{BB962C8B-B14F-4D97-AF65-F5344CB8AC3E}">
        <p14:creationId xmlns:p14="http://schemas.microsoft.com/office/powerpoint/2010/main" val="228081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7947765" cy="647404"/>
          </a:xfrm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DINAMIČKO AŽURIRANJE-primjena</a:t>
            </a:r>
            <a:endParaRPr lang="hr-HR" sz="2800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3018864" y="1218093"/>
            <a:ext cx="2752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err="1"/>
              <a:t>Stub</a:t>
            </a:r>
            <a:r>
              <a:rPr lang="hr-HR" sz="2400" b="1" dirty="0"/>
              <a:t> lokacije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b="1" dirty="0" err="1"/>
              <a:t>Default</a:t>
            </a:r>
            <a:r>
              <a:rPr lang="hr-HR" sz="2400" b="1" dirty="0"/>
              <a:t> putanja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5840" y="1218093"/>
            <a:ext cx="7919081" cy="487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kstniOkvir 16"/>
          <p:cNvSpPr txBox="1"/>
          <p:nvPr/>
        </p:nvSpPr>
        <p:spPr>
          <a:xfrm>
            <a:off x="2885175" y="1018311"/>
            <a:ext cx="4624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Višestruke konekcije prema odredištu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/>
              <a:t>Velika mreža</a:t>
            </a:r>
          </a:p>
        </p:txBody>
      </p:sp>
    </p:spTree>
    <p:extLst>
      <p:ext uri="{BB962C8B-B14F-4D97-AF65-F5344CB8AC3E}">
        <p14:creationId xmlns:p14="http://schemas.microsoft.com/office/powerpoint/2010/main" val="1737281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7947765" cy="647404"/>
          </a:xfrm>
        </p:spPr>
        <p:txBody>
          <a:bodyPr/>
          <a:lstStyle/>
          <a:p>
            <a:r>
              <a:rPr lang="hr-HR" sz="2800" dirty="0">
                <a:solidFill>
                  <a:srgbClr val="002060"/>
                </a:solidFill>
              </a:rPr>
              <a:t>USMJERNIČKA TABLICA (</a:t>
            </a:r>
            <a:r>
              <a:rPr lang="hr-HR" sz="2800" dirty="0" err="1">
                <a:solidFill>
                  <a:srgbClr val="FF0000"/>
                </a:solidFill>
              </a:rPr>
              <a:t>Routing</a:t>
            </a:r>
            <a:r>
              <a:rPr lang="hr-HR" sz="2800" dirty="0">
                <a:solidFill>
                  <a:srgbClr val="FF0000"/>
                </a:solidFill>
              </a:rPr>
              <a:t> table</a:t>
            </a:r>
            <a:r>
              <a:rPr lang="hr-HR" sz="2800" dirty="0">
                <a:solidFill>
                  <a:srgbClr val="002060"/>
                </a:solidFill>
              </a:rPr>
              <a:t>)</a:t>
            </a:r>
            <a:endParaRPr lang="hr-HR" sz="2800" dirty="0"/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F2C9BF3F-CB95-439B-8674-E4B4CE5BA114}"/>
              </a:ext>
            </a:extLst>
          </p:cNvPr>
          <p:cNvGrpSpPr/>
          <p:nvPr/>
        </p:nvGrpSpPr>
        <p:grpSpPr>
          <a:xfrm>
            <a:off x="1402080" y="914683"/>
            <a:ext cx="9144000" cy="4597121"/>
            <a:chOff x="1524000" y="1642229"/>
            <a:chExt cx="9144000" cy="4597121"/>
          </a:xfrm>
        </p:grpSpPr>
        <p:sp>
          <p:nvSpPr>
            <p:cNvPr id="16" name="Rectangle 38"/>
            <p:cNvSpPr/>
            <p:nvPr/>
          </p:nvSpPr>
          <p:spPr>
            <a:xfrm>
              <a:off x="1524000" y="5928508"/>
              <a:ext cx="9144000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7" name="Picture 4" descr="Routing tabl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1642229"/>
              <a:ext cx="9144000" cy="4597121"/>
            </a:xfrm>
            <a:prstGeom prst="rect">
              <a:avLst/>
            </a:prstGeom>
          </p:spPr>
        </p:pic>
        <p:sp>
          <p:nvSpPr>
            <p:cNvPr id="18" name="TextBox 6"/>
            <p:cNvSpPr txBox="1"/>
            <p:nvPr/>
          </p:nvSpPr>
          <p:spPr>
            <a:xfrm>
              <a:off x="3095604" y="342817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dirty="0"/>
                <a:t>R1</a:t>
              </a:r>
            </a:p>
          </p:txBody>
        </p:sp>
        <p:sp>
          <p:nvSpPr>
            <p:cNvPr id="19" name="TextBox 8"/>
            <p:cNvSpPr txBox="1"/>
            <p:nvPr/>
          </p:nvSpPr>
          <p:spPr>
            <a:xfrm>
              <a:off x="8810644" y="342817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b="1" dirty="0"/>
                <a:t>R2</a:t>
              </a:r>
            </a:p>
          </p:txBody>
        </p:sp>
        <p:sp>
          <p:nvSpPr>
            <p:cNvPr id="20" name="TextBox 9"/>
            <p:cNvSpPr txBox="1"/>
            <p:nvPr/>
          </p:nvSpPr>
          <p:spPr>
            <a:xfrm>
              <a:off x="4452926" y="3213865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b="1" dirty="0"/>
                <a:t>Fa0/0</a:t>
              </a:r>
            </a:p>
          </p:txBody>
        </p:sp>
        <p:sp>
          <p:nvSpPr>
            <p:cNvPr id="21" name="TextBox 10"/>
            <p:cNvSpPr txBox="1"/>
            <p:nvPr/>
          </p:nvSpPr>
          <p:spPr>
            <a:xfrm>
              <a:off x="7453322" y="3213865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b="1" dirty="0"/>
                <a:t>Fa1/1</a:t>
              </a:r>
            </a:p>
          </p:txBody>
        </p:sp>
        <p:sp>
          <p:nvSpPr>
            <p:cNvPr id="22" name="TextBox 11"/>
            <p:cNvSpPr txBox="1"/>
            <p:nvPr/>
          </p:nvSpPr>
          <p:spPr>
            <a:xfrm>
              <a:off x="1881158" y="2142294"/>
              <a:ext cx="143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b="1" dirty="0">
                  <a:solidFill>
                    <a:srgbClr val="CF0FC6"/>
                  </a:solidFill>
                </a:rPr>
                <a:t>172.16.1.0/24</a:t>
              </a:r>
            </a:p>
          </p:txBody>
        </p:sp>
        <p:cxnSp>
          <p:nvCxnSpPr>
            <p:cNvPr id="23" name="Straight Connector 13"/>
            <p:cNvCxnSpPr/>
            <p:nvPr/>
          </p:nvCxnSpPr>
          <p:spPr>
            <a:xfrm rot="10800000">
              <a:off x="2595538" y="2499484"/>
              <a:ext cx="928694" cy="5000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12"/>
          <p:cNvSpPr txBox="1"/>
          <p:nvPr/>
        </p:nvSpPr>
        <p:spPr>
          <a:xfrm>
            <a:off x="147585" y="586926"/>
            <a:ext cx="1126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Tablica u kojoj se nalaze najbolje odabrane (ručno ili putem usmjerničkog protokola) putanje do odredišnih mreža unutar i izvan sustava/organizacije</a:t>
            </a:r>
          </a:p>
        </p:txBody>
      </p:sp>
    </p:spTree>
    <p:extLst>
      <p:ext uri="{BB962C8B-B14F-4D97-AF65-F5344CB8AC3E}">
        <p14:creationId xmlns:p14="http://schemas.microsoft.com/office/powerpoint/2010/main" val="137098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BF234BE4-C371-45C9-AFC9-1BA964A6F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AA650D0D-7716-44E2-AD35-0B4C3AD32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84" y="152263"/>
            <a:ext cx="1082992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0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8822" y="36104"/>
            <a:ext cx="7947765" cy="647404"/>
          </a:xfrm>
        </p:spPr>
        <p:txBody>
          <a:bodyPr/>
          <a:lstStyle/>
          <a:p>
            <a:r>
              <a:rPr lang="hr-HR" sz="2800" dirty="0"/>
              <a:t>OSNOVNA STRUKTURA USMJERNIČKE TABLICE</a:t>
            </a:r>
          </a:p>
        </p:txBody>
      </p:sp>
      <p:sp>
        <p:nvSpPr>
          <p:cNvPr id="12" name="Rectangle 4"/>
          <p:cNvSpPr/>
          <p:nvPr/>
        </p:nvSpPr>
        <p:spPr>
          <a:xfrm>
            <a:off x="722983" y="1603589"/>
            <a:ext cx="8398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D</a:t>
            </a:r>
            <a:r>
              <a:rPr lang="en-US" sz="2000" dirty="0"/>
              <a:t>    </a:t>
            </a:r>
            <a:r>
              <a:rPr lang="en-US" sz="2000" b="1" dirty="0">
                <a:solidFill>
                  <a:srgbClr val="0000FF"/>
                </a:solidFill>
              </a:rPr>
              <a:t>192.168.0.0/20</a:t>
            </a:r>
            <a:r>
              <a:rPr lang="en-US" sz="2000" dirty="0"/>
              <a:t> [</a:t>
            </a:r>
            <a:r>
              <a:rPr lang="en-US" sz="2000" b="1" dirty="0">
                <a:solidFill>
                  <a:srgbClr val="7030A0"/>
                </a:solidFill>
              </a:rPr>
              <a:t>90/3196416</a:t>
            </a:r>
            <a:r>
              <a:rPr lang="en-US" sz="2000" dirty="0"/>
              <a:t>] via </a:t>
            </a:r>
            <a:r>
              <a:rPr lang="en-US" sz="2000" b="1" dirty="0"/>
              <a:t>2.2.2.2</a:t>
            </a:r>
            <a:r>
              <a:rPr lang="en-US" sz="2000" dirty="0"/>
              <a:t>, </a:t>
            </a:r>
            <a:r>
              <a:rPr lang="en-US" sz="2000" u="sng" dirty="0"/>
              <a:t>00:03:52</a:t>
            </a:r>
            <a:r>
              <a:rPr lang="en-US" sz="2000" dirty="0"/>
              <a:t>, </a:t>
            </a:r>
            <a:r>
              <a:rPr lang="en-US" sz="2000" b="1" dirty="0"/>
              <a:t>Serial0/0/1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722983" y="746333"/>
            <a:ext cx="3179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R1#</a:t>
            </a:r>
            <a:r>
              <a:rPr lang="hr-HR" sz="2800" b="1" dirty="0"/>
              <a:t>show ip route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365761" y="2317970"/>
            <a:ext cx="79763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7538" lvl="1" indent="-342900">
              <a:spcBef>
                <a:spcPct val="20000"/>
              </a:spcBef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fr-FR" sz="2000" dirty="0" err="1">
                <a:solidFill>
                  <a:srgbClr val="00B050"/>
                </a:solidFill>
              </a:rPr>
              <a:t>Izvor</a:t>
            </a:r>
            <a:r>
              <a:rPr lang="fr-FR" sz="2000" dirty="0">
                <a:solidFill>
                  <a:srgbClr val="00B050"/>
                </a:solidFill>
              </a:rPr>
              <a:t> </a:t>
            </a:r>
            <a:r>
              <a:rPr lang="fr-FR" sz="2000" dirty="0" err="1">
                <a:solidFill>
                  <a:srgbClr val="00B050"/>
                </a:solidFill>
              </a:rPr>
              <a:t>informacije</a:t>
            </a:r>
            <a:r>
              <a:rPr lang="fr-FR" sz="2000" dirty="0">
                <a:solidFill>
                  <a:srgbClr val="00B050"/>
                </a:solidFill>
              </a:rPr>
              <a:t> (</a:t>
            </a:r>
            <a:r>
              <a:rPr lang="fr-FR" sz="2000" dirty="0">
                <a:solidFill>
                  <a:srgbClr val="FF0000"/>
                </a:solidFill>
              </a:rPr>
              <a:t>route source</a:t>
            </a:r>
            <a:r>
              <a:rPr lang="fr-FR" sz="2000" dirty="0">
                <a:solidFill>
                  <a:srgbClr val="00B050"/>
                </a:solidFill>
              </a:rPr>
              <a:t>) </a:t>
            </a:r>
            <a:endParaRPr lang="hr-HR" sz="2000" dirty="0">
              <a:solidFill>
                <a:srgbClr val="00B050"/>
              </a:solidFill>
            </a:endParaRPr>
          </a:p>
          <a:p>
            <a:pPr marL="617538" lvl="1" indent="-342900">
              <a:spcBef>
                <a:spcPct val="20000"/>
              </a:spcBef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0000FF"/>
                </a:solidFill>
              </a:rPr>
              <a:t>Odredišna mreža (</a:t>
            </a:r>
            <a:r>
              <a:rPr lang="hr-HR" sz="2000" dirty="0">
                <a:solidFill>
                  <a:srgbClr val="FF0000"/>
                </a:solidFill>
              </a:rPr>
              <a:t>destination network</a:t>
            </a:r>
            <a:r>
              <a:rPr lang="hr-HR" sz="2000" dirty="0">
                <a:solidFill>
                  <a:srgbClr val="0000FF"/>
                </a:solidFill>
              </a:rPr>
              <a:t>)</a:t>
            </a:r>
          </a:p>
          <a:p>
            <a:pPr marL="617538" lvl="1" indent="-342900">
              <a:spcBef>
                <a:spcPct val="20000"/>
              </a:spcBef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rgbClr val="7030A0"/>
                </a:solidFill>
              </a:rPr>
              <a:t>Administrativna udaljenost/mjera kvalitete puta (</a:t>
            </a:r>
            <a:r>
              <a:rPr lang="hr-HR" sz="2000" dirty="0">
                <a:solidFill>
                  <a:srgbClr val="FF0000"/>
                </a:solidFill>
              </a:rPr>
              <a:t>administrative distance/metric</a:t>
            </a:r>
            <a:r>
              <a:rPr lang="hr-HR" sz="2000" dirty="0">
                <a:solidFill>
                  <a:srgbClr val="7030A0"/>
                </a:solidFill>
              </a:rPr>
              <a:t>) </a:t>
            </a:r>
          </a:p>
          <a:p>
            <a:pPr marL="617538" lvl="1" indent="-342900">
              <a:spcBef>
                <a:spcPct val="20000"/>
              </a:spcBef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000" dirty="0" err="1"/>
              <a:t>Susjedna</a:t>
            </a:r>
            <a:r>
              <a:rPr lang="en-US" sz="2000" dirty="0"/>
              <a:t> </a:t>
            </a:r>
            <a:r>
              <a:rPr lang="en-US" sz="2000" dirty="0" err="1"/>
              <a:t>adresa</a:t>
            </a:r>
            <a:r>
              <a:rPr lang="en-US" sz="2000" dirty="0"/>
              <a:t> (</a:t>
            </a:r>
            <a:r>
              <a:rPr lang="en-US" sz="2000" dirty="0">
                <a:solidFill>
                  <a:srgbClr val="FF0000"/>
                </a:solidFill>
              </a:rPr>
              <a:t>next hop address</a:t>
            </a:r>
            <a:r>
              <a:rPr lang="en-US" sz="2000" dirty="0"/>
              <a:t>)</a:t>
            </a:r>
            <a:endParaRPr lang="hr-HR" sz="2000" dirty="0"/>
          </a:p>
          <a:p>
            <a:pPr marL="617538" lvl="1" indent="-342900">
              <a:spcBef>
                <a:spcPct val="20000"/>
              </a:spcBef>
              <a:buClr>
                <a:srgbClr val="00206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2000" dirty="0" err="1"/>
              <a:t>Izlazno</a:t>
            </a:r>
            <a:r>
              <a:rPr lang="en-US" sz="2000" dirty="0"/>
              <a:t> </a:t>
            </a:r>
            <a:r>
              <a:rPr lang="en-US" sz="2000" dirty="0" err="1"/>
              <a:t>sučelje</a:t>
            </a:r>
            <a:r>
              <a:rPr lang="en-US" sz="2000" dirty="0"/>
              <a:t> </a:t>
            </a:r>
            <a:r>
              <a:rPr lang="en-US" sz="2000" dirty="0" err="1"/>
              <a:t>usmjernika</a:t>
            </a:r>
            <a:r>
              <a:rPr lang="en-US" sz="2000" dirty="0"/>
              <a:t>  </a:t>
            </a:r>
            <a:r>
              <a:rPr lang="hr-HR" sz="2000" dirty="0"/>
              <a:t>(</a:t>
            </a:r>
            <a:r>
              <a:rPr lang="hr-HR" sz="2000" dirty="0">
                <a:solidFill>
                  <a:srgbClr val="FF0000"/>
                </a:solidFill>
              </a:rPr>
              <a:t>exit interface</a:t>
            </a:r>
            <a:r>
              <a:rPr lang="hr-HR" sz="2000" dirty="0"/>
              <a:t>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3835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4948" y="0"/>
            <a:ext cx="7947765" cy="647404"/>
          </a:xfrm>
        </p:spPr>
        <p:txBody>
          <a:bodyPr/>
          <a:lstStyle/>
          <a:p>
            <a:r>
              <a:rPr lang="hr-HR" sz="2800" dirty="0"/>
              <a:t>IZVOR  INFORMACIJA O PUTANJI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177417" y="647697"/>
            <a:ext cx="1130048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r>
              <a:rPr lang="hr-HR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Oznaka za izvor informacije je slovo u prvoj koloni,  ispisa routing tablice, a može označavati:</a:t>
            </a:r>
          </a:p>
          <a:p>
            <a:pPr marL="822325" lvl="2" indent="-22860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5000"/>
              <a:buFont typeface="Wingdings 2" pitchFamily="18" charset="2"/>
              <a:buChar char=""/>
              <a:defRPr/>
            </a:pPr>
            <a:r>
              <a:rPr lang="hr-HR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Direktno spojenu mrežu na sučelje usmjernika</a:t>
            </a:r>
          </a:p>
          <a:p>
            <a:pPr marL="822325" lvl="2" indent="-22860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5000"/>
              <a:buFont typeface="Wingdings 2" pitchFamily="18" charset="2"/>
              <a:buChar char=""/>
              <a:defRPr/>
            </a:pPr>
            <a:r>
              <a:rPr lang="hr-HR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Statički upisanu putanju do udaljene mreže</a:t>
            </a:r>
          </a:p>
          <a:p>
            <a:pPr marL="822325" lvl="2" indent="-22860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5000"/>
              <a:buFont typeface="Wingdings 2" pitchFamily="18" charset="2"/>
              <a:buChar char=""/>
              <a:defRPr/>
            </a:pPr>
            <a:r>
              <a:rPr lang="hr-HR" sz="16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Dinamički upisanu putanju do udaljene mreže pomoću nekog od usmjerničkih protokola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endParaRPr lang="hr-HR" sz="2700" dirty="0"/>
          </a:p>
        </p:txBody>
      </p:sp>
      <p:sp>
        <p:nvSpPr>
          <p:cNvPr id="7" name="Rectangle 9"/>
          <p:cNvSpPr/>
          <p:nvPr/>
        </p:nvSpPr>
        <p:spPr>
          <a:xfrm>
            <a:off x="1189304" y="2274838"/>
            <a:ext cx="8783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/>
              <a:t>R1#</a:t>
            </a:r>
            <a:r>
              <a:rPr lang="hr-HR" b="1" dirty="0">
                <a:solidFill>
                  <a:srgbClr val="0000FF"/>
                </a:solidFill>
              </a:rPr>
              <a:t>show ip route</a:t>
            </a:r>
          </a:p>
          <a:p>
            <a:r>
              <a:rPr lang="hr-HR" dirty="0"/>
              <a:t>Codes: </a:t>
            </a:r>
            <a:r>
              <a:rPr lang="hr-HR" u="sng" dirty="0">
                <a:solidFill>
                  <a:srgbClr val="FF0000"/>
                </a:solidFill>
              </a:rPr>
              <a:t>C</a:t>
            </a:r>
            <a:r>
              <a:rPr lang="hr-HR" u="sng" dirty="0"/>
              <a:t> - connected</a:t>
            </a:r>
            <a:r>
              <a:rPr lang="hr-HR" dirty="0"/>
              <a:t>, </a:t>
            </a:r>
            <a:r>
              <a:rPr lang="hr-HR" u="sng" dirty="0">
                <a:solidFill>
                  <a:srgbClr val="FF0000"/>
                </a:solidFill>
              </a:rPr>
              <a:t>S</a:t>
            </a:r>
            <a:r>
              <a:rPr lang="hr-HR" u="sng" dirty="0"/>
              <a:t> - static</a:t>
            </a:r>
            <a:r>
              <a:rPr lang="hr-HR" dirty="0"/>
              <a:t>,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- IGRP</a:t>
            </a:r>
            <a:r>
              <a:rPr lang="hr-HR" dirty="0"/>
              <a:t>, </a:t>
            </a:r>
            <a:r>
              <a:rPr lang="hr-HR" u="sng" dirty="0">
                <a:solidFill>
                  <a:srgbClr val="FF0000"/>
                </a:solidFill>
              </a:rPr>
              <a:t>R</a:t>
            </a:r>
            <a:r>
              <a:rPr lang="hr-HR" u="sng" dirty="0"/>
              <a:t> - RIP</a:t>
            </a:r>
            <a:r>
              <a:rPr lang="hr-HR" dirty="0"/>
              <a:t>,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 - mobile</a:t>
            </a:r>
            <a:r>
              <a:rPr lang="hr-HR" dirty="0"/>
              <a:t>, </a:t>
            </a:r>
            <a:r>
              <a:rPr lang="hr-HR" u="sng" dirty="0">
                <a:solidFill>
                  <a:srgbClr val="FF0000"/>
                </a:solidFill>
              </a:rPr>
              <a:t>B</a:t>
            </a:r>
            <a:r>
              <a:rPr lang="hr-HR" u="sng" dirty="0"/>
              <a:t> - BGP</a:t>
            </a:r>
          </a:p>
          <a:p>
            <a:r>
              <a:rPr lang="hr-HR" dirty="0"/>
              <a:t>       </a:t>
            </a:r>
            <a:r>
              <a:rPr lang="hr-HR" u="sng" dirty="0">
                <a:solidFill>
                  <a:srgbClr val="FF0000"/>
                </a:solidFill>
              </a:rPr>
              <a:t>D</a:t>
            </a:r>
            <a:r>
              <a:rPr lang="hr-HR" u="sng" dirty="0"/>
              <a:t> - EIGRP</a:t>
            </a:r>
            <a:r>
              <a:rPr lang="hr-HR" dirty="0"/>
              <a:t>, </a:t>
            </a:r>
            <a:r>
              <a:rPr lang="hr-HR" u="sng" dirty="0">
                <a:solidFill>
                  <a:srgbClr val="FF0000"/>
                </a:solidFill>
              </a:rPr>
              <a:t>EX</a:t>
            </a:r>
            <a:r>
              <a:rPr lang="hr-HR" u="sng" dirty="0"/>
              <a:t> - EIGRP external</a:t>
            </a:r>
            <a:r>
              <a:rPr lang="hr-HR" dirty="0"/>
              <a:t>, </a:t>
            </a:r>
            <a:r>
              <a:rPr lang="hr-HR" u="sng" dirty="0">
                <a:solidFill>
                  <a:srgbClr val="FF0000"/>
                </a:solidFill>
              </a:rPr>
              <a:t>O</a:t>
            </a:r>
            <a:r>
              <a:rPr lang="hr-HR" u="sng" dirty="0"/>
              <a:t> - OSPF</a:t>
            </a:r>
            <a:r>
              <a:rPr lang="hr-HR" dirty="0"/>
              <a:t>, </a:t>
            </a:r>
            <a:r>
              <a:rPr lang="hr-HR" u="sng" dirty="0">
                <a:solidFill>
                  <a:srgbClr val="FF0000"/>
                </a:solidFill>
              </a:rPr>
              <a:t>IA</a:t>
            </a:r>
            <a:r>
              <a:rPr lang="hr-HR" u="sng" dirty="0"/>
              <a:t> - OSPF inter area</a:t>
            </a:r>
          </a:p>
          <a:p>
            <a:r>
              <a:rPr lang="hr-HR" dirty="0"/>
              <a:t>      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N1 - OSPF NSSA external type 1, N2 - OSPF NSSA external type </a:t>
            </a:r>
            <a:r>
              <a:rPr lang="hr-HR" dirty="0"/>
              <a:t>2</a:t>
            </a:r>
          </a:p>
          <a:p>
            <a:r>
              <a:rPr lang="hr-HR" dirty="0"/>
              <a:t>       </a:t>
            </a:r>
            <a:r>
              <a:rPr lang="hr-HR" u="sng" dirty="0">
                <a:solidFill>
                  <a:srgbClr val="FF0000"/>
                </a:solidFill>
              </a:rPr>
              <a:t>E1</a:t>
            </a:r>
            <a:r>
              <a:rPr lang="hr-HR" u="sng" dirty="0"/>
              <a:t> - OSPF external type 1</a:t>
            </a:r>
            <a:r>
              <a:rPr lang="hr-HR" dirty="0"/>
              <a:t>, </a:t>
            </a:r>
            <a:r>
              <a:rPr lang="hr-HR" u="sng" dirty="0">
                <a:solidFill>
                  <a:srgbClr val="FF0000"/>
                </a:solidFill>
              </a:rPr>
              <a:t>E2</a:t>
            </a:r>
            <a:r>
              <a:rPr lang="hr-HR" u="sng" dirty="0"/>
              <a:t> - OSPF external type 2</a:t>
            </a:r>
            <a:r>
              <a:rPr lang="hr-HR" dirty="0"/>
              <a:t>, E - EGP</a:t>
            </a:r>
          </a:p>
          <a:p>
            <a:r>
              <a:rPr lang="hr-HR" dirty="0"/>
              <a:t>      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 - IS-IS, L1 - IS-IS level-1, L2 - IS-IS level-2, ia - IS-IS inter area</a:t>
            </a:r>
          </a:p>
          <a:p>
            <a:r>
              <a:rPr lang="hr-HR" dirty="0"/>
              <a:t>      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u="sng" dirty="0">
                <a:solidFill>
                  <a:srgbClr val="FF0000"/>
                </a:solidFill>
              </a:rPr>
              <a:t>* </a:t>
            </a:r>
            <a:r>
              <a:rPr lang="hr-HR" u="sng" dirty="0"/>
              <a:t>- candidate default</a:t>
            </a:r>
            <a:r>
              <a:rPr lang="hr-HR" dirty="0"/>
              <a:t>,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 - per-user static route, </a:t>
            </a:r>
            <a:r>
              <a:rPr lang="hr-HR" u="sng" dirty="0">
                <a:solidFill>
                  <a:srgbClr val="FF0000"/>
                </a:solidFill>
              </a:rPr>
              <a:t>o</a:t>
            </a:r>
            <a:r>
              <a:rPr lang="hr-HR" u="sng" dirty="0"/>
              <a:t> - ODR</a:t>
            </a:r>
          </a:p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   P - periodic downloaded static route</a:t>
            </a:r>
          </a:p>
        </p:txBody>
      </p:sp>
    </p:spTree>
    <p:extLst>
      <p:ext uri="{BB962C8B-B14F-4D97-AF65-F5344CB8AC3E}">
        <p14:creationId xmlns:p14="http://schemas.microsoft.com/office/powerpoint/2010/main" val="3402448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7947765" cy="647404"/>
          </a:xfrm>
        </p:spPr>
        <p:txBody>
          <a:bodyPr/>
          <a:lstStyle/>
          <a:p>
            <a:r>
              <a:rPr lang="hr-HR" sz="2800" dirty="0">
                <a:latin typeface="Arial" charset="0"/>
                <a:cs typeface="Arial" charset="0"/>
              </a:rPr>
              <a:t>USMJERNIČKA TABLICA (</a:t>
            </a:r>
            <a:r>
              <a:rPr lang="hr-HR" sz="2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Routing</a:t>
            </a:r>
            <a:r>
              <a:rPr lang="hr-HR" sz="2800" dirty="0">
                <a:solidFill>
                  <a:srgbClr val="FF0000"/>
                </a:solidFill>
                <a:latin typeface="Arial" charset="0"/>
                <a:cs typeface="Arial" charset="0"/>
              </a:rPr>
              <a:t> table</a:t>
            </a:r>
            <a:r>
              <a:rPr lang="hr-HR" sz="2800" dirty="0">
                <a:latin typeface="Arial" charset="0"/>
                <a:cs typeface="Arial" charset="0"/>
              </a:rPr>
              <a:t>)</a:t>
            </a:r>
            <a:endParaRPr lang="hr-HR" sz="2800" dirty="0"/>
          </a:p>
        </p:txBody>
      </p:sp>
      <p:sp>
        <p:nvSpPr>
          <p:cNvPr id="5" name="TextBox 3"/>
          <p:cNvSpPr txBox="1"/>
          <p:nvPr/>
        </p:nvSpPr>
        <p:spPr>
          <a:xfrm>
            <a:off x="570088" y="716546"/>
            <a:ext cx="85949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hr-HR" dirty="0"/>
              <a:t>    </a:t>
            </a:r>
            <a:r>
              <a:rPr lang="en-US" b="1" dirty="0">
                <a:solidFill>
                  <a:srgbClr val="FF0000"/>
                </a:solidFill>
              </a:rPr>
              <a:t>8.0.0.0/24</a:t>
            </a:r>
            <a:r>
              <a:rPr lang="en-US" dirty="0"/>
              <a:t> is </a:t>
            </a:r>
            <a:r>
              <a:rPr lang="en-US" dirty="0" err="1"/>
              <a:t>subnetted</a:t>
            </a:r>
            <a:r>
              <a:rPr lang="en-US" dirty="0"/>
              <a:t>, 1 subnets</a:t>
            </a:r>
          </a:p>
          <a:p>
            <a:r>
              <a:rPr lang="en-US" dirty="0"/>
              <a:t>C      </a:t>
            </a:r>
            <a:r>
              <a:rPr lang="en-US" b="1" dirty="0">
                <a:solidFill>
                  <a:srgbClr val="0000FF"/>
                </a:solidFill>
              </a:rPr>
              <a:t> 8.8.8.0 </a:t>
            </a:r>
            <a:r>
              <a:rPr lang="en-US" dirty="0"/>
              <a:t>is directly connected, </a:t>
            </a:r>
            <a:r>
              <a:rPr lang="en-US" b="1" dirty="0"/>
              <a:t>Loopback0</a:t>
            </a:r>
          </a:p>
          <a:p>
            <a:r>
              <a:rPr lang="en-US" dirty="0"/>
              <a:t>     </a:t>
            </a:r>
            <a:r>
              <a:rPr lang="en-US" b="1" dirty="0">
                <a:solidFill>
                  <a:srgbClr val="FF0000"/>
                </a:solidFill>
              </a:rPr>
              <a:t>10.0.0.0/24</a:t>
            </a:r>
            <a:r>
              <a:rPr lang="en-US" dirty="0"/>
              <a:t> is </a:t>
            </a:r>
            <a:r>
              <a:rPr lang="en-US" dirty="0" err="1"/>
              <a:t>subnetted</a:t>
            </a:r>
            <a:r>
              <a:rPr lang="en-US" dirty="0"/>
              <a:t>, 5 subnets</a:t>
            </a:r>
          </a:p>
          <a:p>
            <a:r>
              <a:rPr lang="en-US" dirty="0"/>
              <a:t>S       </a:t>
            </a:r>
            <a:r>
              <a:rPr lang="en-US" b="1" dirty="0">
                <a:solidFill>
                  <a:srgbClr val="0000FF"/>
                </a:solidFill>
              </a:rPr>
              <a:t>10.1.10.0</a:t>
            </a:r>
            <a:r>
              <a:rPr lang="en-US" dirty="0"/>
              <a:t> </a:t>
            </a:r>
            <a:r>
              <a:rPr lang="en-US" b="1" dirty="0">
                <a:solidFill>
                  <a:srgbClr val="00CC00"/>
                </a:solidFill>
              </a:rPr>
              <a:t>[1/0] </a:t>
            </a:r>
            <a:r>
              <a:rPr lang="en-US" dirty="0"/>
              <a:t>via </a:t>
            </a:r>
            <a:r>
              <a:rPr lang="en-US" b="1" dirty="0"/>
              <a:t>172.16.1.5</a:t>
            </a:r>
          </a:p>
          <a:p>
            <a:r>
              <a:rPr lang="en-US" dirty="0"/>
              <a:t>S       </a:t>
            </a:r>
            <a:r>
              <a:rPr lang="en-US" b="1" dirty="0">
                <a:solidFill>
                  <a:srgbClr val="0000FF"/>
                </a:solidFill>
              </a:rPr>
              <a:t>10.1.11.0</a:t>
            </a:r>
            <a:r>
              <a:rPr lang="en-US" dirty="0"/>
              <a:t> </a:t>
            </a:r>
            <a:r>
              <a:rPr lang="en-US" b="1" dirty="0">
                <a:solidFill>
                  <a:srgbClr val="00CC00"/>
                </a:solidFill>
              </a:rPr>
              <a:t>[1/0] </a:t>
            </a:r>
            <a:r>
              <a:rPr lang="en-US" dirty="0"/>
              <a:t>via </a:t>
            </a:r>
            <a:r>
              <a:rPr lang="en-US" b="1" dirty="0"/>
              <a:t>172.16.1.5</a:t>
            </a:r>
          </a:p>
          <a:p>
            <a:r>
              <a:rPr lang="en-US" dirty="0"/>
              <a:t>C       </a:t>
            </a:r>
            <a:r>
              <a:rPr lang="en-US" b="1" dirty="0">
                <a:solidFill>
                  <a:srgbClr val="0000FF"/>
                </a:solidFill>
              </a:rPr>
              <a:t>10.1.20.0</a:t>
            </a:r>
            <a:r>
              <a:rPr lang="en-US" dirty="0"/>
              <a:t> is directly connected, </a:t>
            </a:r>
            <a:r>
              <a:rPr lang="en-US" b="1" dirty="0"/>
              <a:t>FastEthernet0/0.20</a:t>
            </a:r>
          </a:p>
          <a:p>
            <a:r>
              <a:rPr lang="en-US" dirty="0"/>
              <a:t>C       </a:t>
            </a:r>
            <a:r>
              <a:rPr lang="en-US" b="1" dirty="0">
                <a:solidFill>
                  <a:srgbClr val="0000FF"/>
                </a:solidFill>
              </a:rPr>
              <a:t>10.1.21.0</a:t>
            </a:r>
            <a:r>
              <a:rPr lang="en-US" dirty="0"/>
              <a:t> is directly connected, </a:t>
            </a:r>
            <a:r>
              <a:rPr lang="en-US" b="1" dirty="0"/>
              <a:t>FastEthernet0/0.21</a:t>
            </a:r>
          </a:p>
          <a:p>
            <a:r>
              <a:rPr lang="en-US" dirty="0"/>
              <a:t>C       </a:t>
            </a:r>
            <a:r>
              <a:rPr lang="en-US" b="1" dirty="0">
                <a:solidFill>
                  <a:srgbClr val="0000FF"/>
                </a:solidFill>
              </a:rPr>
              <a:t>10.1.99.0</a:t>
            </a:r>
            <a:r>
              <a:rPr lang="en-US" dirty="0"/>
              <a:t> is directly connected, </a:t>
            </a:r>
            <a:r>
              <a:rPr lang="en-US" b="1" dirty="0"/>
              <a:t>FastEthernet0/0.99</a:t>
            </a:r>
          </a:p>
          <a:p>
            <a:r>
              <a:rPr lang="en-US" dirty="0"/>
              <a:t>     </a:t>
            </a:r>
            <a:r>
              <a:rPr lang="en-US" b="1" dirty="0">
                <a:solidFill>
                  <a:srgbClr val="FF0000"/>
                </a:solidFill>
              </a:rPr>
              <a:t>172.16.0.0/16</a:t>
            </a:r>
            <a:r>
              <a:rPr lang="en-US" dirty="0"/>
              <a:t> is variably </a:t>
            </a:r>
            <a:r>
              <a:rPr lang="en-US" dirty="0" err="1"/>
              <a:t>subnetted</a:t>
            </a:r>
            <a:r>
              <a:rPr lang="en-US" dirty="0"/>
              <a:t>, 2 subnets, 2 masks</a:t>
            </a:r>
          </a:p>
          <a:p>
            <a:r>
              <a:rPr lang="en-US" dirty="0"/>
              <a:t>C       </a:t>
            </a:r>
            <a:r>
              <a:rPr lang="en-US" b="1" dirty="0">
                <a:solidFill>
                  <a:srgbClr val="0000FF"/>
                </a:solidFill>
              </a:rPr>
              <a:t>172.16.1.4/30</a:t>
            </a:r>
            <a:r>
              <a:rPr lang="en-US" dirty="0"/>
              <a:t> is directly connected, </a:t>
            </a:r>
            <a:r>
              <a:rPr lang="en-US" b="1" dirty="0"/>
              <a:t>FastEthernet0/0.100</a:t>
            </a:r>
          </a:p>
          <a:p>
            <a:r>
              <a:rPr lang="en-US" dirty="0"/>
              <a:t>C      </a:t>
            </a:r>
            <a:r>
              <a:rPr lang="en-US" b="1" dirty="0">
                <a:solidFill>
                  <a:srgbClr val="0000FF"/>
                </a:solidFill>
              </a:rPr>
              <a:t> 172.16.1.8/29 </a:t>
            </a:r>
            <a:r>
              <a:rPr lang="en-US" dirty="0"/>
              <a:t>is directly connected, </a:t>
            </a:r>
            <a:r>
              <a:rPr lang="en-US" b="1" dirty="0"/>
              <a:t>FastEthernet0/0.114</a:t>
            </a:r>
          </a:p>
          <a:p>
            <a:r>
              <a:rPr lang="en-US" dirty="0"/>
              <a:t>R    </a:t>
            </a:r>
            <a:r>
              <a:rPr lang="en-US" b="1" dirty="0">
                <a:solidFill>
                  <a:srgbClr val="0000FF"/>
                </a:solidFill>
              </a:rPr>
              <a:t>192.168.1.0/24</a:t>
            </a:r>
            <a:r>
              <a:rPr lang="en-US" dirty="0"/>
              <a:t> </a:t>
            </a:r>
            <a:r>
              <a:rPr lang="en-US" b="1" dirty="0">
                <a:solidFill>
                  <a:srgbClr val="00CC00"/>
                </a:solidFill>
              </a:rPr>
              <a:t>[120/1] </a:t>
            </a:r>
            <a:r>
              <a:rPr lang="en-US" dirty="0"/>
              <a:t>via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172.16.1.9</a:t>
            </a:r>
            <a:r>
              <a:rPr lang="en-US" dirty="0"/>
              <a:t>, </a:t>
            </a:r>
            <a:r>
              <a:rPr lang="en-US" u="sng" dirty="0"/>
              <a:t>00:00:21</a:t>
            </a:r>
            <a:r>
              <a:rPr lang="en-US" dirty="0"/>
              <a:t>, </a:t>
            </a:r>
            <a:r>
              <a:rPr lang="en-US" b="1" dirty="0"/>
              <a:t>FastEthernet0/0.114</a:t>
            </a:r>
          </a:p>
          <a:p>
            <a:r>
              <a:rPr lang="en-US" dirty="0"/>
              <a:t>S    </a:t>
            </a:r>
            <a:r>
              <a:rPr lang="en-US" b="1" dirty="0">
                <a:solidFill>
                  <a:srgbClr val="0000FF"/>
                </a:solidFill>
              </a:rPr>
              <a:t>192.168.10.0/24</a:t>
            </a:r>
            <a:r>
              <a:rPr lang="en-US" dirty="0"/>
              <a:t> </a:t>
            </a:r>
            <a:r>
              <a:rPr lang="en-US" b="1" dirty="0">
                <a:solidFill>
                  <a:srgbClr val="00CC00"/>
                </a:solidFill>
              </a:rPr>
              <a:t>[1/0] </a:t>
            </a:r>
            <a:r>
              <a:rPr lang="en-US" dirty="0"/>
              <a:t>via </a:t>
            </a:r>
            <a:r>
              <a:rPr lang="en-US" b="1" dirty="0"/>
              <a:t>10.1.10.100</a:t>
            </a:r>
          </a:p>
          <a:p>
            <a:r>
              <a:rPr lang="en-US" b="1" dirty="0">
                <a:solidFill>
                  <a:srgbClr val="7030A0"/>
                </a:solidFill>
              </a:rPr>
              <a:t>S*   0.0.0.0/0 is directly connected, Loopback0</a:t>
            </a:r>
            <a:endParaRPr lang="hr-H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78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7947765" cy="647404"/>
          </a:xfrm>
        </p:spPr>
        <p:txBody>
          <a:bodyPr/>
          <a:lstStyle/>
          <a:p>
            <a:r>
              <a:rPr lang="hr-HR" sz="2800" dirty="0">
                <a:latin typeface="Arial" charset="0"/>
                <a:cs typeface="Arial" charset="0"/>
              </a:rPr>
              <a:t>USMJERNIČKA TABLICA (</a:t>
            </a:r>
            <a:r>
              <a:rPr lang="hr-HR" sz="2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Routing</a:t>
            </a:r>
            <a:r>
              <a:rPr lang="hr-HR" sz="2800" dirty="0">
                <a:solidFill>
                  <a:srgbClr val="FF0000"/>
                </a:solidFill>
                <a:latin typeface="Arial" charset="0"/>
                <a:cs typeface="Arial" charset="0"/>
              </a:rPr>
              <a:t> table</a:t>
            </a:r>
            <a:r>
              <a:rPr lang="hr-HR" sz="2800" dirty="0">
                <a:latin typeface="Arial" charset="0"/>
                <a:cs typeface="Arial" charset="0"/>
              </a:rPr>
              <a:t>)</a:t>
            </a:r>
            <a:endParaRPr lang="hr-HR" sz="2800" dirty="0"/>
          </a:p>
        </p:txBody>
      </p:sp>
      <p:sp>
        <p:nvSpPr>
          <p:cNvPr id="6" name="TextBox 3"/>
          <p:cNvSpPr txBox="1"/>
          <p:nvPr/>
        </p:nvSpPr>
        <p:spPr>
          <a:xfrm>
            <a:off x="405355" y="966158"/>
            <a:ext cx="88248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     </a:t>
            </a:r>
            <a:r>
              <a:rPr lang="en-US" b="1" dirty="0">
                <a:solidFill>
                  <a:srgbClr val="FF0000"/>
                </a:solidFill>
              </a:rPr>
              <a:t>10.0.0.0/8</a:t>
            </a:r>
            <a:r>
              <a:rPr lang="en-US" dirty="0"/>
              <a:t> is variably </a:t>
            </a:r>
            <a:r>
              <a:rPr lang="en-US" dirty="0" err="1"/>
              <a:t>subnetted</a:t>
            </a:r>
            <a:r>
              <a:rPr lang="en-US" dirty="0"/>
              <a:t>, 3 subnets, 3 masks</a:t>
            </a:r>
          </a:p>
          <a:p>
            <a:r>
              <a:rPr lang="en-US" dirty="0"/>
              <a:t>R       </a:t>
            </a:r>
            <a:r>
              <a:rPr lang="en-US" b="1" dirty="0">
                <a:solidFill>
                  <a:srgbClr val="0000FF"/>
                </a:solidFill>
              </a:rPr>
              <a:t>10.10.0.0/21</a:t>
            </a:r>
            <a:r>
              <a:rPr lang="en-US" dirty="0"/>
              <a:t> [</a:t>
            </a:r>
            <a:r>
              <a:rPr lang="en-US" b="1" dirty="0">
                <a:solidFill>
                  <a:srgbClr val="7030A0"/>
                </a:solidFill>
              </a:rPr>
              <a:t>120/2</a:t>
            </a:r>
            <a:r>
              <a:rPr lang="en-US" dirty="0"/>
              <a:t>] via </a:t>
            </a:r>
            <a:r>
              <a:rPr lang="en-US" b="1" dirty="0"/>
              <a:t>6.6.6.1</a:t>
            </a:r>
            <a:r>
              <a:rPr lang="en-US" dirty="0"/>
              <a:t>, </a:t>
            </a:r>
            <a:r>
              <a:rPr lang="en-US" u="sng" dirty="0"/>
              <a:t>00:00:17</a:t>
            </a:r>
            <a:r>
              <a:rPr lang="en-US" dirty="0"/>
              <a:t>, </a:t>
            </a:r>
            <a:r>
              <a:rPr lang="en-US" b="1" dirty="0"/>
              <a:t>Serial0/1/0</a:t>
            </a:r>
          </a:p>
          <a:p>
            <a:r>
              <a:rPr lang="en-US" dirty="0"/>
              <a:t>R       </a:t>
            </a:r>
            <a:r>
              <a:rPr lang="en-US" b="1" dirty="0">
                <a:solidFill>
                  <a:srgbClr val="0000FF"/>
                </a:solidFill>
              </a:rPr>
              <a:t>10.10.8.0/22</a:t>
            </a:r>
            <a:r>
              <a:rPr lang="en-US" dirty="0"/>
              <a:t> [</a:t>
            </a:r>
            <a:r>
              <a:rPr lang="en-US" b="1" dirty="0">
                <a:solidFill>
                  <a:srgbClr val="7030A0"/>
                </a:solidFill>
              </a:rPr>
              <a:t>120/4</a:t>
            </a:r>
            <a:r>
              <a:rPr lang="en-US" dirty="0"/>
              <a:t>] via </a:t>
            </a:r>
            <a:r>
              <a:rPr lang="en-US" b="1" dirty="0"/>
              <a:t>6.6.6.1</a:t>
            </a:r>
            <a:r>
              <a:rPr lang="en-US" dirty="0"/>
              <a:t>, </a:t>
            </a:r>
            <a:r>
              <a:rPr lang="en-US" u="sng" dirty="0"/>
              <a:t>00:00:17</a:t>
            </a:r>
            <a:r>
              <a:rPr lang="en-US" dirty="0"/>
              <a:t>, </a:t>
            </a:r>
            <a:r>
              <a:rPr lang="en-US" b="1" dirty="0"/>
              <a:t>Serial0/1/0</a:t>
            </a:r>
          </a:p>
          <a:p>
            <a:r>
              <a:rPr lang="en-US" dirty="0"/>
              <a:t>R       </a:t>
            </a:r>
            <a:r>
              <a:rPr lang="en-US" b="1" dirty="0">
                <a:solidFill>
                  <a:srgbClr val="0000FF"/>
                </a:solidFill>
              </a:rPr>
              <a:t>10.10.12.0/23</a:t>
            </a:r>
            <a:r>
              <a:rPr lang="en-US" dirty="0"/>
              <a:t> [</a:t>
            </a:r>
            <a:r>
              <a:rPr lang="en-US" b="1" dirty="0">
                <a:solidFill>
                  <a:srgbClr val="7030A0"/>
                </a:solidFill>
              </a:rPr>
              <a:t>120/1</a:t>
            </a:r>
            <a:r>
              <a:rPr lang="en-US" dirty="0"/>
              <a:t>] via </a:t>
            </a:r>
            <a:r>
              <a:rPr lang="en-US" b="1" dirty="0"/>
              <a:t>6.6.6.1</a:t>
            </a:r>
            <a:r>
              <a:rPr lang="en-US" dirty="0"/>
              <a:t>, </a:t>
            </a:r>
            <a:r>
              <a:rPr lang="en-US" u="sng" dirty="0"/>
              <a:t>00:00:17</a:t>
            </a:r>
            <a:r>
              <a:rPr lang="en-US" dirty="0"/>
              <a:t>, </a:t>
            </a:r>
            <a:r>
              <a:rPr lang="en-US" b="1" dirty="0"/>
              <a:t>Serial0/1/0</a:t>
            </a:r>
          </a:p>
          <a:p>
            <a:r>
              <a:rPr lang="en-US" dirty="0"/>
              <a:t>     </a:t>
            </a:r>
            <a:r>
              <a:rPr lang="en-US" b="1" dirty="0">
                <a:solidFill>
                  <a:srgbClr val="FF0000"/>
                </a:solidFill>
              </a:rPr>
              <a:t>14.0.0.0/30</a:t>
            </a:r>
            <a:r>
              <a:rPr lang="en-US" dirty="0"/>
              <a:t> is </a:t>
            </a:r>
            <a:r>
              <a:rPr lang="en-US" dirty="0" err="1"/>
              <a:t>subnetted</a:t>
            </a:r>
            <a:r>
              <a:rPr lang="en-US" dirty="0"/>
              <a:t>, 1 subnets</a:t>
            </a:r>
          </a:p>
          <a:p>
            <a:r>
              <a:rPr lang="en-US" dirty="0"/>
              <a:t>C       </a:t>
            </a:r>
            <a:r>
              <a:rPr lang="en-US" b="1" dirty="0">
                <a:solidFill>
                  <a:srgbClr val="0000FF"/>
                </a:solidFill>
              </a:rPr>
              <a:t>14.14.14.0</a:t>
            </a:r>
            <a:r>
              <a:rPr lang="en-US" dirty="0"/>
              <a:t> is directly connected, </a:t>
            </a:r>
            <a:r>
              <a:rPr lang="en-US" b="1" dirty="0"/>
              <a:t>Serial0/1/1</a:t>
            </a:r>
          </a:p>
          <a:p>
            <a:r>
              <a:rPr lang="en-US" dirty="0"/>
              <a:t>     </a:t>
            </a:r>
            <a:r>
              <a:rPr lang="en-US" b="1" dirty="0">
                <a:solidFill>
                  <a:srgbClr val="FF0000"/>
                </a:solidFill>
              </a:rPr>
              <a:t>172.20.0.0/16</a:t>
            </a:r>
            <a:r>
              <a:rPr lang="en-US" dirty="0"/>
              <a:t> is variably </a:t>
            </a:r>
            <a:r>
              <a:rPr lang="en-US" dirty="0" err="1"/>
              <a:t>subnetted</a:t>
            </a:r>
            <a:r>
              <a:rPr lang="en-US" dirty="0"/>
              <a:t>, 5 subnets, 5 masks</a:t>
            </a:r>
          </a:p>
          <a:p>
            <a:r>
              <a:rPr lang="en-US" dirty="0"/>
              <a:t>R       </a:t>
            </a:r>
            <a:r>
              <a:rPr lang="en-US" b="1" dirty="0">
                <a:solidFill>
                  <a:srgbClr val="0000FF"/>
                </a:solidFill>
              </a:rPr>
              <a:t>172.20.0.0/16</a:t>
            </a:r>
            <a:r>
              <a:rPr lang="en-US" dirty="0"/>
              <a:t> [</a:t>
            </a:r>
            <a:r>
              <a:rPr lang="en-US" b="1" dirty="0">
                <a:solidFill>
                  <a:srgbClr val="7030A0"/>
                </a:solidFill>
              </a:rPr>
              <a:t>120/2</a:t>
            </a:r>
            <a:r>
              <a:rPr lang="en-US" dirty="0"/>
              <a:t>] via </a:t>
            </a:r>
            <a:r>
              <a:rPr lang="en-US" b="1" dirty="0"/>
              <a:t>6.6.6.1</a:t>
            </a:r>
            <a:r>
              <a:rPr lang="en-US" dirty="0"/>
              <a:t>, </a:t>
            </a:r>
            <a:r>
              <a:rPr lang="en-US" u="sng" dirty="0"/>
              <a:t>00:00:17</a:t>
            </a:r>
            <a:r>
              <a:rPr lang="en-US" dirty="0"/>
              <a:t>, </a:t>
            </a:r>
            <a:r>
              <a:rPr lang="en-US" b="1" dirty="0"/>
              <a:t>Serial0/1/0</a:t>
            </a:r>
          </a:p>
          <a:p>
            <a:r>
              <a:rPr lang="en-US" dirty="0"/>
              <a:t>O       </a:t>
            </a:r>
            <a:r>
              <a:rPr lang="en-US" b="1" dirty="0">
                <a:solidFill>
                  <a:srgbClr val="0000FF"/>
                </a:solidFill>
              </a:rPr>
              <a:t>172.20.0.0/25</a:t>
            </a:r>
            <a:r>
              <a:rPr lang="en-US" dirty="0"/>
              <a:t> [</a:t>
            </a:r>
            <a:r>
              <a:rPr lang="en-US" b="1" dirty="0">
                <a:solidFill>
                  <a:srgbClr val="7030A0"/>
                </a:solidFill>
              </a:rPr>
              <a:t>110/1128</a:t>
            </a:r>
            <a:r>
              <a:rPr lang="en-US" dirty="0"/>
              <a:t>] via </a:t>
            </a:r>
            <a:r>
              <a:rPr lang="en-US" b="1" dirty="0"/>
              <a:t>14.14.14.2</a:t>
            </a:r>
            <a:r>
              <a:rPr lang="en-US" dirty="0"/>
              <a:t>, </a:t>
            </a:r>
            <a:r>
              <a:rPr lang="en-US" u="sng" dirty="0"/>
              <a:t>00:00:01</a:t>
            </a:r>
            <a:r>
              <a:rPr lang="en-US" dirty="0"/>
              <a:t>, </a:t>
            </a:r>
            <a:r>
              <a:rPr lang="en-US" b="1" dirty="0"/>
              <a:t>Serial0/1/1</a:t>
            </a:r>
          </a:p>
          <a:p>
            <a:r>
              <a:rPr lang="en-US" dirty="0"/>
              <a:t>O       </a:t>
            </a:r>
            <a:r>
              <a:rPr lang="en-US" b="1" dirty="0">
                <a:solidFill>
                  <a:srgbClr val="0000FF"/>
                </a:solidFill>
              </a:rPr>
              <a:t>172.20.0.192/27</a:t>
            </a:r>
            <a:r>
              <a:rPr lang="en-US" dirty="0"/>
              <a:t> [</a:t>
            </a:r>
            <a:r>
              <a:rPr lang="en-US" b="1" dirty="0">
                <a:solidFill>
                  <a:srgbClr val="7030A0"/>
                </a:solidFill>
              </a:rPr>
              <a:t>110/1928</a:t>
            </a:r>
            <a:r>
              <a:rPr lang="en-US" dirty="0"/>
              <a:t>] via </a:t>
            </a:r>
            <a:r>
              <a:rPr lang="en-US" b="1" dirty="0"/>
              <a:t>14.14.14.2</a:t>
            </a:r>
            <a:r>
              <a:rPr lang="en-US" dirty="0"/>
              <a:t>, </a:t>
            </a:r>
            <a:r>
              <a:rPr lang="en-US" u="sng" dirty="0"/>
              <a:t>00:00:01</a:t>
            </a:r>
            <a:r>
              <a:rPr lang="en-US" dirty="0"/>
              <a:t>, </a:t>
            </a:r>
            <a:r>
              <a:rPr lang="en-US" b="1" dirty="0"/>
              <a:t>Serial0/1/1</a:t>
            </a:r>
          </a:p>
          <a:p>
            <a:r>
              <a:rPr lang="en-US" dirty="0"/>
              <a:t>O       </a:t>
            </a:r>
            <a:r>
              <a:rPr lang="en-US" b="1" dirty="0">
                <a:solidFill>
                  <a:srgbClr val="0000FF"/>
                </a:solidFill>
              </a:rPr>
              <a:t>172.20.0.224/28</a:t>
            </a:r>
            <a:r>
              <a:rPr lang="en-US" dirty="0"/>
              <a:t> [</a:t>
            </a:r>
            <a:r>
              <a:rPr lang="en-US" b="1" dirty="0">
                <a:solidFill>
                  <a:srgbClr val="7030A0"/>
                </a:solidFill>
              </a:rPr>
              <a:t>110/1928</a:t>
            </a:r>
            <a:r>
              <a:rPr lang="en-US" dirty="0"/>
              <a:t>] via </a:t>
            </a:r>
            <a:r>
              <a:rPr lang="en-US" b="1" dirty="0"/>
              <a:t>14.14.14.2</a:t>
            </a:r>
            <a:r>
              <a:rPr lang="en-US" dirty="0"/>
              <a:t>, </a:t>
            </a:r>
            <a:r>
              <a:rPr lang="en-US" u="sng" dirty="0"/>
              <a:t>00:00:01</a:t>
            </a:r>
            <a:r>
              <a:rPr lang="en-US" dirty="0"/>
              <a:t>, </a:t>
            </a:r>
            <a:r>
              <a:rPr lang="en-US" b="1" dirty="0"/>
              <a:t>Serial0/1/1</a:t>
            </a:r>
          </a:p>
          <a:p>
            <a:r>
              <a:rPr lang="en-US" dirty="0"/>
              <a:t>D    </a:t>
            </a:r>
            <a:r>
              <a:rPr lang="en-US" b="1" dirty="0">
                <a:solidFill>
                  <a:srgbClr val="0000FF"/>
                </a:solidFill>
              </a:rPr>
              <a:t>192.168.0.0/20</a:t>
            </a:r>
            <a:r>
              <a:rPr lang="en-US" dirty="0"/>
              <a:t> [</a:t>
            </a:r>
            <a:r>
              <a:rPr lang="en-US" b="1" dirty="0">
                <a:solidFill>
                  <a:srgbClr val="7030A0"/>
                </a:solidFill>
              </a:rPr>
              <a:t>90/3196416</a:t>
            </a:r>
            <a:r>
              <a:rPr lang="en-US" dirty="0"/>
              <a:t>] via </a:t>
            </a:r>
            <a:r>
              <a:rPr lang="en-US" b="1" dirty="0"/>
              <a:t>2.2.2.2</a:t>
            </a:r>
            <a:r>
              <a:rPr lang="en-US" dirty="0"/>
              <a:t>, </a:t>
            </a:r>
            <a:r>
              <a:rPr lang="en-US" u="sng" dirty="0"/>
              <a:t>00:03:52</a:t>
            </a:r>
            <a:r>
              <a:rPr lang="en-US" dirty="0"/>
              <a:t>, </a:t>
            </a:r>
            <a:r>
              <a:rPr lang="en-US" b="1" dirty="0"/>
              <a:t>Serial0/0/1</a:t>
            </a:r>
          </a:p>
          <a:p>
            <a:r>
              <a:rPr lang="en-US" dirty="0"/>
              <a:t>D    </a:t>
            </a:r>
            <a:r>
              <a:rPr lang="en-US" b="1" dirty="0">
                <a:solidFill>
                  <a:srgbClr val="0000FF"/>
                </a:solidFill>
              </a:rPr>
              <a:t>192.168.16.0/22</a:t>
            </a:r>
            <a:r>
              <a:rPr lang="en-US" dirty="0"/>
              <a:t> [</a:t>
            </a:r>
            <a:r>
              <a:rPr lang="en-US" b="1" dirty="0">
                <a:solidFill>
                  <a:srgbClr val="7030A0"/>
                </a:solidFill>
              </a:rPr>
              <a:t>90/3196416</a:t>
            </a:r>
            <a:r>
              <a:rPr lang="en-US" dirty="0"/>
              <a:t>] via </a:t>
            </a:r>
            <a:r>
              <a:rPr lang="en-US" b="1" dirty="0"/>
              <a:t>2.2.2.2</a:t>
            </a:r>
            <a:r>
              <a:rPr lang="en-US" dirty="0"/>
              <a:t>, </a:t>
            </a:r>
            <a:r>
              <a:rPr lang="en-US" u="sng" dirty="0"/>
              <a:t>00:03:55</a:t>
            </a:r>
            <a:r>
              <a:rPr lang="en-US" dirty="0"/>
              <a:t>, </a:t>
            </a:r>
            <a:r>
              <a:rPr lang="en-US" b="1" dirty="0"/>
              <a:t>Serial0/0/1</a:t>
            </a:r>
          </a:p>
          <a:p>
            <a:r>
              <a:rPr lang="en-US" dirty="0"/>
              <a:t>D    </a:t>
            </a:r>
            <a:r>
              <a:rPr lang="en-US" b="1" dirty="0">
                <a:solidFill>
                  <a:srgbClr val="0000FF"/>
                </a:solidFill>
              </a:rPr>
              <a:t>192.168.20.0/24</a:t>
            </a:r>
            <a:r>
              <a:rPr lang="en-US" dirty="0"/>
              <a:t> [</a:t>
            </a:r>
            <a:r>
              <a:rPr lang="en-US" b="1" dirty="0">
                <a:solidFill>
                  <a:srgbClr val="7030A0"/>
                </a:solidFill>
              </a:rPr>
              <a:t>90/2684416</a:t>
            </a:r>
            <a:r>
              <a:rPr lang="en-US" dirty="0"/>
              <a:t>] via </a:t>
            </a:r>
            <a:r>
              <a:rPr lang="en-US" b="1" dirty="0"/>
              <a:t>2.2.2.2</a:t>
            </a:r>
            <a:r>
              <a:rPr lang="en-US" dirty="0"/>
              <a:t>, </a:t>
            </a:r>
            <a:r>
              <a:rPr lang="en-US" u="sng" dirty="0"/>
              <a:t>00:03:55</a:t>
            </a:r>
            <a:r>
              <a:rPr lang="en-US" dirty="0"/>
              <a:t>, </a:t>
            </a:r>
            <a:r>
              <a:rPr lang="en-US" b="1" dirty="0"/>
              <a:t>Serial0/0/1</a:t>
            </a:r>
          </a:p>
          <a:p>
            <a:r>
              <a:rPr lang="en-US" dirty="0"/>
              <a:t>R*   </a:t>
            </a:r>
            <a:r>
              <a:rPr lang="en-US" b="1" dirty="0">
                <a:solidFill>
                  <a:srgbClr val="0000FF"/>
                </a:solidFill>
              </a:rPr>
              <a:t>0.0.0.0/0</a:t>
            </a:r>
            <a:r>
              <a:rPr lang="en-US" dirty="0"/>
              <a:t> [</a:t>
            </a:r>
            <a:r>
              <a:rPr lang="en-US" b="1" dirty="0">
                <a:solidFill>
                  <a:srgbClr val="7030A0"/>
                </a:solidFill>
              </a:rPr>
              <a:t>120/1</a:t>
            </a:r>
            <a:r>
              <a:rPr lang="en-US" dirty="0"/>
              <a:t>] via </a:t>
            </a:r>
            <a:r>
              <a:rPr lang="hr-HR" b="1" dirty="0"/>
              <a:t>6.6.6.1</a:t>
            </a:r>
            <a:r>
              <a:rPr lang="en-US" dirty="0"/>
              <a:t>, </a:t>
            </a:r>
            <a:r>
              <a:rPr lang="en-US" u="sng" dirty="0"/>
              <a:t>00:00:</a:t>
            </a:r>
            <a:r>
              <a:rPr lang="hr-HR" u="sng" dirty="0"/>
              <a:t>17</a:t>
            </a:r>
            <a:r>
              <a:rPr lang="en-US" dirty="0"/>
              <a:t>, </a:t>
            </a:r>
            <a:r>
              <a:rPr lang="en-US" b="1" dirty="0"/>
              <a:t>Serial0/1/0</a:t>
            </a:r>
            <a:endParaRPr lang="hr-HR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7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5976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7947765" cy="647404"/>
          </a:xfrm>
        </p:spPr>
        <p:txBody>
          <a:bodyPr/>
          <a:lstStyle/>
          <a:p>
            <a:r>
              <a:rPr lang="hr-HR" sz="2800" dirty="0">
                <a:latin typeface="Arial" charset="0"/>
                <a:cs typeface="Arial" charset="0"/>
              </a:rPr>
              <a:t>USMJERNIČKI PROTOKOLI</a:t>
            </a:r>
            <a:endParaRPr lang="hr-HR" sz="2800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241382" y="599695"/>
            <a:ext cx="11497771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Tri (u priručniku 2) su osnovne komponente usmjerničkih protokola: </a:t>
            </a: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Mehanizan razmjene informacija o putanjama (rutama) ili stanju linkova (kod link state protokola)</a:t>
            </a:r>
          </a:p>
          <a:p>
            <a:pPr marL="273050" lvl="1" indent="-27305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Algoritam pomoću kojega se na osnovu tih informacija traži najbolji put</a:t>
            </a:r>
          </a:p>
          <a:p>
            <a:pPr marL="273050" indent="-273050">
              <a:spcBef>
                <a:spcPct val="20000"/>
              </a:spcBef>
              <a:buClr>
                <a:srgbClr val="002060"/>
              </a:buClr>
              <a:buSzPct val="85000"/>
              <a:buFont typeface="Wingdings" pitchFamily="2" charset="2"/>
              <a:buChar char="Ø"/>
            </a:pPr>
            <a:r>
              <a:rPr lang="hr-H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Dodatno i mehanizam za detekciju promjena i reakciju na promjene u topologiji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endParaRPr lang="hr-HR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8456" y="2148143"/>
            <a:ext cx="6848789" cy="306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627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Blic test 1/8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C0BD7-68E0-B21C-109E-AA9E1A9CA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033" y="640080"/>
            <a:ext cx="5537337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16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7947765" cy="647404"/>
          </a:xfrm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PODJELA USMJERNIČKIH PROTOKOLA</a:t>
            </a:r>
            <a:endParaRPr lang="hr-H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2411" y="941295"/>
            <a:ext cx="9082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/>
          <p:nvPr/>
        </p:nvSpPr>
        <p:spPr>
          <a:xfrm>
            <a:off x="8592930" y="3103621"/>
            <a:ext cx="1714512" cy="1000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9219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8822" y="0"/>
            <a:ext cx="7947765" cy="647404"/>
          </a:xfrm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PODJELA USMJERNIČKIH PROTOKOLA</a:t>
            </a:r>
            <a:endParaRPr lang="hr-HR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1476" y="585425"/>
            <a:ext cx="8640763" cy="4498975"/>
          </a:xfrm>
          <a:prstGeom prst="rect">
            <a:avLst/>
          </a:prstGeom>
        </p:spPr>
        <p:txBody>
          <a:bodyPr/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r>
              <a:rPr lang="hr-HR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Classfull</a:t>
            </a:r>
            <a:r>
              <a:rPr lang="hr-HR" sz="2700" dirty="0">
                <a:latin typeface="Arial" pitchFamily="34" charset="0"/>
                <a:cs typeface="Arial" pitchFamily="34" charset="0"/>
              </a:rPr>
              <a:t> vs </a:t>
            </a:r>
            <a:r>
              <a:rPr lang="hr-HR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Classless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Classfull protokoli (RIPv1 i IGRP)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 podržavaju VLSM i CIDR 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Informacije u updateu ne sadrže subnet masku 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Postoji problem sa diskontinuiranim mrežama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endParaRPr lang="hr-HR" sz="27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270" y="3206121"/>
            <a:ext cx="750684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6090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w332n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005" y="0"/>
            <a:ext cx="3311892" cy="4218971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7947765" cy="647404"/>
          </a:xfrm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PODJELA USMJERNIČKIH PROTOKOLA</a:t>
            </a:r>
            <a:endParaRPr lang="hr-HR" sz="2800" dirty="0"/>
          </a:p>
        </p:txBody>
      </p:sp>
      <p:sp>
        <p:nvSpPr>
          <p:cNvPr id="6" name="Pravokutnik 5"/>
          <p:cNvSpPr/>
          <p:nvPr/>
        </p:nvSpPr>
        <p:spPr>
          <a:xfrm>
            <a:off x="1524001" y="1137090"/>
            <a:ext cx="1361174" cy="3970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1" y="608981"/>
            <a:ext cx="7947765" cy="4498975"/>
          </a:xfrm>
          <a:prstGeom prst="rect">
            <a:avLst/>
          </a:prstGeom>
        </p:spPr>
        <p:txBody>
          <a:bodyPr/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r>
              <a:rPr lang="hr-HR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 Vector </a:t>
            </a:r>
            <a:r>
              <a:rPr lang="hr-HR" sz="2700" dirty="0">
                <a:latin typeface="Arial" pitchFamily="34" charset="0"/>
                <a:cs typeface="Arial" pitchFamily="34" charset="0"/>
              </a:rPr>
              <a:t>vs </a:t>
            </a:r>
            <a:r>
              <a:rPr lang="hr-HR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Link State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Usmjernici koji koriste </a:t>
            </a:r>
            <a:r>
              <a:rPr lang="hr-H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„Distance Vector” </a:t>
            </a: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protokole šalju informacije o pojedinim udaljenim mrežama na temelju kojih usmjernici sastavljaju usmjerničke tablice u usmjeravaju promet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endParaRPr lang="hr-HR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Usmjernici koji koriste </a:t>
            </a:r>
            <a:r>
              <a:rPr lang="hr-H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„Link State” </a:t>
            </a: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protokole šalju informacije o topologiji (stanju svih linkova) na temelju koje svaki usmjernik za sebe računa najkraći put do svakog odredišta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endParaRPr lang="hr-HR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Driving_distanc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7976" y="2569556"/>
            <a:ext cx="2731440" cy="309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42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-61807" y="0"/>
            <a:ext cx="7947765" cy="647404"/>
          </a:xfrm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DISTANCE VECTOR PROTOKOLI</a:t>
            </a:r>
            <a:endParaRPr lang="hr-H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13210" y="647404"/>
            <a:ext cx="118001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>
                <a:solidFill>
                  <a:srgbClr val="002060"/>
                </a:solidFill>
              </a:rPr>
              <a:t>RIPv1, </a:t>
            </a:r>
            <a:r>
              <a:rPr lang="hr-HR" sz="2800" b="1" dirty="0">
                <a:solidFill>
                  <a:srgbClr val="FF0000"/>
                </a:solidFill>
              </a:rPr>
              <a:t>RIPv2</a:t>
            </a:r>
            <a:r>
              <a:rPr lang="hr-HR" sz="2800" b="1" dirty="0">
                <a:solidFill>
                  <a:srgbClr val="002060"/>
                </a:solidFill>
              </a:rPr>
              <a:t>, </a:t>
            </a:r>
            <a:r>
              <a:rPr lang="hr-HR" sz="2800" dirty="0">
                <a:solidFill>
                  <a:srgbClr val="002060"/>
                </a:solidFill>
              </a:rPr>
              <a:t>IGRP, </a:t>
            </a:r>
            <a:r>
              <a:rPr lang="hr-HR" sz="2800" b="1" dirty="0">
                <a:solidFill>
                  <a:srgbClr val="FF0000"/>
                </a:solidFill>
              </a:rPr>
              <a:t>EIGRP</a:t>
            </a:r>
          </a:p>
          <a:p>
            <a:r>
              <a:rPr lang="hr-HR" sz="2400" dirty="0" err="1">
                <a:solidFill>
                  <a:srgbClr val="002060"/>
                </a:solidFill>
              </a:rPr>
              <a:t>Usmjernik</a:t>
            </a:r>
            <a:r>
              <a:rPr lang="hr-HR" sz="2400" dirty="0">
                <a:solidFill>
                  <a:srgbClr val="002060"/>
                </a:solidFill>
              </a:rPr>
              <a:t> koji koristi Distance </a:t>
            </a:r>
            <a:r>
              <a:rPr lang="hr-HR" sz="2400" dirty="0" err="1">
                <a:solidFill>
                  <a:srgbClr val="002060"/>
                </a:solidFill>
              </a:rPr>
              <a:t>vector</a:t>
            </a:r>
            <a:r>
              <a:rPr lang="hr-HR" sz="2400" dirty="0">
                <a:solidFill>
                  <a:srgbClr val="002060"/>
                </a:solidFill>
              </a:rPr>
              <a:t> protokol ne zna za cijelu topologiju mreže, već samo zna za: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solidFill>
                  <a:srgbClr val="002060"/>
                </a:solidFill>
              </a:rPr>
              <a:t>Smjer ili </a:t>
            </a:r>
            <a:r>
              <a:rPr lang="hr-HR" sz="2400" dirty="0" err="1">
                <a:solidFill>
                  <a:srgbClr val="002060"/>
                </a:solidFill>
              </a:rPr>
              <a:t>interface</a:t>
            </a:r>
            <a:r>
              <a:rPr lang="hr-HR" sz="2400" dirty="0">
                <a:solidFill>
                  <a:srgbClr val="002060"/>
                </a:solidFill>
              </a:rPr>
              <a:t> kroz koji treba slati promet (</a:t>
            </a:r>
            <a:r>
              <a:rPr lang="hr-HR" sz="2400" dirty="0" err="1">
                <a:solidFill>
                  <a:srgbClr val="FF0000"/>
                </a:solidFill>
              </a:rPr>
              <a:t>next</a:t>
            </a:r>
            <a:r>
              <a:rPr lang="hr-HR" sz="2400" dirty="0">
                <a:solidFill>
                  <a:srgbClr val="FF0000"/>
                </a:solidFill>
              </a:rPr>
              <a:t> hop </a:t>
            </a:r>
            <a:r>
              <a:rPr lang="hr-HR" sz="2400" dirty="0">
                <a:solidFill>
                  <a:srgbClr val="002060"/>
                </a:solidFill>
              </a:rPr>
              <a:t>ili </a:t>
            </a:r>
            <a:r>
              <a:rPr lang="hr-HR" sz="2400" dirty="0" err="1">
                <a:solidFill>
                  <a:srgbClr val="FF0000"/>
                </a:solidFill>
              </a:rPr>
              <a:t>exit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interface</a:t>
            </a:r>
            <a:r>
              <a:rPr lang="hr-HR" sz="2400" dirty="0">
                <a:solidFill>
                  <a:srgbClr val="002060"/>
                </a:solidFill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>
                <a:solidFill>
                  <a:srgbClr val="002060"/>
                </a:solidFill>
              </a:rPr>
              <a:t>Udaljenost do odredišne mreže (</a:t>
            </a:r>
            <a:r>
              <a:rPr lang="hr-HR" sz="2400" dirty="0" err="1">
                <a:solidFill>
                  <a:srgbClr val="FF0000"/>
                </a:solidFill>
              </a:rPr>
              <a:t>metric</a:t>
            </a:r>
            <a:r>
              <a:rPr lang="hr-HR" sz="2400" dirty="0">
                <a:solidFill>
                  <a:srgbClr val="002060"/>
                </a:solidFill>
              </a:rPr>
              <a:t>)</a:t>
            </a:r>
            <a:endParaRPr lang="en-US" sz="2400" dirty="0">
              <a:solidFill>
                <a:srgbClr val="00206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hr-HR" sz="2800" b="1" dirty="0">
              <a:solidFill>
                <a:srgbClr val="FF0000"/>
              </a:solidFill>
            </a:endParaRPr>
          </a:p>
          <a:p>
            <a:endParaRPr lang="hr-HR" sz="32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2711" y="2680999"/>
            <a:ext cx="6786578" cy="25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7673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7947765" cy="647404"/>
          </a:xfrm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DISTANCE VECTOR PROTOKOLI</a:t>
            </a:r>
            <a:endParaRPr lang="hr-HR" sz="2800" dirty="0"/>
          </a:p>
        </p:txBody>
      </p:sp>
      <p:sp>
        <p:nvSpPr>
          <p:cNvPr id="5" name="Rectangle 9"/>
          <p:cNvSpPr/>
          <p:nvPr/>
        </p:nvSpPr>
        <p:spPr>
          <a:xfrm>
            <a:off x="2025244" y="3876191"/>
            <a:ext cx="7782826" cy="10001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7"/>
          <p:cNvSpPr txBox="1"/>
          <p:nvPr/>
        </p:nvSpPr>
        <p:spPr>
          <a:xfrm>
            <a:off x="0" y="582982"/>
            <a:ext cx="1219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>
                <a:solidFill>
                  <a:srgbClr val="0000FF"/>
                </a:solidFill>
              </a:rPr>
              <a:t>PREDNOSTI: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hr-HR" sz="2600" dirty="0">
                <a:solidFill>
                  <a:srgbClr val="002060"/>
                </a:solidFill>
              </a:rPr>
              <a:t>Jednostavna implementacija i održavanje (osim EIGRP)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hr-HR" sz="2600" dirty="0">
                <a:solidFill>
                  <a:srgbClr val="002060"/>
                </a:solidFill>
              </a:rPr>
              <a:t>Nisu zahtjevni što se tiče resursa na ruteru (CPU, RAM)</a:t>
            </a:r>
          </a:p>
          <a:p>
            <a:r>
              <a:rPr lang="hr-HR" sz="2600" dirty="0">
                <a:solidFill>
                  <a:srgbClr val="FF0000"/>
                </a:solidFill>
              </a:rPr>
              <a:t>NEDOSTATCI: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hr-HR" sz="2600" dirty="0">
                <a:solidFill>
                  <a:srgbClr val="002060"/>
                </a:solidFill>
              </a:rPr>
              <a:t>Spora konvergencija (stabilno stanje)-osim EIGRP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hr-HR" sz="2600" dirty="0">
                <a:solidFill>
                  <a:srgbClr val="002060"/>
                </a:solidFill>
              </a:rPr>
              <a:t>Ograničena skalabilnost (FLAT protokoli-nema hijerarhije)-osim eventualno EIGRP ali ne za velike meže kao OSPF</a:t>
            </a:r>
          </a:p>
          <a:p>
            <a:pPr marL="355600" indent="-355600">
              <a:buFont typeface="Wingdings" pitchFamily="2" charset="2"/>
              <a:buChar char="Ø"/>
            </a:pPr>
            <a:r>
              <a:rPr lang="hr-HR" sz="2600" dirty="0">
                <a:solidFill>
                  <a:srgbClr val="002060"/>
                </a:solidFill>
              </a:rPr>
              <a:t>Petlje usmjeravanja (Routing loops)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25244" y="3952993"/>
            <a:ext cx="7782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Konvergencija je stanje u kojem svi usmjernici imaju konzistentne i točne informacije o tome kako doći do pojedinih mreža. Mreža nije potpuno funkcionalna dok se nije konvergirala</a:t>
            </a:r>
          </a:p>
        </p:txBody>
      </p:sp>
    </p:spTree>
    <p:extLst>
      <p:ext uri="{BB962C8B-B14F-4D97-AF65-F5344CB8AC3E}">
        <p14:creationId xmlns:p14="http://schemas.microsoft.com/office/powerpoint/2010/main" val="3242128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9899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-61807" y="0"/>
            <a:ext cx="7947765" cy="647404"/>
          </a:xfrm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UČENJE RUTA-</a:t>
            </a:r>
            <a:r>
              <a:rPr lang="hr-H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RIP-otkrivanje mreža</a:t>
            </a:r>
            <a:endParaRPr lang="hr-HR" sz="2800" dirty="0"/>
          </a:p>
        </p:txBody>
      </p:sp>
      <p:grpSp>
        <p:nvGrpSpPr>
          <p:cNvPr id="30" name="Grupa 29">
            <a:extLst>
              <a:ext uri="{FF2B5EF4-FFF2-40B4-BE49-F238E27FC236}">
                <a16:creationId xmlns:a16="http://schemas.microsoft.com/office/drawing/2014/main" id="{709B76DA-3A4D-46D9-A70B-3370E0D9056E}"/>
              </a:ext>
            </a:extLst>
          </p:cNvPr>
          <p:cNvGrpSpPr/>
          <p:nvPr/>
        </p:nvGrpSpPr>
        <p:grpSpPr>
          <a:xfrm>
            <a:off x="1567518" y="753146"/>
            <a:ext cx="9056963" cy="3788931"/>
            <a:chOff x="1567518" y="753146"/>
            <a:chExt cx="9056963" cy="3788931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67518" y="753146"/>
              <a:ext cx="9056963" cy="3788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kstniOkvir 5">
              <a:extLst>
                <a:ext uri="{FF2B5EF4-FFF2-40B4-BE49-F238E27FC236}">
                  <a16:creationId xmlns:a16="http://schemas.microsoft.com/office/drawing/2014/main" id="{EBA901AD-73FF-42BD-B6CE-2000562D6310}"/>
                </a:ext>
              </a:extLst>
            </p:cNvPr>
            <p:cNvSpPr txBox="1"/>
            <p:nvPr/>
          </p:nvSpPr>
          <p:spPr>
            <a:xfrm>
              <a:off x="2031019" y="3947423"/>
              <a:ext cx="10905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10.3.0.0</a:t>
              </a:r>
            </a:p>
          </p:txBody>
        </p:sp>
        <p:sp>
          <p:nvSpPr>
            <p:cNvPr id="2" name="Pravokutnik 1">
              <a:extLst>
                <a:ext uri="{FF2B5EF4-FFF2-40B4-BE49-F238E27FC236}">
                  <a16:creationId xmlns:a16="http://schemas.microsoft.com/office/drawing/2014/main" id="{72312720-8514-44C1-911C-B315BA68FFCE}"/>
                </a:ext>
              </a:extLst>
            </p:cNvPr>
            <p:cNvSpPr/>
            <p:nvPr/>
          </p:nvSpPr>
          <p:spPr>
            <a:xfrm>
              <a:off x="3051928" y="3947424"/>
              <a:ext cx="7521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b="1" dirty="0"/>
                <a:t>S0/0/0 </a:t>
              </a:r>
            </a:p>
          </p:txBody>
        </p:sp>
        <p:sp>
          <p:nvSpPr>
            <p:cNvPr id="7" name="TekstniOkvir 6">
              <a:extLst>
                <a:ext uri="{FF2B5EF4-FFF2-40B4-BE49-F238E27FC236}">
                  <a16:creationId xmlns:a16="http://schemas.microsoft.com/office/drawing/2014/main" id="{1A296668-7457-4064-B654-C3A33731CD71}"/>
                </a:ext>
              </a:extLst>
            </p:cNvPr>
            <p:cNvSpPr txBox="1"/>
            <p:nvPr/>
          </p:nvSpPr>
          <p:spPr>
            <a:xfrm>
              <a:off x="3979321" y="394742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b="1" dirty="0"/>
                <a:t>1</a:t>
              </a:r>
            </a:p>
          </p:txBody>
        </p:sp>
        <p:sp>
          <p:nvSpPr>
            <p:cNvPr id="8" name="TekstniOkvir 7">
              <a:extLst>
                <a:ext uri="{FF2B5EF4-FFF2-40B4-BE49-F238E27FC236}">
                  <a16:creationId xmlns:a16="http://schemas.microsoft.com/office/drawing/2014/main" id="{29D933B4-7DDD-4577-AD28-CB82FAB6B660}"/>
                </a:ext>
              </a:extLst>
            </p:cNvPr>
            <p:cNvSpPr txBox="1"/>
            <p:nvPr/>
          </p:nvSpPr>
          <p:spPr>
            <a:xfrm>
              <a:off x="7981650" y="3916645"/>
              <a:ext cx="10905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10.2.0.0</a:t>
              </a:r>
            </a:p>
          </p:txBody>
        </p:sp>
        <p:sp>
          <p:nvSpPr>
            <p:cNvPr id="9" name="Pravokutnik 8">
              <a:extLst>
                <a:ext uri="{FF2B5EF4-FFF2-40B4-BE49-F238E27FC236}">
                  <a16:creationId xmlns:a16="http://schemas.microsoft.com/office/drawing/2014/main" id="{11CF51CF-0AAE-4EB6-B232-C7A90D940652}"/>
                </a:ext>
              </a:extLst>
            </p:cNvPr>
            <p:cNvSpPr/>
            <p:nvPr/>
          </p:nvSpPr>
          <p:spPr>
            <a:xfrm>
              <a:off x="9002559" y="3916646"/>
              <a:ext cx="7521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b="1" dirty="0"/>
                <a:t>S0/0/1 </a:t>
              </a:r>
            </a:p>
          </p:txBody>
        </p:sp>
        <p:sp>
          <p:nvSpPr>
            <p:cNvPr id="10" name="TekstniOkvir 9">
              <a:extLst>
                <a:ext uri="{FF2B5EF4-FFF2-40B4-BE49-F238E27FC236}">
                  <a16:creationId xmlns:a16="http://schemas.microsoft.com/office/drawing/2014/main" id="{F24EA105-9C2A-4818-96F6-C2DFA3BA4853}"/>
                </a:ext>
              </a:extLst>
            </p:cNvPr>
            <p:cNvSpPr txBox="1"/>
            <p:nvPr/>
          </p:nvSpPr>
          <p:spPr>
            <a:xfrm>
              <a:off x="9929952" y="391664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b="1" dirty="0"/>
                <a:t>1</a:t>
              </a:r>
            </a:p>
          </p:txBody>
        </p:sp>
        <p:sp>
          <p:nvSpPr>
            <p:cNvPr id="11" name="TekstniOkvir 10">
              <a:extLst>
                <a:ext uri="{FF2B5EF4-FFF2-40B4-BE49-F238E27FC236}">
                  <a16:creationId xmlns:a16="http://schemas.microsoft.com/office/drawing/2014/main" id="{D288A7E0-F63E-4068-A3DE-3600ADAD3CB1}"/>
                </a:ext>
              </a:extLst>
            </p:cNvPr>
            <p:cNvSpPr txBox="1"/>
            <p:nvPr/>
          </p:nvSpPr>
          <p:spPr>
            <a:xfrm>
              <a:off x="5062116" y="4203522"/>
              <a:ext cx="10905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10.4.0.0</a:t>
              </a:r>
            </a:p>
          </p:txBody>
        </p:sp>
        <p:sp>
          <p:nvSpPr>
            <p:cNvPr id="12" name="Pravokutnik 11">
              <a:extLst>
                <a:ext uri="{FF2B5EF4-FFF2-40B4-BE49-F238E27FC236}">
                  <a16:creationId xmlns:a16="http://schemas.microsoft.com/office/drawing/2014/main" id="{C2847BED-B1D1-4AAB-81D7-F41D5CD85DB1}"/>
                </a:ext>
              </a:extLst>
            </p:cNvPr>
            <p:cNvSpPr/>
            <p:nvPr/>
          </p:nvSpPr>
          <p:spPr>
            <a:xfrm>
              <a:off x="6083025" y="4203523"/>
              <a:ext cx="7521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b="1" dirty="0"/>
                <a:t>S0/0/1 </a:t>
              </a:r>
            </a:p>
          </p:txBody>
        </p:sp>
        <p:sp>
          <p:nvSpPr>
            <p:cNvPr id="13" name="TekstniOkvir 12">
              <a:extLst>
                <a:ext uri="{FF2B5EF4-FFF2-40B4-BE49-F238E27FC236}">
                  <a16:creationId xmlns:a16="http://schemas.microsoft.com/office/drawing/2014/main" id="{7F226C86-E477-4AEC-A758-67A74700BA0F}"/>
                </a:ext>
              </a:extLst>
            </p:cNvPr>
            <p:cNvSpPr txBox="1"/>
            <p:nvPr/>
          </p:nvSpPr>
          <p:spPr>
            <a:xfrm>
              <a:off x="7010418" y="420352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b="1" dirty="0"/>
                <a:t>1</a:t>
              </a:r>
            </a:p>
          </p:txBody>
        </p:sp>
        <p:sp>
          <p:nvSpPr>
            <p:cNvPr id="14" name="TekstniOkvir 13">
              <a:extLst>
                <a:ext uri="{FF2B5EF4-FFF2-40B4-BE49-F238E27FC236}">
                  <a16:creationId xmlns:a16="http://schemas.microsoft.com/office/drawing/2014/main" id="{5C8CEB63-3345-48FC-870C-352D6C84FAEC}"/>
                </a:ext>
              </a:extLst>
            </p:cNvPr>
            <p:cNvSpPr txBox="1"/>
            <p:nvPr/>
          </p:nvSpPr>
          <p:spPr>
            <a:xfrm>
              <a:off x="5024672" y="3928502"/>
              <a:ext cx="10905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10.1.0.0</a:t>
              </a:r>
            </a:p>
          </p:txBody>
        </p:sp>
        <p:sp>
          <p:nvSpPr>
            <p:cNvPr id="15" name="Pravokutnik 14">
              <a:extLst>
                <a:ext uri="{FF2B5EF4-FFF2-40B4-BE49-F238E27FC236}">
                  <a16:creationId xmlns:a16="http://schemas.microsoft.com/office/drawing/2014/main" id="{FBB9B869-CD62-470E-8643-0CCC66992C7C}"/>
                </a:ext>
              </a:extLst>
            </p:cNvPr>
            <p:cNvSpPr/>
            <p:nvPr/>
          </p:nvSpPr>
          <p:spPr>
            <a:xfrm>
              <a:off x="6045581" y="3928503"/>
              <a:ext cx="7521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b="1" dirty="0"/>
                <a:t>S0/0/0 </a:t>
              </a:r>
            </a:p>
          </p:txBody>
        </p:sp>
        <p:sp>
          <p:nvSpPr>
            <p:cNvPr id="16" name="TekstniOkvir 15">
              <a:extLst>
                <a:ext uri="{FF2B5EF4-FFF2-40B4-BE49-F238E27FC236}">
                  <a16:creationId xmlns:a16="http://schemas.microsoft.com/office/drawing/2014/main" id="{455C2102-8463-4442-9227-B5737D0E7B7F}"/>
                </a:ext>
              </a:extLst>
            </p:cNvPr>
            <p:cNvSpPr txBox="1"/>
            <p:nvPr/>
          </p:nvSpPr>
          <p:spPr>
            <a:xfrm>
              <a:off x="6972974" y="392850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b="1" dirty="0"/>
                <a:t>1</a:t>
              </a:r>
            </a:p>
          </p:txBody>
        </p:sp>
        <p:sp>
          <p:nvSpPr>
            <p:cNvPr id="17" name="TekstniOkvir 16">
              <a:extLst>
                <a:ext uri="{FF2B5EF4-FFF2-40B4-BE49-F238E27FC236}">
                  <a16:creationId xmlns:a16="http://schemas.microsoft.com/office/drawing/2014/main" id="{767CF9ED-DD6B-4866-8C1F-67B97CAF49E0}"/>
                </a:ext>
              </a:extLst>
            </p:cNvPr>
            <p:cNvSpPr txBox="1"/>
            <p:nvPr/>
          </p:nvSpPr>
          <p:spPr>
            <a:xfrm>
              <a:off x="7981650" y="4191664"/>
              <a:ext cx="10905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10.1.0.0</a:t>
              </a:r>
            </a:p>
          </p:txBody>
        </p:sp>
        <p:sp>
          <p:nvSpPr>
            <p:cNvPr id="18" name="Pravokutnik 17">
              <a:extLst>
                <a:ext uri="{FF2B5EF4-FFF2-40B4-BE49-F238E27FC236}">
                  <a16:creationId xmlns:a16="http://schemas.microsoft.com/office/drawing/2014/main" id="{A21D47E7-818B-4BF1-8EEA-1C308D6D014E}"/>
                </a:ext>
              </a:extLst>
            </p:cNvPr>
            <p:cNvSpPr/>
            <p:nvPr/>
          </p:nvSpPr>
          <p:spPr>
            <a:xfrm>
              <a:off x="9002559" y="4191665"/>
              <a:ext cx="7521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b="1" dirty="0"/>
                <a:t>S0/0/1 </a:t>
              </a:r>
            </a:p>
          </p:txBody>
        </p:sp>
        <p:sp>
          <p:nvSpPr>
            <p:cNvPr id="19" name="TekstniOkvir 18">
              <a:extLst>
                <a:ext uri="{FF2B5EF4-FFF2-40B4-BE49-F238E27FC236}">
                  <a16:creationId xmlns:a16="http://schemas.microsoft.com/office/drawing/2014/main" id="{F095A87A-B9C2-456E-9079-6D88E7A99157}"/>
                </a:ext>
              </a:extLst>
            </p:cNvPr>
            <p:cNvSpPr txBox="1"/>
            <p:nvPr/>
          </p:nvSpPr>
          <p:spPr>
            <a:xfrm>
              <a:off x="9929952" y="4191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b="1" dirty="0"/>
                <a:t>2</a:t>
              </a:r>
            </a:p>
          </p:txBody>
        </p:sp>
        <p:sp>
          <p:nvSpPr>
            <p:cNvPr id="20" name="TekstniOkvir 19">
              <a:extLst>
                <a:ext uri="{FF2B5EF4-FFF2-40B4-BE49-F238E27FC236}">
                  <a16:creationId xmlns:a16="http://schemas.microsoft.com/office/drawing/2014/main" id="{91F2C7B0-CC86-4F3E-9F7D-86709F9FA6FD}"/>
                </a:ext>
              </a:extLst>
            </p:cNvPr>
            <p:cNvSpPr txBox="1"/>
            <p:nvPr/>
          </p:nvSpPr>
          <p:spPr>
            <a:xfrm>
              <a:off x="2031019" y="4191664"/>
              <a:ext cx="10905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1400" b="1" dirty="0"/>
                <a:t>10.4.0.0</a:t>
              </a:r>
            </a:p>
          </p:txBody>
        </p:sp>
        <p:sp>
          <p:nvSpPr>
            <p:cNvPr id="21" name="Pravokutnik 20">
              <a:extLst>
                <a:ext uri="{FF2B5EF4-FFF2-40B4-BE49-F238E27FC236}">
                  <a16:creationId xmlns:a16="http://schemas.microsoft.com/office/drawing/2014/main" id="{3B7CA04C-1254-4DC6-865D-ABCF222066A7}"/>
                </a:ext>
              </a:extLst>
            </p:cNvPr>
            <p:cNvSpPr/>
            <p:nvPr/>
          </p:nvSpPr>
          <p:spPr>
            <a:xfrm>
              <a:off x="3051928" y="4191665"/>
              <a:ext cx="7521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400" b="1" dirty="0"/>
                <a:t>S0/0/0 </a:t>
              </a:r>
            </a:p>
          </p:txBody>
        </p:sp>
        <p:sp>
          <p:nvSpPr>
            <p:cNvPr id="22" name="TekstniOkvir 21">
              <a:extLst>
                <a:ext uri="{FF2B5EF4-FFF2-40B4-BE49-F238E27FC236}">
                  <a16:creationId xmlns:a16="http://schemas.microsoft.com/office/drawing/2014/main" id="{6D8E7D5B-9CB5-42A7-B083-40B218B92491}"/>
                </a:ext>
              </a:extLst>
            </p:cNvPr>
            <p:cNvSpPr txBox="1"/>
            <p:nvPr/>
          </p:nvSpPr>
          <p:spPr>
            <a:xfrm>
              <a:off x="3979321" y="4191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600" b="1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844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66206"/>
            <a:ext cx="9239794" cy="647404"/>
          </a:xfrm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LINK STATE USMJERNIČKI PROTOKOLI-</a:t>
            </a:r>
            <a:r>
              <a:rPr lang="hr-H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OSPF</a:t>
            </a:r>
            <a:endParaRPr lang="hr-HR" sz="2800" dirty="0"/>
          </a:p>
        </p:txBody>
      </p:sp>
      <p:sp>
        <p:nvSpPr>
          <p:cNvPr id="2" name="Pravokutnik 1"/>
          <p:cNvSpPr/>
          <p:nvPr/>
        </p:nvSpPr>
        <p:spPr>
          <a:xfrm>
            <a:off x="173432" y="713610"/>
            <a:ext cx="120185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/>
            <a:r>
              <a:rPr lang="en-US" dirty="0">
                <a:solidFill>
                  <a:srgbClr val="002060"/>
                </a:solidFill>
              </a:rPr>
              <a:t>1. </a:t>
            </a:r>
            <a:r>
              <a:rPr lang="hr-HR" dirty="0">
                <a:solidFill>
                  <a:srgbClr val="002060"/>
                </a:solidFill>
              </a:rPr>
              <a:t>Svaki </a:t>
            </a:r>
            <a:r>
              <a:rPr lang="hr-HR" dirty="0" err="1">
                <a:solidFill>
                  <a:srgbClr val="002060"/>
                </a:solidFill>
              </a:rPr>
              <a:t>usmjernik</a:t>
            </a:r>
            <a:r>
              <a:rPr lang="hr-HR" dirty="0">
                <a:solidFill>
                  <a:srgbClr val="002060"/>
                </a:solidFill>
              </a:rPr>
              <a:t> uči stanje svojih aktivnih linkova (direktno povezanih mreža)</a:t>
            </a:r>
            <a:endParaRPr lang="en-US" dirty="0">
              <a:solidFill>
                <a:srgbClr val="002060"/>
              </a:solidFill>
            </a:endParaRPr>
          </a:p>
          <a:p>
            <a:pPr marL="266700" indent="-266700"/>
            <a:endParaRPr lang="en-US" dirty="0">
              <a:solidFill>
                <a:srgbClr val="002060"/>
              </a:solidFill>
            </a:endParaRPr>
          </a:p>
          <a:p>
            <a:pPr marL="266700" indent="-266700"/>
            <a:r>
              <a:rPr lang="en-US" dirty="0">
                <a:solidFill>
                  <a:srgbClr val="002060"/>
                </a:solidFill>
              </a:rPr>
              <a:t>2. </a:t>
            </a:r>
            <a:r>
              <a:rPr lang="hr-HR" dirty="0">
                <a:solidFill>
                  <a:srgbClr val="002060"/>
                </a:solidFill>
              </a:rPr>
              <a:t>Svaki </a:t>
            </a:r>
            <a:r>
              <a:rPr lang="hr-HR" dirty="0" err="1">
                <a:solidFill>
                  <a:srgbClr val="002060"/>
                </a:solidFill>
              </a:rPr>
              <a:t>usmjernik</a:t>
            </a:r>
            <a:r>
              <a:rPr lang="hr-HR" dirty="0">
                <a:solidFill>
                  <a:srgbClr val="002060"/>
                </a:solidFill>
              </a:rPr>
              <a:t> je odgovoran za uspostavu susjedskih odnosa na direktno povezanim mrežama (linkovima) razmjenom HELLO paketa s drugim </a:t>
            </a:r>
            <a:r>
              <a:rPr lang="hr-HR" dirty="0" err="1">
                <a:solidFill>
                  <a:srgbClr val="002060"/>
                </a:solidFill>
              </a:rPr>
              <a:t>usmjernicima</a:t>
            </a:r>
            <a:endParaRPr lang="hr-HR" dirty="0">
              <a:solidFill>
                <a:srgbClr val="002060"/>
              </a:solidFill>
            </a:endParaRPr>
          </a:p>
          <a:p>
            <a:pPr marL="266700" indent="-266700"/>
            <a:endParaRPr lang="en-US" dirty="0">
              <a:solidFill>
                <a:srgbClr val="002060"/>
              </a:solidFill>
            </a:endParaRPr>
          </a:p>
          <a:p>
            <a:pPr marL="266700" indent="-266700"/>
            <a:r>
              <a:rPr lang="en-US" dirty="0">
                <a:solidFill>
                  <a:srgbClr val="002060"/>
                </a:solidFill>
              </a:rPr>
              <a:t>3. </a:t>
            </a:r>
            <a:r>
              <a:rPr lang="hr-HR" dirty="0">
                <a:solidFill>
                  <a:srgbClr val="002060"/>
                </a:solidFill>
              </a:rPr>
              <a:t>Svaki </a:t>
            </a:r>
            <a:r>
              <a:rPr lang="hr-HR" dirty="0" err="1">
                <a:solidFill>
                  <a:srgbClr val="002060"/>
                </a:solidFill>
              </a:rPr>
              <a:t>usmjernik</a:t>
            </a:r>
            <a:r>
              <a:rPr lang="hr-HR" dirty="0">
                <a:solidFill>
                  <a:srgbClr val="002060"/>
                </a:solidFill>
              </a:rPr>
              <a:t> gradi L</a:t>
            </a:r>
            <a:r>
              <a:rPr lang="en-US" dirty="0">
                <a:solidFill>
                  <a:srgbClr val="002060"/>
                </a:solidFill>
              </a:rPr>
              <a:t>ink-State </a:t>
            </a:r>
            <a:r>
              <a:rPr lang="hr-HR" dirty="0" err="1">
                <a:solidFill>
                  <a:srgbClr val="002060"/>
                </a:solidFill>
              </a:rPr>
              <a:t>Advertisemen</a:t>
            </a:r>
            <a:r>
              <a:rPr lang="en-US" dirty="0">
                <a:solidFill>
                  <a:srgbClr val="002060"/>
                </a:solidFill>
              </a:rPr>
              <a:t>t (LS</a:t>
            </a:r>
            <a:r>
              <a:rPr lang="hr-HR" dirty="0">
                <a:solidFill>
                  <a:srgbClr val="002060"/>
                </a:solidFill>
              </a:rPr>
              <a:t>A</a:t>
            </a:r>
            <a:r>
              <a:rPr lang="en-US" dirty="0">
                <a:solidFill>
                  <a:srgbClr val="002060"/>
                </a:solidFill>
              </a:rPr>
              <a:t>) </a:t>
            </a:r>
            <a:r>
              <a:rPr lang="hr-HR" dirty="0">
                <a:solidFill>
                  <a:srgbClr val="002060"/>
                </a:solidFill>
              </a:rPr>
              <a:t>koji sadrži stanje svih direktno povezanih mreža (linkova). Stanje linkova uključuje: tip sučelja, IP adresu, mrežnu masku, tip mreže, kvalitetu puta (</a:t>
            </a:r>
            <a:r>
              <a:rPr lang="hr-HR" dirty="0" err="1">
                <a:solidFill>
                  <a:srgbClr val="002060"/>
                </a:solidFill>
              </a:rPr>
              <a:t>cost</a:t>
            </a:r>
            <a:r>
              <a:rPr lang="hr-HR" dirty="0">
                <a:solidFill>
                  <a:srgbClr val="002060"/>
                </a:solidFill>
              </a:rPr>
              <a:t>), IP adresu susjedno </a:t>
            </a:r>
            <a:r>
              <a:rPr lang="hr-HR" dirty="0" err="1">
                <a:solidFill>
                  <a:srgbClr val="002060"/>
                </a:solidFill>
              </a:rPr>
              <a:t>rutera</a:t>
            </a:r>
            <a:r>
              <a:rPr lang="hr-HR" dirty="0">
                <a:solidFill>
                  <a:srgbClr val="002060"/>
                </a:solidFill>
              </a:rPr>
              <a:t> na tom linku</a:t>
            </a:r>
            <a:endParaRPr lang="en-US" dirty="0">
              <a:solidFill>
                <a:srgbClr val="002060"/>
              </a:solidFill>
            </a:endParaRPr>
          </a:p>
          <a:p>
            <a:pPr marL="266700" indent="-266700"/>
            <a:endParaRPr lang="en-US" dirty="0">
              <a:solidFill>
                <a:srgbClr val="002060"/>
              </a:solidFill>
            </a:endParaRPr>
          </a:p>
          <a:p>
            <a:pPr marL="266700" indent="-266700"/>
            <a:r>
              <a:rPr lang="en-US" dirty="0">
                <a:solidFill>
                  <a:srgbClr val="002060"/>
                </a:solidFill>
              </a:rPr>
              <a:t>4. </a:t>
            </a:r>
            <a:r>
              <a:rPr lang="hr-HR" dirty="0">
                <a:solidFill>
                  <a:srgbClr val="002060"/>
                </a:solidFill>
              </a:rPr>
              <a:t>Svaki </a:t>
            </a:r>
            <a:r>
              <a:rPr lang="hr-HR" dirty="0" err="1">
                <a:solidFill>
                  <a:srgbClr val="002060"/>
                </a:solidFill>
              </a:rPr>
              <a:t>ruter</a:t>
            </a:r>
            <a:r>
              <a:rPr lang="hr-HR" dirty="0">
                <a:solidFill>
                  <a:srgbClr val="002060"/>
                </a:solidFill>
              </a:rPr>
              <a:t> šalje LSA svim svojim susjedima koji podatke iz tih LSA pohranjuju u lokalnu bazu podataka (OSPF </a:t>
            </a:r>
            <a:r>
              <a:rPr lang="hr-HR" dirty="0" err="1">
                <a:solidFill>
                  <a:srgbClr val="002060"/>
                </a:solidFill>
              </a:rPr>
              <a:t>database</a:t>
            </a:r>
            <a:r>
              <a:rPr lang="hr-HR" dirty="0">
                <a:solidFill>
                  <a:srgbClr val="002060"/>
                </a:solidFill>
              </a:rPr>
              <a:t>). Zatim te LSP šalju dalje ostalim </a:t>
            </a:r>
            <a:r>
              <a:rPr lang="hr-HR" dirty="0" err="1">
                <a:solidFill>
                  <a:srgbClr val="002060"/>
                </a:solidFill>
              </a:rPr>
              <a:t>ruterima</a:t>
            </a:r>
            <a:r>
              <a:rPr lang="hr-HR" dirty="0">
                <a:solidFill>
                  <a:srgbClr val="002060"/>
                </a:solidFill>
              </a:rPr>
              <a:t> u mreži dok svi </a:t>
            </a:r>
            <a:r>
              <a:rPr lang="hr-HR" dirty="0" err="1">
                <a:solidFill>
                  <a:srgbClr val="002060"/>
                </a:solidFill>
              </a:rPr>
              <a:t>ruteri</a:t>
            </a:r>
            <a:r>
              <a:rPr lang="hr-HR" dirty="0">
                <a:solidFill>
                  <a:srgbClr val="002060"/>
                </a:solidFill>
              </a:rPr>
              <a:t> u </a:t>
            </a:r>
            <a:r>
              <a:rPr lang="hr-HR" dirty="0" err="1">
                <a:solidFill>
                  <a:srgbClr val="002060"/>
                </a:solidFill>
              </a:rPr>
              <a:t>u</a:t>
            </a:r>
            <a:r>
              <a:rPr lang="hr-HR" dirty="0">
                <a:solidFill>
                  <a:srgbClr val="002060"/>
                </a:solidFill>
              </a:rPr>
              <a:t> određenom području (AREA) ne budu imali LSA od svih ostalih </a:t>
            </a:r>
            <a:r>
              <a:rPr lang="hr-HR" dirty="0" err="1">
                <a:solidFill>
                  <a:srgbClr val="002060"/>
                </a:solidFill>
              </a:rPr>
              <a:t>rutera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marL="266700" indent="-266700"/>
            <a:endParaRPr lang="en-US" dirty="0">
              <a:solidFill>
                <a:srgbClr val="002060"/>
              </a:solidFill>
            </a:endParaRPr>
          </a:p>
          <a:p>
            <a:pPr marL="266700" indent="-266700"/>
            <a:r>
              <a:rPr lang="en-US" dirty="0">
                <a:solidFill>
                  <a:srgbClr val="002060"/>
                </a:solidFill>
              </a:rPr>
              <a:t>5. </a:t>
            </a:r>
            <a:r>
              <a:rPr lang="hr-HR" dirty="0">
                <a:solidFill>
                  <a:srgbClr val="002060"/>
                </a:solidFill>
              </a:rPr>
              <a:t>Svaki </a:t>
            </a:r>
            <a:r>
              <a:rPr lang="hr-HR" dirty="0" err="1">
                <a:solidFill>
                  <a:srgbClr val="002060"/>
                </a:solidFill>
              </a:rPr>
              <a:t>ruter</a:t>
            </a:r>
            <a:r>
              <a:rPr lang="hr-HR" dirty="0">
                <a:solidFill>
                  <a:srgbClr val="002060"/>
                </a:solidFill>
              </a:rPr>
              <a:t> koristi OSPF </a:t>
            </a:r>
            <a:r>
              <a:rPr lang="hr-HR" dirty="0" err="1">
                <a:solidFill>
                  <a:srgbClr val="002060"/>
                </a:solidFill>
              </a:rPr>
              <a:t>database</a:t>
            </a:r>
            <a:r>
              <a:rPr lang="hr-HR" dirty="0">
                <a:solidFill>
                  <a:srgbClr val="002060"/>
                </a:solidFill>
              </a:rPr>
              <a:t> kako bi </a:t>
            </a:r>
            <a:r>
              <a:rPr lang="hr-HR" dirty="0" err="1">
                <a:solidFill>
                  <a:srgbClr val="002060"/>
                </a:solidFill>
              </a:rPr>
              <a:t>zgradio</a:t>
            </a:r>
            <a:r>
              <a:rPr lang="hr-HR" dirty="0">
                <a:solidFill>
                  <a:srgbClr val="002060"/>
                </a:solidFill>
              </a:rPr>
              <a:t> kompletnu topologiju mreže. Zatim koristi SPF (</a:t>
            </a:r>
            <a:r>
              <a:rPr lang="hr-HR" dirty="0" err="1">
                <a:solidFill>
                  <a:srgbClr val="002060"/>
                </a:solidFill>
              </a:rPr>
              <a:t>Shortest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Path</a:t>
            </a:r>
            <a:r>
              <a:rPr lang="hr-HR" dirty="0">
                <a:solidFill>
                  <a:srgbClr val="002060"/>
                </a:solidFill>
              </a:rPr>
              <a:t> First algoritam) kako bi izračunao najbolju putanju/putanje do svake mreže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r-H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96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13213"/>
            <a:ext cx="8708571" cy="647404"/>
          </a:xfrm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LINK STATE USMJERNIČKI PROTOKOLI-</a:t>
            </a:r>
            <a:r>
              <a:rPr lang="hr-H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OSPF</a:t>
            </a:r>
            <a:endParaRPr lang="hr-HR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157" y="497868"/>
            <a:ext cx="8578921" cy="54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6338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10023566" cy="647404"/>
          </a:xfrm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LINK STATE USMJERNIČKI PROTOKOLI-</a:t>
            </a:r>
            <a:r>
              <a:rPr lang="hr-H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OSPF</a:t>
            </a:r>
            <a:endParaRPr lang="hr-H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6915" y="880235"/>
            <a:ext cx="396233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4601" y="1023111"/>
            <a:ext cx="4786314" cy="401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kstniOkvir 7"/>
          <p:cNvSpPr txBox="1"/>
          <p:nvPr/>
        </p:nvSpPr>
        <p:spPr>
          <a:xfrm>
            <a:off x="2778282" y="567864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Kreće se iz pozicije R1</a:t>
            </a:r>
          </a:p>
        </p:txBody>
      </p:sp>
      <p:sp>
        <p:nvSpPr>
          <p:cNvPr id="9" name="TekstniOkvir 8"/>
          <p:cNvSpPr txBox="1"/>
          <p:nvPr/>
        </p:nvSpPr>
        <p:spPr>
          <a:xfrm>
            <a:off x="1792514" y="102311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10" name="TekstniOkvir 9"/>
          <p:cNvSpPr txBox="1"/>
          <p:nvPr/>
        </p:nvSpPr>
        <p:spPr>
          <a:xfrm>
            <a:off x="6215368" y="102311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75501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Arial" pitchFamily="34" charset="0"/>
                <a:cs typeface="Arial" pitchFamily="34" charset="0"/>
              </a:rPr>
              <a:t>Usmjeravanje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6092" y="1178490"/>
            <a:ext cx="11895908" cy="4206226"/>
          </a:xfrm>
        </p:spPr>
        <p:txBody>
          <a:bodyPr/>
          <a:lstStyle/>
          <a:p>
            <a:pPr marL="447675" indent="-447675" algn="just">
              <a:buFont typeface="Wingdings" pitchFamily="2" charset="2"/>
              <a:buChar char="Ø"/>
            </a:pPr>
            <a:r>
              <a:rPr lang="hr-HR" dirty="0">
                <a:solidFill>
                  <a:srgbClr val="000066"/>
                </a:solidFill>
              </a:rPr>
              <a:t>Proces prosljeđivanja paketa od izvora podataka komunikacije do odredišta</a:t>
            </a:r>
          </a:p>
          <a:p>
            <a:pPr marL="447675" indent="-447675" algn="just">
              <a:buFont typeface="Wingdings" pitchFamily="2" charset="2"/>
              <a:buChar char="Ø"/>
            </a:pPr>
            <a:r>
              <a:rPr lang="hr-HR" dirty="0">
                <a:solidFill>
                  <a:srgbClr val="000066"/>
                </a:solidFill>
              </a:rPr>
              <a:t>Usmjeravanje obavljaju </a:t>
            </a:r>
            <a:r>
              <a:rPr lang="hr-HR" dirty="0" err="1">
                <a:solidFill>
                  <a:srgbClr val="000066"/>
                </a:solidFill>
              </a:rPr>
              <a:t>usmjernici</a:t>
            </a:r>
            <a:r>
              <a:rPr lang="hr-HR" dirty="0">
                <a:solidFill>
                  <a:srgbClr val="000066"/>
                </a:solidFill>
              </a:rPr>
              <a:t> (</a:t>
            </a:r>
            <a:r>
              <a:rPr lang="hr-HR" dirty="0" err="1">
                <a:solidFill>
                  <a:srgbClr val="FF0000"/>
                </a:solidFill>
              </a:rPr>
              <a:t>Router</a:t>
            </a:r>
            <a:r>
              <a:rPr lang="hr-HR" dirty="0">
                <a:solidFill>
                  <a:srgbClr val="000066"/>
                </a:solidFill>
              </a:rPr>
              <a:t>)</a:t>
            </a:r>
          </a:p>
          <a:p>
            <a:pPr marL="447675" indent="-447675" algn="just">
              <a:buFont typeface="Wingdings" pitchFamily="2" charset="2"/>
              <a:buChar char="Ø"/>
            </a:pPr>
            <a:r>
              <a:rPr lang="hr-HR" dirty="0">
                <a:solidFill>
                  <a:srgbClr val="000066"/>
                </a:solidFill>
              </a:rPr>
              <a:t>Na putanji (</a:t>
            </a:r>
            <a:r>
              <a:rPr lang="hr-HR" dirty="0" err="1">
                <a:solidFill>
                  <a:srgbClr val="FF0000"/>
                </a:solidFill>
              </a:rPr>
              <a:t>Route</a:t>
            </a:r>
            <a:r>
              <a:rPr lang="hr-HR" dirty="0">
                <a:solidFill>
                  <a:srgbClr val="000066"/>
                </a:solidFill>
              </a:rPr>
              <a:t>) od ishodišta do odredišta može biti više </a:t>
            </a:r>
            <a:r>
              <a:rPr lang="hr-HR" dirty="0" err="1">
                <a:solidFill>
                  <a:srgbClr val="000066"/>
                </a:solidFill>
              </a:rPr>
              <a:t>usmjernika</a:t>
            </a:r>
            <a:r>
              <a:rPr lang="hr-HR" dirty="0">
                <a:solidFill>
                  <a:srgbClr val="000066"/>
                </a:solidFill>
              </a:rPr>
              <a:t> i svaki od njih analizira paket kako bi odlučio gdje ga treba poslati</a:t>
            </a:r>
          </a:p>
          <a:p>
            <a:pPr marL="447675" indent="-447675" algn="just">
              <a:buFont typeface="Wingdings" pitchFamily="2" charset="2"/>
              <a:buChar char="Ø"/>
            </a:pPr>
            <a:r>
              <a:rPr lang="hr-HR" dirty="0">
                <a:solidFill>
                  <a:srgbClr val="000066"/>
                </a:solidFill>
              </a:rPr>
              <a:t>Informacije koje koriste </a:t>
            </a:r>
            <a:r>
              <a:rPr lang="hr-HR" dirty="0" err="1">
                <a:solidFill>
                  <a:srgbClr val="000066"/>
                </a:solidFill>
              </a:rPr>
              <a:t>usmjernici</a:t>
            </a:r>
            <a:r>
              <a:rPr lang="hr-HR" dirty="0">
                <a:solidFill>
                  <a:srgbClr val="000066"/>
                </a:solidFill>
              </a:rPr>
              <a:t> za odluku nalaze se u </a:t>
            </a:r>
            <a:r>
              <a:rPr lang="hr-HR" dirty="0" err="1">
                <a:solidFill>
                  <a:srgbClr val="000066"/>
                </a:solidFill>
              </a:rPr>
              <a:t>usmjerničkoj</a:t>
            </a:r>
            <a:r>
              <a:rPr lang="hr-HR" dirty="0">
                <a:solidFill>
                  <a:srgbClr val="000066"/>
                </a:solidFill>
              </a:rPr>
              <a:t> tablici (</a:t>
            </a:r>
            <a:r>
              <a:rPr lang="hr-HR" dirty="0" err="1">
                <a:solidFill>
                  <a:srgbClr val="FF0000"/>
                </a:solidFill>
              </a:rPr>
              <a:t>Routing</a:t>
            </a:r>
            <a:r>
              <a:rPr lang="hr-HR" dirty="0">
                <a:solidFill>
                  <a:srgbClr val="FF0000"/>
                </a:solidFill>
              </a:rPr>
              <a:t> Table</a:t>
            </a:r>
            <a:r>
              <a:rPr lang="hr-HR" dirty="0">
                <a:solidFill>
                  <a:srgbClr val="000066"/>
                </a:solidFill>
              </a:rPr>
              <a:t>)</a:t>
            </a:r>
            <a:endParaRPr lang="vi-VN" dirty="0">
              <a:solidFill>
                <a:srgbClr val="000066"/>
              </a:solidFill>
            </a:endParaRP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5260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10668000" cy="647404"/>
          </a:xfrm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LINK STATE USMJERNIČKI PROTOKOLI-</a:t>
            </a:r>
            <a:r>
              <a:rPr lang="hr-H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OSPF</a:t>
            </a:r>
            <a:endParaRPr lang="hr-HR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1" y="740897"/>
            <a:ext cx="465793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883773"/>
            <a:ext cx="4214810" cy="378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kstniOkvir 12"/>
          <p:cNvSpPr txBox="1"/>
          <p:nvPr/>
        </p:nvSpPr>
        <p:spPr>
          <a:xfrm>
            <a:off x="1522409" y="88377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6419397" y="883773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619422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11495314" cy="647404"/>
          </a:xfrm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LINK STATE USMJERNIČKI PROTOKOLI-</a:t>
            </a:r>
            <a:r>
              <a:rPr lang="hr-H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OSPF</a:t>
            </a:r>
            <a:endParaRPr lang="hr-HR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8935" y="1778768"/>
            <a:ext cx="4733947" cy="386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kstniOkvir 7"/>
          <p:cNvSpPr txBox="1"/>
          <p:nvPr/>
        </p:nvSpPr>
        <p:spPr>
          <a:xfrm>
            <a:off x="3828934" y="177876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205727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7947765" cy="647404"/>
          </a:xfrm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PREDNOSTI LINK STATE PROTOKOLA</a:t>
            </a:r>
            <a:endParaRPr lang="hr-HR" sz="2800" dirty="0"/>
          </a:p>
        </p:txBody>
      </p:sp>
      <p:sp>
        <p:nvSpPr>
          <p:cNvPr id="3" name="TextBox 3"/>
          <p:cNvSpPr txBox="1"/>
          <p:nvPr/>
        </p:nvSpPr>
        <p:spPr>
          <a:xfrm>
            <a:off x="95649" y="764741"/>
            <a:ext cx="114867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pitchFamily="2" charset="2"/>
              <a:buChar char="Ø"/>
            </a:pPr>
            <a:r>
              <a:rPr lang="hr-HR" sz="2400" dirty="0">
                <a:solidFill>
                  <a:srgbClr val="002060"/>
                </a:solidFill>
              </a:rPr>
              <a:t>Svaki ruter gradi svoju topologijsku tablicu na temelju koje odabire najbolju putanju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hr-HR" sz="2400" dirty="0">
                <a:solidFill>
                  <a:srgbClr val="002060"/>
                </a:solidFill>
              </a:rPr>
              <a:t>Brza konvergencija mreže zbog trenutnog floodanja LSA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hr-HR" sz="2400" dirty="0">
                <a:solidFill>
                  <a:srgbClr val="002060"/>
                </a:solidFill>
              </a:rPr>
              <a:t>LSA se šalje samo kada je promjena u topologiji i sadrži samo inforamcije koje se riču promjene (nema periodičkih updatea-osim Paranoid update/link state refresh svakih 30 minuta))</a:t>
            </a:r>
          </a:p>
          <a:p>
            <a:pPr marL="266700" indent="-266700">
              <a:buFont typeface="Wingdings" pitchFamily="2" charset="2"/>
              <a:buChar char="Ø"/>
            </a:pPr>
            <a:r>
              <a:rPr lang="hr-HR" sz="2400" dirty="0">
                <a:solidFill>
                  <a:srgbClr val="002060"/>
                </a:solidFill>
              </a:rPr>
              <a:t>Hijerarshijski dizajn (više područja AREA) što omogućava rasterećenje resursa rutera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649" y="3811729"/>
            <a:ext cx="12000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Wingdings" pitchFamily="2" charset="2"/>
              <a:buChar char="Ø"/>
            </a:pPr>
            <a:r>
              <a:rPr lang="hr-HR" sz="2000" dirty="0">
                <a:solidFill>
                  <a:srgbClr val="FF0000"/>
                </a:solidFill>
              </a:rPr>
              <a:t>Zahtjevnijij su zbog veće potrošnja resursa (CPU i RAM, bandwidth) zbog SPF algoritma, velike topologijske tablice i više paketića, ali za to postoji hijerarshijski dizajn</a:t>
            </a:r>
          </a:p>
        </p:txBody>
      </p:sp>
    </p:spTree>
    <p:extLst>
      <p:ext uri="{BB962C8B-B14F-4D97-AF65-F5344CB8AC3E}">
        <p14:creationId xmlns:p14="http://schemas.microsoft.com/office/powerpoint/2010/main" val="17230190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7404"/>
          </a:xfrm>
          <a:solidFill>
            <a:srgbClr val="FFFF00"/>
          </a:solidFill>
        </p:spPr>
        <p:txBody>
          <a:bodyPr/>
          <a:lstStyle/>
          <a:p>
            <a:r>
              <a:rPr lang="hr-HR" sz="2800" dirty="0"/>
              <a:t>KRITERIJ ZA ODABIR PUTANJA</a:t>
            </a:r>
          </a:p>
        </p:txBody>
      </p:sp>
      <p:sp>
        <p:nvSpPr>
          <p:cNvPr id="2" name="Pravokutnik 1"/>
          <p:cNvSpPr/>
          <p:nvPr/>
        </p:nvSpPr>
        <p:spPr>
          <a:xfrm>
            <a:off x="0" y="647404"/>
            <a:ext cx="12192000" cy="40934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r>
              <a:rPr lang="hr-HR" sz="2000" dirty="0">
                <a:latin typeface="Arial" pitchFamily="34" charset="0"/>
                <a:cs typeface="Arial" pitchFamily="34" charset="0"/>
              </a:rPr>
              <a:t>Ukoliko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usmjernik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ima više izvora informacija o mogućim putanjama do neke mreže koje može koristiti (RIP, OSPF, EIGRP,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Static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...),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usmjernik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mora odabrati najbolju putanju koristeći slijedeće elemente:</a:t>
            </a:r>
          </a:p>
          <a:p>
            <a:pPr marL="731838" lvl="1" indent="-457200">
              <a:spcBef>
                <a:spcPct val="20000"/>
              </a:spcBef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Dostupnost </a:t>
            </a:r>
            <a:r>
              <a:rPr lang="hr-HR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Next</a:t>
            </a:r>
            <a:r>
              <a:rPr lang="hr-H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-hop adrese </a:t>
            </a: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(ako nije dostupna </a:t>
            </a:r>
            <a:r>
              <a:rPr lang="hr-HR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next</a:t>
            </a: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-hop adresa ta ruta se uopće ne uzima u obzir)</a:t>
            </a:r>
          </a:p>
          <a:p>
            <a:pPr marL="731838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Administrative</a:t>
            </a:r>
            <a:r>
              <a:rPr lang="hr-H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distance </a:t>
            </a: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r-H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Vjerodostojnost</a:t>
            </a: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ako ima istu putanju iz više izvora tada koristi AD za odabir najbolje putanje</a:t>
            </a:r>
          </a:p>
          <a:p>
            <a:pPr marL="731838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Metric</a:t>
            </a: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hr-H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mjera kvalitete putanje</a:t>
            </a: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ako je odabrao izvor, tada gleda </a:t>
            </a:r>
            <a:r>
              <a:rPr lang="hr-HR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metrik</a:t>
            </a: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 odabire najbolju putanju od određenog izvora</a:t>
            </a:r>
          </a:p>
          <a:p>
            <a:pPr marL="731838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/>
            </a:pPr>
            <a:r>
              <a:rPr lang="hr-HR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Prefix</a:t>
            </a:r>
            <a:r>
              <a:rPr lang="hr-H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length</a:t>
            </a:r>
            <a:r>
              <a:rPr lang="hr-H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hr-HR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najviše mrežnih bitova se poklapa</a:t>
            </a: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putanje prema “istim mrežama” s različitim prefiksima koegzistiraju u </a:t>
            </a:r>
            <a:r>
              <a:rPr lang="hr-HR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usmjerničkoj</a:t>
            </a: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tablici, najdulji </a:t>
            </a:r>
            <a:r>
              <a:rPr lang="hr-HR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prefix</a:t>
            </a:r>
            <a:r>
              <a:rPr lang="hr-H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je najbolji</a:t>
            </a:r>
          </a:p>
          <a:p>
            <a:pPr marL="731838" lvl="1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AutoNum type="arabicPeriod"/>
              <a:defRPr/>
            </a:pPr>
            <a:endParaRPr lang="hr-HR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087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7404"/>
          </a:xfrm>
          <a:solidFill>
            <a:srgbClr val="FFFF00"/>
          </a:solidFill>
        </p:spPr>
        <p:txBody>
          <a:bodyPr/>
          <a:lstStyle/>
          <a:p>
            <a:r>
              <a:rPr lang="hr-HR" sz="2800" dirty="0"/>
              <a:t>ADMINISTRATIVE DISTANCE</a:t>
            </a:r>
          </a:p>
        </p:txBody>
      </p:sp>
      <p:graphicFrame>
        <p:nvGraphicFramePr>
          <p:cNvPr id="5" name="Table 3"/>
          <p:cNvGraphicFramePr>
            <a:graphicFrameLocks noGrp="1"/>
          </p:cNvGraphicFramePr>
          <p:nvPr/>
        </p:nvGraphicFramePr>
        <p:xfrm>
          <a:off x="1524000" y="870467"/>
          <a:ext cx="9144000" cy="4257675"/>
        </p:xfrm>
        <a:graphic>
          <a:graphicData uri="http://schemas.openxmlformats.org/drawingml/2006/table">
            <a:tbl>
              <a:tblPr/>
              <a:tblGrid>
                <a:gridCol w="5225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8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94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Routing Protocol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Administrative distance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94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Directly connected interface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0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9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Static route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0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94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" action="ppaction://noaction"/>
                        </a:rPr>
                        <a:t>EIGRP summary route</a:t>
                      </a:r>
                      <a:endParaRPr lang="hr-HR" sz="1800" b="0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94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" action="ppaction://noaction"/>
                        </a:rPr>
                        <a:t>External BGP</a:t>
                      </a:r>
                      <a:endParaRPr lang="hr-HR" sz="18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894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" action="ppaction://noaction"/>
                        </a:rPr>
                        <a:t>Internal EIGRP</a:t>
                      </a:r>
                      <a:endParaRPr lang="hr-HR" sz="1800" b="1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0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94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" action="ppaction://noaction"/>
                        </a:rPr>
                        <a:t>IGRP</a:t>
                      </a:r>
                      <a:endParaRPr lang="hr-HR" sz="18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94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" action="ppaction://noaction"/>
                        </a:rPr>
                        <a:t>OSPF</a:t>
                      </a:r>
                      <a:endParaRPr lang="hr-HR" sz="1800" b="1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0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94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" action="ppaction://noaction"/>
                        </a:rPr>
                        <a:t>IS-IS</a:t>
                      </a:r>
                      <a:endParaRPr lang="hr-HR" sz="18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94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" action="ppaction://noaction"/>
                        </a:rPr>
                        <a:t>Routing Information Protocol (RIP)</a:t>
                      </a:r>
                      <a:endParaRPr lang="hr-HR" sz="1800" b="1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0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94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" action="ppaction://noaction"/>
                        </a:rPr>
                        <a:t>Exterior Gateway Protocol (EGP)</a:t>
                      </a:r>
                      <a:endParaRPr lang="hr-HR" sz="18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94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" action="ppaction://noaction"/>
                        </a:rPr>
                        <a:t>On Demand Routing (ODR)</a:t>
                      </a:r>
                      <a:endParaRPr lang="hr-HR" sz="18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894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sng" strike="noStrike" dirty="0">
                          <a:solidFill>
                            <a:srgbClr val="0000FF"/>
                          </a:solidFill>
                          <a:latin typeface="Calibri"/>
                          <a:hlinkClick r:id="" action="ppaction://noaction"/>
                        </a:rPr>
                        <a:t>External EIGRP</a:t>
                      </a:r>
                      <a:endParaRPr lang="hr-HR" sz="1800" b="1" i="0" u="sng" strike="noStrike" dirty="0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0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94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sng" strike="noStrike">
                          <a:solidFill>
                            <a:srgbClr val="0000FF"/>
                          </a:solidFill>
                          <a:latin typeface="Calibri"/>
                          <a:hlinkClick r:id="" action="ppaction://noaction"/>
                        </a:rPr>
                        <a:t>Internal BGP</a:t>
                      </a:r>
                      <a:endParaRPr lang="hr-HR" sz="1800" b="0" i="0" u="sng" strike="noStrike">
                        <a:solidFill>
                          <a:srgbClr val="0000FF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8943"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Unknown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299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7404"/>
          </a:xfrm>
          <a:solidFill>
            <a:srgbClr val="FFFF00"/>
          </a:solidFill>
        </p:spPr>
        <p:txBody>
          <a:bodyPr/>
          <a:lstStyle/>
          <a:p>
            <a:r>
              <a:rPr lang="hr-HR" sz="2800" dirty="0"/>
              <a:t>METRIC</a:t>
            </a:r>
          </a:p>
        </p:txBody>
      </p: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524000" y="1761067"/>
          <a:ext cx="9144000" cy="2596626"/>
        </p:xfrm>
        <a:graphic>
          <a:graphicData uri="http://schemas.openxmlformats.org/drawingml/2006/table">
            <a:tbl>
              <a:tblPr/>
              <a:tblGrid>
                <a:gridCol w="3258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5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214">
                <a:tc>
                  <a:txBody>
                    <a:bodyPr/>
                    <a:lstStyle/>
                    <a:p>
                      <a:pPr algn="ctr" fontAlgn="b"/>
                      <a:r>
                        <a:rPr lang="hr-HR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USMJERNIČKI PROTOKOL</a:t>
                      </a:r>
                    </a:p>
                  </a:txBody>
                  <a:tcPr marL="4093" marR="4093" marT="4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METRIC</a:t>
                      </a:r>
                    </a:p>
                  </a:txBody>
                  <a:tcPr marL="4093" marR="4093" marT="4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3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RIPv1 i v2</a:t>
                      </a:r>
                    </a:p>
                  </a:txBody>
                  <a:tcPr marL="4093" marR="4093" marT="4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HOP COUNT</a:t>
                      </a:r>
                    </a:p>
                  </a:txBody>
                  <a:tcPr marL="4093" marR="4093" marT="4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3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EIGRP</a:t>
                      </a:r>
                    </a:p>
                  </a:txBody>
                  <a:tcPr marL="4093" marR="4093" marT="4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Složeni metric temeljen na bandwidth i delay</a:t>
                      </a:r>
                    </a:p>
                  </a:txBody>
                  <a:tcPr marL="4093" marR="4093" marT="4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3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OSPF</a:t>
                      </a:r>
                    </a:p>
                  </a:txBody>
                  <a:tcPr marL="4093" marR="4093" marT="4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 temeljen na bandwidth linka 100Mbps=1</a:t>
                      </a:r>
                    </a:p>
                  </a:txBody>
                  <a:tcPr marL="4093" marR="4093" marT="4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3"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BGP</a:t>
                      </a:r>
                    </a:p>
                  </a:txBody>
                  <a:tcPr marL="4093" marR="4093" marT="4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Složeni metric temeljen na “atributima”</a:t>
                      </a:r>
                    </a:p>
                  </a:txBody>
                  <a:tcPr marL="4093" marR="4093" marT="40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858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10270"/>
            <a:ext cx="7947765" cy="647404"/>
          </a:xfrm>
          <a:solidFill>
            <a:schemeClr val="bg1"/>
          </a:solidFill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KONFIGURACIJA USMJERAVANJA</a:t>
            </a:r>
            <a:endParaRPr lang="hr-HR" sz="2800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528399" y="1302848"/>
            <a:ext cx="9358346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endParaRPr lang="hr-HR" sz="20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5255" y="333972"/>
            <a:ext cx="914843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79799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-1233" y="0"/>
            <a:ext cx="11235290" cy="647404"/>
          </a:xfrm>
          <a:solidFill>
            <a:schemeClr val="bg1"/>
          </a:solidFill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STATIČKO USMJERAVANJE </a:t>
            </a:r>
            <a:r>
              <a:rPr lang="hr-H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hr-H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next</a:t>
            </a:r>
            <a:r>
              <a:rPr lang="hr-H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hop </a:t>
            </a:r>
            <a:r>
              <a:rPr lang="hr-H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address</a:t>
            </a:r>
            <a:endParaRPr lang="hr-HR" sz="2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983" y="2300295"/>
            <a:ext cx="9144000" cy="331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18424" y="571969"/>
            <a:ext cx="12069073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>
              <a:spcBef>
                <a:spcPct val="20000"/>
              </a:spcBef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Susjedna adresa (</a:t>
            </a:r>
            <a:r>
              <a:rPr lang="hr-H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next hop address</a:t>
            </a:r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je IP adresa na drugom kraju veze, odnosno IP adresa susjednog usmjernika, </a:t>
            </a:r>
            <a:r>
              <a:rPr lang="hr-HR" sz="2000" dirty="0">
                <a:solidFill>
                  <a:srgbClr val="002060"/>
                </a:solidFill>
              </a:rPr>
              <a:t>za R1 sa slike izgleda ovako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endParaRPr lang="hr-H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6"/>
          <p:cNvCxnSpPr>
            <a:cxnSpLocks/>
          </p:cNvCxnSpPr>
          <p:nvPr/>
        </p:nvCxnSpPr>
        <p:spPr>
          <a:xfrm flipH="1">
            <a:off x="4254537" y="3041703"/>
            <a:ext cx="429442" cy="7147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8"/>
          <p:cNvSpPr/>
          <p:nvPr/>
        </p:nvSpPr>
        <p:spPr>
          <a:xfrm>
            <a:off x="6826305" y="3970787"/>
            <a:ext cx="357190" cy="285752"/>
          </a:xfrm>
          <a:prstGeom prst="rect">
            <a:avLst/>
          </a:prstGeom>
          <a:noFill/>
          <a:ln>
            <a:solidFill>
              <a:srgbClr val="F90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0"/>
          <p:cNvSpPr/>
          <p:nvPr/>
        </p:nvSpPr>
        <p:spPr>
          <a:xfrm>
            <a:off x="4004504" y="1327191"/>
            <a:ext cx="6357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172.16.0.0/16 is variably </a:t>
            </a:r>
            <a:r>
              <a:rPr lang="en-US" dirty="0" err="1"/>
              <a:t>subnetted</a:t>
            </a:r>
            <a:r>
              <a:rPr lang="en-US" dirty="0"/>
              <a:t>, 4 subnets, 3 masks</a:t>
            </a:r>
          </a:p>
          <a:p>
            <a:r>
              <a:rPr lang="en-US" dirty="0"/>
              <a:t>C       172.16.0.0/24 is directly connected, FastEthernet0/0</a:t>
            </a:r>
          </a:p>
          <a:p>
            <a:r>
              <a:rPr lang="en-US" dirty="0"/>
              <a:t>C       172.16.1.0/26 is directly connected, Loopback0</a:t>
            </a:r>
          </a:p>
          <a:p>
            <a:r>
              <a:rPr lang="en-US" dirty="0"/>
              <a:t>S       1</a:t>
            </a:r>
            <a:r>
              <a:rPr lang="hr-HR" dirty="0"/>
              <a:t>9</a:t>
            </a:r>
            <a:r>
              <a:rPr lang="en-US" dirty="0"/>
              <a:t>2.16</a:t>
            </a:r>
            <a:r>
              <a:rPr lang="hr-HR" dirty="0"/>
              <a:t>8</a:t>
            </a:r>
            <a:r>
              <a:rPr lang="en-US" dirty="0"/>
              <a:t>.</a:t>
            </a:r>
            <a:r>
              <a:rPr lang="hr-HR" dirty="0"/>
              <a:t>0</a:t>
            </a:r>
            <a:r>
              <a:rPr lang="en-US" dirty="0"/>
              <a:t>.0/</a:t>
            </a:r>
            <a:r>
              <a:rPr lang="hr-HR" dirty="0"/>
              <a:t>30</a:t>
            </a:r>
            <a:r>
              <a:rPr lang="en-US" dirty="0"/>
              <a:t> is directly connected, Serial0/0/0 </a:t>
            </a:r>
            <a:endParaRPr lang="hr-HR" dirty="0"/>
          </a:p>
          <a:p>
            <a:r>
              <a:rPr lang="en-US" b="1" dirty="0"/>
              <a:t>S       1</a:t>
            </a:r>
            <a:r>
              <a:rPr lang="hr-HR" b="1" dirty="0"/>
              <a:t>9</a:t>
            </a:r>
            <a:r>
              <a:rPr lang="en-US" b="1" dirty="0"/>
              <a:t>2.16</a:t>
            </a:r>
            <a:r>
              <a:rPr lang="hr-HR" b="1" dirty="0"/>
              <a:t>8</a:t>
            </a:r>
            <a:r>
              <a:rPr lang="en-US" b="1" dirty="0"/>
              <a:t>.</a:t>
            </a:r>
            <a:r>
              <a:rPr lang="hr-HR" b="1" dirty="0"/>
              <a:t>2</a:t>
            </a:r>
            <a:r>
              <a:rPr lang="en-US" b="1" dirty="0"/>
              <a:t>.0/</a:t>
            </a:r>
            <a:r>
              <a:rPr lang="hr-HR" b="1" dirty="0"/>
              <a:t>25</a:t>
            </a:r>
            <a:r>
              <a:rPr lang="en-US" b="1" dirty="0"/>
              <a:t> [1/0] via </a:t>
            </a:r>
            <a:r>
              <a:rPr lang="en-US" b="1" dirty="0">
                <a:solidFill>
                  <a:srgbClr val="FF0000"/>
                </a:solidFill>
              </a:rPr>
              <a:t>10.10.10.2</a:t>
            </a:r>
          </a:p>
          <a:p>
            <a:r>
              <a:rPr lang="hr-HR" dirty="0"/>
              <a:t>C</a:t>
            </a:r>
            <a:r>
              <a:rPr lang="en-US" dirty="0"/>
              <a:t>      1</a:t>
            </a:r>
            <a:r>
              <a:rPr lang="hr-HR" dirty="0"/>
              <a:t>0.10.10</a:t>
            </a:r>
            <a:r>
              <a:rPr lang="en-US" dirty="0"/>
              <a:t>.0/24 is directly connected, Serial0/0/0</a:t>
            </a:r>
            <a:endParaRPr lang="hr-HR" dirty="0"/>
          </a:p>
        </p:txBody>
      </p:sp>
      <p:sp>
        <p:nvSpPr>
          <p:cNvPr id="18" name="Rectangle 11"/>
          <p:cNvSpPr/>
          <p:nvPr/>
        </p:nvSpPr>
        <p:spPr>
          <a:xfrm>
            <a:off x="6507126" y="2470613"/>
            <a:ext cx="1437638" cy="285752"/>
          </a:xfrm>
          <a:prstGeom prst="rect">
            <a:avLst/>
          </a:prstGeom>
          <a:noFill/>
          <a:ln>
            <a:solidFill>
              <a:srgbClr val="F90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8420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7947765" cy="647404"/>
          </a:xfrm>
          <a:solidFill>
            <a:schemeClr val="bg1"/>
          </a:solidFill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STATIČKO USMJERAVANJE-</a:t>
            </a:r>
            <a:r>
              <a:rPr lang="hr-H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izlazno sučelje</a:t>
            </a:r>
            <a:endParaRPr lang="hr-HR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646" y="2218291"/>
            <a:ext cx="9144000" cy="331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3"/>
          <p:cNvSpPr txBox="1">
            <a:spLocks/>
          </p:cNvSpPr>
          <p:nvPr/>
        </p:nvSpPr>
        <p:spPr bwMode="auto">
          <a:xfrm>
            <a:off x="123331" y="526903"/>
            <a:ext cx="1193804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>
              <a:spcBef>
                <a:spcPct val="20000"/>
              </a:spcBef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Ako koristimo serial sučelja na usmjerniku, putanja može biti definirana korištenjem tog izlaznog sučelja umjesto next-hop adrese </a:t>
            </a:r>
            <a:r>
              <a:rPr lang="hr-H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(ne vrijedi za ethernet)</a:t>
            </a:r>
            <a:r>
              <a:rPr lang="hr-H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hr-HR" sz="2000" dirty="0">
                <a:solidFill>
                  <a:srgbClr val="002060"/>
                </a:solidFill>
              </a:rPr>
              <a:t>za R1 sa slike izgleda ovako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endParaRPr lang="hr-H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6"/>
          <p:cNvCxnSpPr>
            <a:cxnSpLocks/>
          </p:cNvCxnSpPr>
          <p:nvPr/>
        </p:nvCxnSpPr>
        <p:spPr>
          <a:xfrm flipH="1">
            <a:off x="4115201" y="3031527"/>
            <a:ext cx="455321" cy="64294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9"/>
          <p:cNvSpPr/>
          <p:nvPr/>
        </p:nvSpPr>
        <p:spPr>
          <a:xfrm>
            <a:off x="3400820" y="3674469"/>
            <a:ext cx="928694" cy="285752"/>
          </a:xfrm>
          <a:prstGeom prst="rect">
            <a:avLst/>
          </a:prstGeom>
          <a:noFill/>
          <a:ln>
            <a:solidFill>
              <a:srgbClr val="F90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Rectangle 11"/>
          <p:cNvSpPr/>
          <p:nvPr/>
        </p:nvSpPr>
        <p:spPr>
          <a:xfrm>
            <a:off x="7893452" y="2147205"/>
            <a:ext cx="1214446" cy="285752"/>
          </a:xfrm>
          <a:prstGeom prst="rect">
            <a:avLst/>
          </a:prstGeom>
          <a:noFill/>
          <a:ln>
            <a:solidFill>
              <a:srgbClr val="F90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Rectangle 10"/>
          <p:cNvSpPr/>
          <p:nvPr/>
        </p:nvSpPr>
        <p:spPr>
          <a:xfrm>
            <a:off x="3865167" y="1303890"/>
            <a:ext cx="6357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172.16.0.0/16 is variably </a:t>
            </a:r>
            <a:r>
              <a:rPr lang="en-US" dirty="0" err="1"/>
              <a:t>subnetted</a:t>
            </a:r>
            <a:r>
              <a:rPr lang="en-US" dirty="0"/>
              <a:t>, 4 subnets, 3 masks</a:t>
            </a:r>
          </a:p>
          <a:p>
            <a:r>
              <a:rPr lang="en-US" dirty="0"/>
              <a:t>C       172.16.0.0/24 is directly connected, FastEthernet0/0</a:t>
            </a:r>
          </a:p>
          <a:p>
            <a:r>
              <a:rPr lang="en-US" dirty="0"/>
              <a:t>C       172.16.1.0/26 is directly connected, Loopback0</a:t>
            </a:r>
          </a:p>
          <a:p>
            <a:r>
              <a:rPr lang="en-US" b="1" dirty="0"/>
              <a:t>S       1</a:t>
            </a:r>
            <a:r>
              <a:rPr lang="hr-HR" b="1" dirty="0"/>
              <a:t>9</a:t>
            </a:r>
            <a:r>
              <a:rPr lang="en-US" b="1" dirty="0"/>
              <a:t>2.16</a:t>
            </a:r>
            <a:r>
              <a:rPr lang="hr-HR" b="1" dirty="0"/>
              <a:t>8</a:t>
            </a:r>
            <a:r>
              <a:rPr lang="en-US" b="1" dirty="0"/>
              <a:t>.</a:t>
            </a:r>
            <a:r>
              <a:rPr lang="hr-HR" b="1" dirty="0"/>
              <a:t>0</a:t>
            </a:r>
            <a:r>
              <a:rPr lang="en-US" b="1" dirty="0"/>
              <a:t>.0/</a:t>
            </a:r>
            <a:r>
              <a:rPr lang="hr-HR" b="1" dirty="0"/>
              <a:t>30</a:t>
            </a:r>
            <a:r>
              <a:rPr lang="en-US" b="1" dirty="0"/>
              <a:t> is directly connected, </a:t>
            </a:r>
            <a:r>
              <a:rPr lang="en-US" b="1" dirty="0">
                <a:solidFill>
                  <a:srgbClr val="FF0000"/>
                </a:solidFill>
              </a:rPr>
              <a:t>Serial0/0/0 </a:t>
            </a:r>
            <a:endParaRPr lang="hr-HR" b="1" dirty="0">
              <a:solidFill>
                <a:srgbClr val="FF0000"/>
              </a:solidFill>
            </a:endParaRPr>
          </a:p>
          <a:p>
            <a:r>
              <a:rPr lang="en-US" dirty="0"/>
              <a:t>S       1</a:t>
            </a:r>
            <a:r>
              <a:rPr lang="hr-HR" dirty="0"/>
              <a:t>9</a:t>
            </a:r>
            <a:r>
              <a:rPr lang="en-US" dirty="0"/>
              <a:t>2.16</a:t>
            </a:r>
            <a:r>
              <a:rPr lang="hr-HR" dirty="0"/>
              <a:t>8</a:t>
            </a:r>
            <a:r>
              <a:rPr lang="en-US" dirty="0"/>
              <a:t>.</a:t>
            </a:r>
            <a:r>
              <a:rPr lang="hr-HR" dirty="0"/>
              <a:t>2</a:t>
            </a:r>
            <a:r>
              <a:rPr lang="en-US" dirty="0"/>
              <a:t>.0/</a:t>
            </a:r>
            <a:r>
              <a:rPr lang="hr-HR" dirty="0"/>
              <a:t>25</a:t>
            </a:r>
            <a:r>
              <a:rPr lang="en-US" dirty="0"/>
              <a:t> [1/0] via 10.10.10.2</a:t>
            </a:r>
          </a:p>
          <a:p>
            <a:r>
              <a:rPr lang="hr-HR" dirty="0"/>
              <a:t>C</a:t>
            </a:r>
            <a:r>
              <a:rPr lang="en-US" dirty="0"/>
              <a:t>      1</a:t>
            </a:r>
            <a:r>
              <a:rPr lang="hr-HR" dirty="0"/>
              <a:t>0.10.10</a:t>
            </a:r>
            <a:r>
              <a:rPr lang="en-US" dirty="0"/>
              <a:t>.0/24 is directly connected, Serial0/0/0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53499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17326"/>
            <a:ext cx="7947765" cy="647404"/>
          </a:xfrm>
          <a:solidFill>
            <a:schemeClr val="bg1"/>
          </a:solidFill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KONFIGURACIJA STATIČKIH PUTANJA</a:t>
            </a:r>
            <a:endParaRPr lang="hr-HR" sz="2800" dirty="0"/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330079" y="757233"/>
            <a:ext cx="9358346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endParaRPr lang="hr-HR" sz="2000" dirty="0">
              <a:solidFill>
                <a:srgbClr val="002060"/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330079" y="757233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R1(config)#</a:t>
            </a:r>
            <a:r>
              <a:rPr lang="hr-HR" sz="2400" dirty="0">
                <a:solidFill>
                  <a:srgbClr val="0000FF"/>
                </a:solidFill>
              </a:rPr>
              <a:t>ip route 172.16.3.0 255.255.255.0 10.10.10.2</a:t>
            </a:r>
          </a:p>
        </p:txBody>
      </p:sp>
      <p:sp>
        <p:nvSpPr>
          <p:cNvPr id="13" name="Rectangle 7"/>
          <p:cNvSpPr/>
          <p:nvPr/>
        </p:nvSpPr>
        <p:spPr>
          <a:xfrm>
            <a:off x="330079" y="153966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R2(config)#</a:t>
            </a:r>
            <a:r>
              <a:rPr lang="hr-HR" sz="2400" dirty="0">
                <a:solidFill>
                  <a:srgbClr val="0000FF"/>
                </a:solidFill>
              </a:rPr>
              <a:t>ip route 172.16.0.0 255.255.255.0 10.10.10.1 </a:t>
            </a:r>
          </a:p>
          <a:p>
            <a:r>
              <a:rPr lang="hr-HR" sz="2400" dirty="0"/>
              <a:t>R2(config)#</a:t>
            </a:r>
            <a:r>
              <a:rPr lang="hr-HR" sz="2400" dirty="0">
                <a:solidFill>
                  <a:srgbClr val="0000FF"/>
                </a:solidFill>
              </a:rPr>
              <a:t>ip route 172.16.3.0 255.255.255.0 192.168.0.2</a:t>
            </a:r>
          </a:p>
        </p:txBody>
      </p:sp>
      <p:sp>
        <p:nvSpPr>
          <p:cNvPr id="14" name="Rectangle 8"/>
          <p:cNvSpPr/>
          <p:nvPr/>
        </p:nvSpPr>
        <p:spPr>
          <a:xfrm>
            <a:off x="330079" y="268267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R3(config)#</a:t>
            </a:r>
            <a:r>
              <a:rPr lang="hr-HR" sz="2400" dirty="0">
                <a:solidFill>
                  <a:srgbClr val="0000FF"/>
                </a:solidFill>
              </a:rPr>
              <a:t>ip route 172.16.0.0 255.255.255.0 192.168.0.1 </a:t>
            </a:r>
          </a:p>
          <a:p>
            <a:r>
              <a:rPr lang="hr-HR" sz="2400" dirty="0"/>
              <a:t>R3(</a:t>
            </a:r>
            <a:r>
              <a:rPr lang="hr-HR" sz="2400" dirty="0" err="1"/>
              <a:t>config</a:t>
            </a:r>
            <a:r>
              <a:rPr lang="hr-HR" sz="2400" dirty="0"/>
              <a:t>)#</a:t>
            </a:r>
            <a:r>
              <a:rPr lang="hr-HR" sz="2400" dirty="0" err="1">
                <a:solidFill>
                  <a:srgbClr val="0000FF"/>
                </a:solidFill>
              </a:rPr>
              <a:t>ip</a:t>
            </a:r>
            <a:r>
              <a:rPr lang="hr-HR" sz="2400" dirty="0">
                <a:solidFill>
                  <a:srgbClr val="0000FF"/>
                </a:solidFill>
              </a:rPr>
              <a:t> route 172.16.3.0 255.255.255.0 10.10.10.18</a:t>
            </a:r>
          </a:p>
        </p:txBody>
      </p:sp>
      <p:sp>
        <p:nvSpPr>
          <p:cNvPr id="15" name="Rectangle 9"/>
          <p:cNvSpPr/>
          <p:nvPr/>
        </p:nvSpPr>
        <p:spPr>
          <a:xfrm>
            <a:off x="337699" y="3816925"/>
            <a:ext cx="9334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R4(config)#</a:t>
            </a:r>
            <a:r>
              <a:rPr lang="hr-HR" sz="2400" dirty="0">
                <a:solidFill>
                  <a:srgbClr val="0000FF"/>
                </a:solidFill>
              </a:rPr>
              <a:t>ip route 172.16.0.0 255.255.255.0 10.10.10.17 </a:t>
            </a:r>
          </a:p>
        </p:txBody>
      </p:sp>
    </p:spTree>
    <p:extLst>
      <p:ext uri="{BB962C8B-B14F-4D97-AF65-F5344CB8AC3E}">
        <p14:creationId xmlns:p14="http://schemas.microsoft.com/office/powerpoint/2010/main" val="494790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81812"/>
            <a:ext cx="10159043" cy="647404"/>
          </a:xfrm>
        </p:spPr>
        <p:txBody>
          <a:bodyPr/>
          <a:lstStyle/>
          <a:p>
            <a:r>
              <a:rPr lang="hr-HR" sz="3200" dirty="0">
                <a:latin typeface="Arial" pitchFamily="34" charset="0"/>
                <a:cs typeface="Arial" pitchFamily="34" charset="0"/>
              </a:rPr>
              <a:t>Usmjeravanje-mala mreža-</a:t>
            </a:r>
            <a:r>
              <a:rPr lang="hr-HR" sz="3200" dirty="0" err="1">
                <a:latin typeface="Arial" pitchFamily="34" charset="0"/>
                <a:cs typeface="Arial" pitchFamily="34" charset="0"/>
              </a:rPr>
              <a:t>connected</a:t>
            </a:r>
            <a:r>
              <a:rPr lang="hr-HR" sz="3200" dirty="0">
                <a:latin typeface="Arial" pitchFamily="34" charset="0"/>
                <a:cs typeface="Arial" pitchFamily="34" charset="0"/>
              </a:rPr>
              <a:t> putanje</a:t>
            </a:r>
            <a:endParaRPr lang="hr-HR" sz="3200" dirty="0"/>
          </a:p>
        </p:txBody>
      </p:sp>
      <p:pic>
        <p:nvPicPr>
          <p:cNvPr id="9" name="Picture 2" descr="network-router-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621" y="1999921"/>
            <a:ext cx="1800268" cy="861128"/>
          </a:xfrm>
          <a:prstGeom prst="rect">
            <a:avLst/>
          </a:prstGeom>
        </p:spPr>
      </p:pic>
      <p:cxnSp>
        <p:nvCxnSpPr>
          <p:cNvPr id="10" name="Straight Connector 7"/>
          <p:cNvCxnSpPr>
            <a:stCxn id="9" idx="1"/>
          </p:cNvCxnSpPr>
          <p:nvPr/>
        </p:nvCxnSpPr>
        <p:spPr>
          <a:xfrm rot="10800000">
            <a:off x="2032787" y="2428549"/>
            <a:ext cx="3071834" cy="19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/>
          <p:cNvCxnSpPr>
            <a:stCxn id="9" idx="3"/>
          </p:cNvCxnSpPr>
          <p:nvPr/>
        </p:nvCxnSpPr>
        <p:spPr>
          <a:xfrm flipV="1">
            <a:off x="6904889" y="2428549"/>
            <a:ext cx="2986078" cy="19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997069" y="3178648"/>
            <a:ext cx="1500198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 rot="5400000" flipH="1" flipV="1">
            <a:off x="8533645" y="3214368"/>
            <a:ext cx="1571636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Windows_7_PC_Icon_by_dipanshu909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350" y="2857178"/>
            <a:ext cx="1625397" cy="1625397"/>
          </a:xfrm>
          <a:prstGeom prst="rect">
            <a:avLst/>
          </a:prstGeom>
        </p:spPr>
      </p:pic>
      <p:pic>
        <p:nvPicPr>
          <p:cNvPr id="15" name="Picture 4" descr="Windows_7_PC_Icon_by_dipanshu909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646" y="2928616"/>
            <a:ext cx="1625397" cy="1625397"/>
          </a:xfrm>
          <a:prstGeom prst="rect">
            <a:avLst/>
          </a:prstGeom>
        </p:spPr>
      </p:pic>
      <p:pic>
        <p:nvPicPr>
          <p:cNvPr id="16" name="Picture 20" descr="icon-letter-mail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4357" y="1928483"/>
            <a:ext cx="568960" cy="406806"/>
          </a:xfrm>
          <a:prstGeom prst="rect">
            <a:avLst/>
          </a:prstGeom>
        </p:spPr>
      </p:pic>
      <p:pic>
        <p:nvPicPr>
          <p:cNvPr id="17" name="Picture 21" descr="icon-letter-mail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0175" y="1928483"/>
            <a:ext cx="568960" cy="406806"/>
          </a:xfrm>
          <a:prstGeom prst="rect">
            <a:avLst/>
          </a:prstGeom>
        </p:spPr>
      </p:pic>
      <p:pic>
        <p:nvPicPr>
          <p:cNvPr id="18" name="Picture 22" descr="icon-letter-mail-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4885" y="1928483"/>
            <a:ext cx="568960" cy="406806"/>
          </a:xfrm>
          <a:prstGeom prst="rect">
            <a:avLst/>
          </a:prstGeom>
        </p:spPr>
      </p:pic>
      <p:grpSp>
        <p:nvGrpSpPr>
          <p:cNvPr id="19" name="Group 31"/>
          <p:cNvGrpSpPr/>
          <p:nvPr/>
        </p:nvGrpSpPr>
        <p:grpSpPr>
          <a:xfrm>
            <a:off x="4390241" y="3928747"/>
            <a:ext cx="2571768" cy="357190"/>
            <a:chOff x="2928926" y="4572008"/>
            <a:chExt cx="2571768" cy="357190"/>
          </a:xfrm>
        </p:grpSpPr>
        <p:sp>
          <p:nvSpPr>
            <p:cNvPr id="20" name="Rectangle 23"/>
            <p:cNvSpPr/>
            <p:nvPr/>
          </p:nvSpPr>
          <p:spPr>
            <a:xfrm>
              <a:off x="2928926" y="4572008"/>
              <a:ext cx="1000132" cy="357190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Rectangle 24"/>
            <p:cNvSpPr/>
            <p:nvPr/>
          </p:nvSpPr>
          <p:spPr>
            <a:xfrm>
              <a:off x="3929058" y="4572008"/>
              <a:ext cx="642942" cy="357190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4572000" y="4572008"/>
              <a:ext cx="357190" cy="35719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3" name="Rectangle 26"/>
            <p:cNvSpPr/>
            <p:nvPr/>
          </p:nvSpPr>
          <p:spPr>
            <a:xfrm>
              <a:off x="4929190" y="4572008"/>
              <a:ext cx="500066" cy="35719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TextBox 27"/>
            <p:cNvSpPr txBox="1"/>
            <p:nvPr/>
          </p:nvSpPr>
          <p:spPr>
            <a:xfrm>
              <a:off x="4907262" y="4596715"/>
              <a:ext cx="59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b="1" dirty="0"/>
                <a:t>MAC</a:t>
              </a:r>
            </a:p>
          </p:txBody>
        </p:sp>
        <p:sp>
          <p:nvSpPr>
            <p:cNvPr id="25" name="TextBox 28"/>
            <p:cNvSpPr txBox="1"/>
            <p:nvPr/>
          </p:nvSpPr>
          <p:spPr>
            <a:xfrm>
              <a:off x="4574606" y="4596715"/>
              <a:ext cx="3545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b="1" dirty="0"/>
                <a:t>IP</a:t>
              </a:r>
            </a:p>
          </p:txBody>
        </p:sp>
        <p:sp>
          <p:nvSpPr>
            <p:cNvPr id="26" name="TextBox 29"/>
            <p:cNvSpPr txBox="1"/>
            <p:nvPr/>
          </p:nvSpPr>
          <p:spPr>
            <a:xfrm>
              <a:off x="3896118" y="4643446"/>
              <a:ext cx="74732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000" b="1" dirty="0"/>
                <a:t>TCP/UDP</a:t>
              </a:r>
            </a:p>
          </p:txBody>
        </p:sp>
        <p:sp>
          <p:nvSpPr>
            <p:cNvPr id="27" name="TextBox 30"/>
            <p:cNvSpPr txBox="1"/>
            <p:nvPr/>
          </p:nvSpPr>
          <p:spPr>
            <a:xfrm>
              <a:off x="3129656" y="4596715"/>
              <a:ext cx="656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1400" b="1" dirty="0"/>
                <a:t>DATA</a:t>
              </a:r>
            </a:p>
          </p:txBody>
        </p:sp>
      </p:grpSp>
      <p:cxnSp>
        <p:nvCxnSpPr>
          <p:cNvPr id="28" name="Straight Connector 33"/>
          <p:cNvCxnSpPr/>
          <p:nvPr/>
        </p:nvCxnSpPr>
        <p:spPr>
          <a:xfrm rot="10800000" flipV="1">
            <a:off x="4390241" y="2857177"/>
            <a:ext cx="1428760" cy="10715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5"/>
          <p:cNvCxnSpPr/>
          <p:nvPr/>
        </p:nvCxnSpPr>
        <p:spPr>
          <a:xfrm rot="16200000" flipH="1">
            <a:off x="5997596" y="3035772"/>
            <a:ext cx="1071570" cy="714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32"/>
          <p:cNvSpPr txBox="1"/>
          <p:nvPr/>
        </p:nvSpPr>
        <p:spPr>
          <a:xfrm>
            <a:off x="5247497" y="2499987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USMJERNIK</a:t>
            </a:r>
          </a:p>
        </p:txBody>
      </p:sp>
      <p:sp>
        <p:nvSpPr>
          <p:cNvPr id="31" name="TextBox 34"/>
          <p:cNvSpPr txBox="1"/>
          <p:nvPr/>
        </p:nvSpPr>
        <p:spPr>
          <a:xfrm>
            <a:off x="2376217" y="455401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000FF"/>
                </a:solidFill>
              </a:rPr>
              <a:t>10.10.10.0/24</a:t>
            </a:r>
          </a:p>
        </p:txBody>
      </p:sp>
      <p:sp>
        <p:nvSpPr>
          <p:cNvPr id="32" name="TextBox 36"/>
          <p:cNvSpPr txBox="1"/>
          <p:nvPr/>
        </p:nvSpPr>
        <p:spPr>
          <a:xfrm>
            <a:off x="8390770" y="464312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000FF"/>
                </a:solidFill>
              </a:rPr>
              <a:t>192.168.1.0/24</a:t>
            </a:r>
          </a:p>
        </p:txBody>
      </p:sp>
    </p:spTree>
    <p:extLst>
      <p:ext uri="{BB962C8B-B14F-4D97-AF65-F5344CB8AC3E}">
        <p14:creationId xmlns:p14="http://schemas.microsoft.com/office/powerpoint/2010/main" val="2293866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10270"/>
            <a:ext cx="7947765" cy="647404"/>
          </a:xfrm>
          <a:solidFill>
            <a:schemeClr val="bg1"/>
          </a:solidFill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KONFIGURACIJA USMJERAVANJA</a:t>
            </a:r>
            <a:endParaRPr lang="hr-HR" sz="2800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528399" y="1302848"/>
            <a:ext cx="9358346" cy="421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endParaRPr lang="hr-HR" sz="2000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5255" y="333972"/>
            <a:ext cx="914843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132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11617234" cy="647404"/>
          </a:xfrm>
          <a:solidFill>
            <a:schemeClr val="bg1"/>
          </a:solidFill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KONFIGURACIJA DINAMIČKOG USMJERAVANJA-</a:t>
            </a:r>
            <a:r>
              <a:rPr lang="hr-H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RIP</a:t>
            </a:r>
            <a:endParaRPr lang="hr-HR" sz="2800" dirty="0"/>
          </a:p>
        </p:txBody>
      </p:sp>
      <p:sp>
        <p:nvSpPr>
          <p:cNvPr id="9" name="Pravokutnik 8"/>
          <p:cNvSpPr/>
          <p:nvPr/>
        </p:nvSpPr>
        <p:spPr>
          <a:xfrm>
            <a:off x="1524001" y="1160254"/>
            <a:ext cx="1361174" cy="4639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4"/>
          <p:cNvSpPr/>
          <p:nvPr/>
        </p:nvSpPr>
        <p:spPr>
          <a:xfrm>
            <a:off x="330926" y="3891277"/>
            <a:ext cx="11721735" cy="10001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6"/>
          <p:cNvSpPr/>
          <p:nvPr/>
        </p:nvSpPr>
        <p:spPr>
          <a:xfrm>
            <a:off x="139338" y="635317"/>
            <a:ext cx="685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 R1(config)#</a:t>
            </a:r>
            <a:r>
              <a:rPr lang="en-US" dirty="0">
                <a:solidFill>
                  <a:srgbClr val="0000FF"/>
                </a:solidFill>
              </a:rPr>
              <a:t> router rip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hr-HR" dirty="0"/>
              <a:t>R1(config-router)#</a:t>
            </a:r>
            <a:r>
              <a:rPr lang="en-US" dirty="0">
                <a:solidFill>
                  <a:srgbClr val="0000FF"/>
                </a:solidFill>
              </a:rPr>
              <a:t> version 2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hr-HR" dirty="0"/>
              <a:t>R1(config-router)#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network 10.0.0.0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hr-HR" dirty="0"/>
              <a:t>R1(config-router)#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network 172.16.0.0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hr-HR" dirty="0"/>
              <a:t>R1(config-router)#</a:t>
            </a:r>
            <a:r>
              <a:rPr lang="en-US" dirty="0">
                <a:solidFill>
                  <a:srgbClr val="0000FF"/>
                </a:solidFill>
              </a:rPr>
              <a:t> no auto-summary</a:t>
            </a:r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18" name="Rectangle 10"/>
          <p:cNvSpPr/>
          <p:nvPr/>
        </p:nvSpPr>
        <p:spPr>
          <a:xfrm>
            <a:off x="139338" y="2151704"/>
            <a:ext cx="440377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 R2(config)#</a:t>
            </a:r>
            <a:r>
              <a:rPr lang="en-US" dirty="0">
                <a:solidFill>
                  <a:srgbClr val="0000FF"/>
                </a:solidFill>
              </a:rPr>
              <a:t> router rip </a:t>
            </a:r>
            <a:endParaRPr lang="hr-HR" dirty="0">
              <a:solidFill>
                <a:srgbClr val="0000FF"/>
              </a:solidFill>
            </a:endParaRPr>
          </a:p>
          <a:p>
            <a:r>
              <a:rPr lang="hr-HR" dirty="0"/>
              <a:t> R2(config-router)#</a:t>
            </a:r>
            <a:r>
              <a:rPr lang="en-US" dirty="0">
                <a:solidFill>
                  <a:srgbClr val="0000FF"/>
                </a:solidFill>
              </a:rPr>
              <a:t> version 2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hr-HR" dirty="0"/>
              <a:t>R2(config-router)#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network 10.0.0.0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hr-HR" dirty="0"/>
              <a:t>R2(config-router)#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network 192.168.0.0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hr-HR" dirty="0"/>
              <a:t>R2(config-router)#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network 192.168.2.0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hr-HR" dirty="0"/>
              <a:t>R2(config-router)#</a:t>
            </a:r>
            <a:r>
              <a:rPr lang="en-US" dirty="0">
                <a:solidFill>
                  <a:srgbClr val="0000FF"/>
                </a:solidFill>
              </a:rPr>
              <a:t> no auto-summary</a:t>
            </a:r>
            <a:endParaRPr lang="hr-HR" dirty="0"/>
          </a:p>
        </p:txBody>
      </p:sp>
      <p:sp>
        <p:nvSpPr>
          <p:cNvPr id="19" name="Rectangle 11"/>
          <p:cNvSpPr/>
          <p:nvPr/>
        </p:nvSpPr>
        <p:spPr>
          <a:xfrm>
            <a:off x="5808617" y="4968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 R3(config)#</a:t>
            </a:r>
            <a:r>
              <a:rPr lang="en-US" dirty="0">
                <a:solidFill>
                  <a:srgbClr val="0000FF"/>
                </a:solidFill>
              </a:rPr>
              <a:t> router rip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hr-HR" dirty="0"/>
              <a:t>R3(config-router)#</a:t>
            </a:r>
            <a:r>
              <a:rPr lang="en-US" dirty="0">
                <a:solidFill>
                  <a:srgbClr val="0000FF"/>
                </a:solidFill>
              </a:rPr>
              <a:t>version 2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hr-HR" dirty="0"/>
              <a:t>R3(config-router)#</a:t>
            </a:r>
            <a:r>
              <a:rPr lang="en-US" dirty="0">
                <a:solidFill>
                  <a:srgbClr val="FF0000"/>
                </a:solidFill>
              </a:rPr>
              <a:t>network 10.0.0.0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hr-HR" dirty="0"/>
              <a:t>R3(config-router)#</a:t>
            </a:r>
            <a:r>
              <a:rPr lang="en-US" dirty="0">
                <a:solidFill>
                  <a:srgbClr val="FF0000"/>
                </a:solidFill>
              </a:rPr>
              <a:t>network 192.168.0.0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hr-HR" dirty="0"/>
              <a:t>R3(config-router)#</a:t>
            </a:r>
            <a:r>
              <a:rPr lang="en-US" dirty="0">
                <a:solidFill>
                  <a:srgbClr val="FF0000"/>
                </a:solidFill>
              </a:rPr>
              <a:t>network 192.168.1.0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hr-HR" dirty="0"/>
              <a:t>R3(config-router)#</a:t>
            </a:r>
            <a:r>
              <a:rPr lang="en-US" dirty="0">
                <a:solidFill>
                  <a:srgbClr val="0000FF"/>
                </a:solidFill>
              </a:rPr>
              <a:t>no auto-summary</a:t>
            </a:r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20" name="Rectangle 12"/>
          <p:cNvSpPr/>
          <p:nvPr/>
        </p:nvSpPr>
        <p:spPr>
          <a:xfrm>
            <a:off x="5927771" y="229020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R4(config)#</a:t>
            </a:r>
            <a:r>
              <a:rPr lang="en-US" dirty="0">
                <a:solidFill>
                  <a:srgbClr val="0000FF"/>
                </a:solidFill>
              </a:rPr>
              <a:t> router rip</a:t>
            </a:r>
          </a:p>
          <a:p>
            <a:r>
              <a:rPr lang="hr-HR" dirty="0"/>
              <a:t>R4(config-router)#</a:t>
            </a:r>
            <a:r>
              <a:rPr lang="en-US" dirty="0">
                <a:solidFill>
                  <a:srgbClr val="0000FF"/>
                </a:solidFill>
              </a:rPr>
              <a:t>version 2</a:t>
            </a:r>
            <a:endParaRPr lang="hr-HR" dirty="0">
              <a:solidFill>
                <a:srgbClr val="0000FF"/>
              </a:solidFill>
            </a:endParaRPr>
          </a:p>
          <a:p>
            <a:r>
              <a:rPr lang="hr-HR" dirty="0"/>
              <a:t>R4(config-router)#</a:t>
            </a:r>
            <a:r>
              <a:rPr lang="en-US" dirty="0">
                <a:solidFill>
                  <a:srgbClr val="FF0000"/>
                </a:solidFill>
              </a:rPr>
              <a:t>network 10.0.0.0</a:t>
            </a:r>
          </a:p>
          <a:p>
            <a:r>
              <a:rPr lang="hr-HR" dirty="0"/>
              <a:t>R4(config-router)#</a:t>
            </a:r>
            <a:r>
              <a:rPr lang="en-US" dirty="0">
                <a:solidFill>
                  <a:srgbClr val="FF0000"/>
                </a:solidFill>
              </a:rPr>
              <a:t>network 172.16.0.0</a:t>
            </a:r>
          </a:p>
          <a:p>
            <a:r>
              <a:rPr lang="hr-HR" dirty="0"/>
              <a:t>R4(config-router)#</a:t>
            </a:r>
            <a:r>
              <a:rPr lang="en-US" dirty="0">
                <a:solidFill>
                  <a:srgbClr val="0000FF"/>
                </a:solidFill>
              </a:rPr>
              <a:t>no auto-summary</a:t>
            </a:r>
            <a:endParaRPr lang="hr-HR" dirty="0">
              <a:solidFill>
                <a:srgbClr val="0000FF"/>
              </a:solidFill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330926" y="3891277"/>
            <a:ext cx="11721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Network naredbom </a:t>
            </a:r>
            <a:r>
              <a:rPr lang="hr-HR" b="1" dirty="0" err="1"/>
              <a:t>usmjernik</a:t>
            </a:r>
            <a:r>
              <a:rPr lang="hr-HR" b="1" dirty="0"/>
              <a:t>: 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>
                <a:solidFill>
                  <a:srgbClr val="0000FF"/>
                </a:solidFill>
              </a:rPr>
              <a:t>Oglašava određenu mrežu u routing protokol</a:t>
            </a:r>
          </a:p>
          <a:p>
            <a:pPr marL="342900" indent="-342900">
              <a:buFont typeface="+mj-lt"/>
              <a:buAutoNum type="arabicPeriod"/>
            </a:pPr>
            <a:r>
              <a:rPr lang="hr-HR" b="1" dirty="0">
                <a:solidFill>
                  <a:srgbClr val="0000FF"/>
                </a:solidFill>
              </a:rPr>
              <a:t>Na tu mrežu šalje update odnosno uspostavlja vezu sa susjedima</a:t>
            </a:r>
          </a:p>
        </p:txBody>
      </p:sp>
    </p:spTree>
    <p:extLst>
      <p:ext uri="{BB962C8B-B14F-4D97-AF65-F5344CB8AC3E}">
        <p14:creationId xmlns:p14="http://schemas.microsoft.com/office/powerpoint/2010/main" val="2517896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404"/>
          </a:xfrm>
          <a:solidFill>
            <a:schemeClr val="bg1"/>
          </a:solidFill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NAKON KONFIGURACIJA </a:t>
            </a:r>
            <a:r>
              <a:rPr lang="hr-H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RIP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 PROTOKOLA</a:t>
            </a:r>
            <a:endParaRPr lang="hr-HR" sz="2800" dirty="0"/>
          </a:p>
        </p:txBody>
      </p:sp>
      <p:sp>
        <p:nvSpPr>
          <p:cNvPr id="10" name="Rectangle 8"/>
          <p:cNvSpPr/>
          <p:nvPr/>
        </p:nvSpPr>
        <p:spPr>
          <a:xfrm>
            <a:off x="735249" y="523512"/>
            <a:ext cx="88805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 R1#show ip route</a:t>
            </a:r>
          </a:p>
          <a:p>
            <a:endParaRPr lang="hr-HR" dirty="0"/>
          </a:p>
          <a:p>
            <a:r>
              <a:rPr lang="hr-HR" dirty="0"/>
              <a:t>     10.0.0.0/8 is variably subnetted, 2 subnets, 2 masks</a:t>
            </a:r>
          </a:p>
          <a:p>
            <a:r>
              <a:rPr lang="hr-HR" dirty="0"/>
              <a:t>C       10.10.10.0/28 is directly connected, Serial0/0/0</a:t>
            </a:r>
          </a:p>
          <a:p>
            <a:r>
              <a:rPr lang="hr-HR" dirty="0"/>
              <a:t>R       10.10.10.16/30 [120/2] via 10.10.10.2, 00:00:17, Serial0/0/0</a:t>
            </a:r>
          </a:p>
          <a:p>
            <a:r>
              <a:rPr lang="hr-HR" dirty="0"/>
              <a:t>     172.16.0.0/16 is variably subnetted, 4 subnets, 3 masks</a:t>
            </a:r>
          </a:p>
          <a:p>
            <a:r>
              <a:rPr lang="hr-HR" dirty="0"/>
              <a:t>C       172.16.0.0/24 is directly connected, FastEthernet0/0</a:t>
            </a:r>
          </a:p>
          <a:p>
            <a:r>
              <a:rPr lang="hr-HR" dirty="0"/>
              <a:t>C       172.16.1.0/26 is directly connected, Loopback0</a:t>
            </a:r>
          </a:p>
          <a:p>
            <a:r>
              <a:rPr lang="hr-HR" dirty="0"/>
              <a:t>R       172.16.2.0/27 [120/3] via 10.10.10.2, 00:00:17, Serial0/0/0</a:t>
            </a:r>
          </a:p>
          <a:p>
            <a:r>
              <a:rPr lang="hr-HR" b="1" dirty="0">
                <a:solidFill>
                  <a:srgbClr val="0000FF"/>
                </a:solidFill>
              </a:rPr>
              <a:t>R       172.16.3.0/24 [120/3] via 10.10.10.2, 00:00:17, Serial0/0/0</a:t>
            </a:r>
          </a:p>
          <a:p>
            <a:r>
              <a:rPr lang="hr-HR" dirty="0"/>
              <a:t>     192.168.0.0/30 is subnetted, 1 subnets</a:t>
            </a:r>
          </a:p>
          <a:p>
            <a:r>
              <a:rPr lang="hr-HR" dirty="0"/>
              <a:t>R       192.168.0.0 [120/1] via 10.10.10.2, 00:00:17, Serial0/0/0</a:t>
            </a:r>
          </a:p>
          <a:p>
            <a:r>
              <a:rPr lang="hr-HR" dirty="0"/>
              <a:t>R    192.168.1.0/24 [120/2] via 10.10.10.2, 00:00:17, Serial0/0/0</a:t>
            </a:r>
          </a:p>
          <a:p>
            <a:r>
              <a:rPr lang="hr-HR" dirty="0"/>
              <a:t>     192.168.2.0/25 is subnetted, 1 subnets</a:t>
            </a:r>
          </a:p>
          <a:p>
            <a:r>
              <a:rPr lang="hr-HR" dirty="0"/>
              <a:t>R       192.168.2.0 [120/1] via 10.10.10.2, 00:00:17, Serial0/0/0</a:t>
            </a:r>
          </a:p>
        </p:txBody>
      </p:sp>
    </p:spTree>
    <p:extLst>
      <p:ext uri="{BB962C8B-B14F-4D97-AF65-F5344CB8AC3E}">
        <p14:creationId xmlns:p14="http://schemas.microsoft.com/office/powerpoint/2010/main" val="25203137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7404"/>
          </a:xfrm>
          <a:solidFill>
            <a:schemeClr val="bg1"/>
          </a:solidFill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KONFIGURACIJA USMJERAVANJA </a:t>
            </a:r>
            <a:r>
              <a:rPr lang="hr-H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EIGRP</a:t>
            </a:r>
            <a:r>
              <a:rPr lang="hr-HR" sz="2800" dirty="0">
                <a:latin typeface="Arial" pitchFamily="34" charset="0"/>
                <a:cs typeface="Arial" pitchFamily="34" charset="0"/>
              </a:rPr>
              <a:t> i </a:t>
            </a:r>
            <a:r>
              <a:rPr lang="hr-H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OSPF</a:t>
            </a:r>
            <a:endParaRPr lang="hr-HR" sz="2800" dirty="0"/>
          </a:p>
        </p:txBody>
      </p:sp>
      <p:sp>
        <p:nvSpPr>
          <p:cNvPr id="6" name="Rectangle 6"/>
          <p:cNvSpPr/>
          <p:nvPr/>
        </p:nvSpPr>
        <p:spPr>
          <a:xfrm>
            <a:off x="78379" y="499231"/>
            <a:ext cx="12113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 PRIMJER-nije vezan za sliku…samo da vidimo da se opet koristi network naredba za oglašavanje mreža (isto je i kod drugih protokola)!</a:t>
            </a:r>
          </a:p>
          <a:p>
            <a:endParaRPr lang="hr-HR" sz="2400" dirty="0"/>
          </a:p>
          <a:p>
            <a:r>
              <a:rPr lang="hr-HR" sz="2400" dirty="0"/>
              <a:t> R1(config)#</a:t>
            </a:r>
            <a:r>
              <a:rPr lang="en-US" sz="2400" dirty="0">
                <a:solidFill>
                  <a:srgbClr val="0000FF"/>
                </a:solidFill>
              </a:rPr>
              <a:t> router </a:t>
            </a:r>
            <a:r>
              <a:rPr lang="hr-HR" sz="2400" dirty="0">
                <a:solidFill>
                  <a:srgbClr val="0000FF"/>
                </a:solidFill>
              </a:rPr>
              <a:t>ospf 1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hr-HR" sz="2400" dirty="0"/>
              <a:t>R1(config-router)#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network 10.0.0.0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>
                <a:solidFill>
                  <a:srgbClr val="0000FF"/>
                </a:solidFill>
              </a:rPr>
              <a:t>0.0.0.255 area 0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hr-HR" sz="2400" dirty="0"/>
              <a:t>R1(config-router)#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network 172.16.0.0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>
                <a:solidFill>
                  <a:srgbClr val="0000FF"/>
                </a:solidFill>
              </a:rPr>
              <a:t>0.0.255.255 area 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78379" y="2807555"/>
            <a:ext cx="885870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 R1(config)#</a:t>
            </a:r>
            <a:r>
              <a:rPr lang="en-US" sz="2400" dirty="0">
                <a:solidFill>
                  <a:srgbClr val="0000FF"/>
                </a:solidFill>
              </a:rPr>
              <a:t> router </a:t>
            </a:r>
            <a:r>
              <a:rPr lang="hr-HR" sz="2400" dirty="0">
                <a:solidFill>
                  <a:srgbClr val="0000FF"/>
                </a:solidFill>
              </a:rPr>
              <a:t>eigrp 1</a:t>
            </a:r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hr-HR" sz="2400" dirty="0"/>
              <a:t>R1(config-router)#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network 10.0.0.0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>
                <a:solidFill>
                  <a:srgbClr val="0000FF"/>
                </a:solidFill>
              </a:rPr>
              <a:t>0.0.0.255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hr-HR" sz="2400" dirty="0"/>
              <a:t>R1(config-router)#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network 172.16.0.0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>
                <a:solidFill>
                  <a:srgbClr val="0000FF"/>
                </a:solidFill>
              </a:rPr>
              <a:t>0.0.255.255</a:t>
            </a:r>
          </a:p>
          <a:p>
            <a:r>
              <a:rPr lang="hr-HR" sz="2400" dirty="0"/>
              <a:t> R1(config-router)#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hr-HR" sz="2400" dirty="0">
                <a:solidFill>
                  <a:srgbClr val="0000FF"/>
                </a:solidFill>
              </a:rPr>
              <a:t>no autosummary</a:t>
            </a:r>
          </a:p>
          <a:p>
            <a:r>
              <a:rPr lang="hr-HR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37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12461966" cy="647404"/>
          </a:xfrm>
          <a:solidFill>
            <a:schemeClr val="bg1"/>
          </a:solidFill>
        </p:spPr>
        <p:txBody>
          <a:bodyPr/>
          <a:lstStyle/>
          <a:p>
            <a:r>
              <a:rPr lang="hr-HR" sz="2400" dirty="0">
                <a:latin typeface="Arial" pitchFamily="34" charset="0"/>
                <a:cs typeface="Arial" pitchFamily="34" charset="0"/>
              </a:rPr>
              <a:t>REDISTRIBUCIJA INFORMACIJA IZMEĐU USMJERNIČKIH PROTOKOLA</a:t>
            </a:r>
            <a:endParaRPr lang="hr-HR" sz="2400" dirty="0"/>
          </a:p>
        </p:txBody>
      </p:sp>
      <p:sp>
        <p:nvSpPr>
          <p:cNvPr id="8" name="Rectangle 7"/>
          <p:cNvSpPr/>
          <p:nvPr/>
        </p:nvSpPr>
        <p:spPr>
          <a:xfrm>
            <a:off x="1288868" y="3504924"/>
            <a:ext cx="9144000" cy="1285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588" y="647404"/>
            <a:ext cx="8643966" cy="258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4"/>
          <p:cNvSpPr txBox="1"/>
          <p:nvPr/>
        </p:nvSpPr>
        <p:spPr>
          <a:xfrm>
            <a:off x="1288868" y="350492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dirty="0"/>
              <a:t>Ruter koji povezuje dva sustava ima konfigurirana oba usmjernička protokola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Pod svakim od usmjerničkih protokola konfiguriramo što želimo “ubaciti” u taj usmjernički protokol (statičke rute, connected rute, RIP, EIGRP...)</a:t>
            </a:r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Možemo postaviti različite parametre za redistribuciju (metric, filtriranje...)</a:t>
            </a:r>
          </a:p>
        </p:txBody>
      </p:sp>
    </p:spTree>
    <p:extLst>
      <p:ext uri="{BB962C8B-B14F-4D97-AF65-F5344CB8AC3E}">
        <p14:creationId xmlns:p14="http://schemas.microsoft.com/office/powerpoint/2010/main" val="1267443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12287794" cy="647404"/>
          </a:xfrm>
          <a:solidFill>
            <a:schemeClr val="bg1"/>
          </a:solidFill>
        </p:spPr>
        <p:txBody>
          <a:bodyPr/>
          <a:lstStyle/>
          <a:p>
            <a:r>
              <a:rPr lang="hr-HR" sz="2400" dirty="0">
                <a:latin typeface="Arial" pitchFamily="34" charset="0"/>
                <a:cs typeface="Arial" pitchFamily="34" charset="0"/>
              </a:rPr>
              <a:t>REDISTRIBUCIJA INFORMACIJA IZMEĐU USMJERNIČKIH PROTOKOLA</a:t>
            </a:r>
            <a:endParaRPr lang="hr-HR" sz="2400" dirty="0"/>
          </a:p>
        </p:txBody>
      </p:sp>
      <p:sp>
        <p:nvSpPr>
          <p:cNvPr id="6" name="Rectangle 6"/>
          <p:cNvSpPr/>
          <p:nvPr/>
        </p:nvSpPr>
        <p:spPr>
          <a:xfrm>
            <a:off x="110325" y="528639"/>
            <a:ext cx="88093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 R2(config)#router eigrp 1</a:t>
            </a:r>
          </a:p>
          <a:p>
            <a:r>
              <a:rPr lang="hr-HR" sz="2000" dirty="0"/>
              <a:t> R2(config-router)# network 10.2.3.0 0.0.0.3</a:t>
            </a:r>
          </a:p>
          <a:p>
            <a:r>
              <a:rPr lang="hr-HR" sz="2000" dirty="0"/>
              <a:t> R2(config-router)# </a:t>
            </a:r>
            <a:r>
              <a:rPr lang="hr-HR" sz="2000" dirty="0">
                <a:solidFill>
                  <a:srgbClr val="0000FF"/>
                </a:solidFill>
              </a:rPr>
              <a:t>redistribute ospf 1 metric 100000 10 255 1 1500 </a:t>
            </a:r>
          </a:p>
          <a:p>
            <a:r>
              <a:rPr lang="hr-HR" sz="2000" dirty="0"/>
              <a:t> R2(config-router)# no auto-summary</a:t>
            </a:r>
          </a:p>
          <a:p>
            <a:endParaRPr lang="hr-HR" sz="2000" dirty="0"/>
          </a:p>
          <a:p>
            <a:r>
              <a:rPr lang="hr-HR" sz="2000" dirty="0"/>
              <a:t> R2(config)#router ospf 1</a:t>
            </a:r>
          </a:p>
          <a:p>
            <a:r>
              <a:rPr lang="hr-HR" sz="2000" dirty="0"/>
              <a:t> R2(config-router)# network 10.1.2.0 0.0.0.3 area 0</a:t>
            </a:r>
          </a:p>
          <a:p>
            <a:r>
              <a:rPr lang="hr-HR" sz="2000" dirty="0"/>
              <a:t> R2(config-router)# </a:t>
            </a:r>
            <a:r>
              <a:rPr lang="hr-HR" sz="2000" dirty="0">
                <a:solidFill>
                  <a:srgbClr val="0000FF"/>
                </a:solidFill>
              </a:rPr>
              <a:t>redistribute eigrp 1 subnets </a:t>
            </a:r>
          </a:p>
          <a:p>
            <a:r>
              <a:rPr lang="hr-HR" sz="2000" dirty="0"/>
              <a:t> R2(config-router)# no auto-summary</a:t>
            </a:r>
          </a:p>
          <a:p>
            <a:r>
              <a:rPr lang="hr-H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44696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2112"/>
            <a:ext cx="9144000" cy="647404"/>
          </a:xfrm>
          <a:solidFill>
            <a:schemeClr val="bg1"/>
          </a:solidFill>
        </p:spPr>
        <p:txBody>
          <a:bodyPr/>
          <a:lstStyle/>
          <a:p>
            <a:r>
              <a:rPr lang="hr-HR" sz="2000" dirty="0">
                <a:latin typeface="Arial" pitchFamily="34" charset="0"/>
                <a:cs typeface="Arial" pitchFamily="34" charset="0"/>
              </a:rPr>
              <a:t>Rezultat redistribucije vidljiv je u </a:t>
            </a:r>
            <a:r>
              <a:rPr lang="hr-HR" sz="2000" dirty="0" err="1">
                <a:latin typeface="Arial" pitchFamily="34" charset="0"/>
                <a:cs typeface="Arial" pitchFamily="34" charset="0"/>
              </a:rPr>
              <a:t>usmjerničkoj</a:t>
            </a:r>
            <a:r>
              <a:rPr lang="hr-HR" sz="2000" dirty="0">
                <a:latin typeface="Arial" pitchFamily="34" charset="0"/>
                <a:cs typeface="Arial" pitchFamily="34" charset="0"/>
              </a:rPr>
              <a:t> tablici</a:t>
            </a:r>
            <a:endParaRPr lang="hr-HR" sz="2000" dirty="0"/>
          </a:p>
        </p:txBody>
      </p:sp>
      <p:sp>
        <p:nvSpPr>
          <p:cNvPr id="8" name="Rectangle 3"/>
          <p:cNvSpPr/>
          <p:nvPr/>
        </p:nvSpPr>
        <p:spPr>
          <a:xfrm>
            <a:off x="1454331" y="40954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/>
              <a:t>         10.0.0.0/30 is subnetted, 2 subnets</a:t>
            </a:r>
          </a:p>
          <a:p>
            <a:r>
              <a:rPr lang="hr-HR" sz="1400" dirty="0"/>
              <a:t>C           10.1.2.0 is directly connected, FastEthernet0/1</a:t>
            </a:r>
          </a:p>
          <a:p>
            <a:r>
              <a:rPr lang="hr-HR" sz="1400" dirty="0"/>
              <a:t>O E2      10.2.3.0 [110/20] via 10.1.2.2, 00:06:21, FastEthernet0/1</a:t>
            </a:r>
          </a:p>
          <a:p>
            <a:r>
              <a:rPr lang="hr-HR" sz="1400" dirty="0"/>
              <a:t>         172.16.0.0/16 is variably subnetted, 2 subnets, 2 masks</a:t>
            </a:r>
          </a:p>
          <a:p>
            <a:r>
              <a:rPr lang="hr-HR" sz="1400" dirty="0"/>
              <a:t>O E2      172.16.0.0/16 [110/20] via 10.1.2.2, 00:05:36, FastEthernet0/1</a:t>
            </a:r>
          </a:p>
          <a:p>
            <a:r>
              <a:rPr lang="hr-HR" sz="1400" dirty="0"/>
              <a:t>C            172.16.5.0/24 is directly connected, FastEthernet0/0</a:t>
            </a:r>
          </a:p>
        </p:txBody>
      </p:sp>
      <p:sp>
        <p:nvSpPr>
          <p:cNvPr id="9" name="Rectangle 4"/>
          <p:cNvSpPr/>
          <p:nvPr/>
        </p:nvSpPr>
        <p:spPr>
          <a:xfrm>
            <a:off x="1454331" y="197920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 </a:t>
            </a:r>
            <a:r>
              <a:rPr lang="hr-HR" sz="1400" dirty="0"/>
              <a:t>        </a:t>
            </a:r>
            <a:r>
              <a:rPr lang="en-US" sz="1400" dirty="0"/>
              <a:t>10.0.0.0/30 is </a:t>
            </a:r>
            <a:r>
              <a:rPr lang="en-US" sz="1400" dirty="0" err="1"/>
              <a:t>subnetted</a:t>
            </a:r>
            <a:r>
              <a:rPr lang="en-US" sz="1400" dirty="0"/>
              <a:t>, 2 subnets</a:t>
            </a:r>
          </a:p>
          <a:p>
            <a:r>
              <a:rPr lang="en-US" sz="1400" dirty="0"/>
              <a:t>C       </a:t>
            </a:r>
            <a:r>
              <a:rPr lang="hr-HR" sz="1400" dirty="0"/>
              <a:t>     </a:t>
            </a:r>
            <a:r>
              <a:rPr lang="en-US" sz="1400" dirty="0"/>
              <a:t>10.1.2.0 is directly connected, FastEthernet0/0</a:t>
            </a:r>
          </a:p>
          <a:p>
            <a:r>
              <a:rPr lang="en-US" sz="1400" dirty="0"/>
              <a:t>C       </a:t>
            </a:r>
            <a:r>
              <a:rPr lang="hr-HR" sz="1400" dirty="0"/>
              <a:t>     </a:t>
            </a:r>
            <a:r>
              <a:rPr lang="en-US" sz="1400" dirty="0"/>
              <a:t>10.2.3.0 is directly connected, FastEthernet0/1</a:t>
            </a:r>
          </a:p>
          <a:p>
            <a:r>
              <a:rPr lang="en-US" sz="1400" dirty="0"/>
              <a:t>     </a:t>
            </a:r>
            <a:r>
              <a:rPr lang="hr-HR" sz="1400" dirty="0"/>
              <a:t>    </a:t>
            </a:r>
            <a:r>
              <a:rPr lang="en-US" sz="1400" dirty="0"/>
              <a:t>172.16.0.0/16 is variably </a:t>
            </a:r>
            <a:r>
              <a:rPr lang="en-US" sz="1400" dirty="0" err="1"/>
              <a:t>subnetted</a:t>
            </a:r>
            <a:r>
              <a:rPr lang="en-US" sz="1400" dirty="0"/>
              <a:t>, 2 subnets, 2 masks</a:t>
            </a:r>
          </a:p>
          <a:p>
            <a:r>
              <a:rPr lang="en-US" sz="1400" dirty="0"/>
              <a:t>D       </a:t>
            </a:r>
            <a:r>
              <a:rPr lang="hr-HR" sz="1400" dirty="0"/>
              <a:t>      </a:t>
            </a:r>
            <a:r>
              <a:rPr lang="en-US" sz="1400" dirty="0"/>
              <a:t>172.16.0.0/16 [90/30720] via 10.2.3.2, 00:06:28, FastEthernet0/1</a:t>
            </a:r>
          </a:p>
          <a:p>
            <a:r>
              <a:rPr lang="en-US" sz="1400" dirty="0"/>
              <a:t>O       </a:t>
            </a:r>
            <a:r>
              <a:rPr lang="hr-HR" sz="1400" dirty="0"/>
              <a:t>      </a:t>
            </a:r>
            <a:r>
              <a:rPr lang="en-US" sz="1400" dirty="0"/>
              <a:t>172.16.5.0/24 [110/2] via 10.1.2.1, 00:07:17, FastEthernet0/0</a:t>
            </a:r>
            <a:endParaRPr lang="hr-HR" sz="1400" dirty="0"/>
          </a:p>
        </p:txBody>
      </p:sp>
      <p:sp>
        <p:nvSpPr>
          <p:cNvPr id="10" name="Rectangle 8"/>
          <p:cNvSpPr/>
          <p:nvPr/>
        </p:nvSpPr>
        <p:spPr>
          <a:xfrm>
            <a:off x="1454331" y="349379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/>
              <a:t>          10.0.0.0/8 is variably subnetted, 3 subnets, 2 masks</a:t>
            </a:r>
          </a:p>
          <a:p>
            <a:r>
              <a:rPr lang="hr-HR" sz="1400" dirty="0"/>
              <a:t>D              10.0.0.0/8 is a summary, 00:00:27, Null0</a:t>
            </a:r>
          </a:p>
          <a:p>
            <a:r>
              <a:rPr lang="hr-HR" sz="1400" dirty="0"/>
              <a:t>D EX        10.1.2.0/30 [170/30720] via 10.2.3.1, 00:00:41, FastEthernet0/0</a:t>
            </a:r>
          </a:p>
          <a:p>
            <a:r>
              <a:rPr lang="hr-HR" sz="1400" dirty="0"/>
              <a:t>C              10.2.3.0/30 is directly connected, FastEthernet0/0</a:t>
            </a:r>
          </a:p>
          <a:p>
            <a:r>
              <a:rPr lang="hr-HR" sz="1400" dirty="0"/>
              <a:t>     172.16.0.0/16 is variably subnetted, 3 subnets, 3 masks</a:t>
            </a:r>
          </a:p>
          <a:p>
            <a:r>
              <a:rPr lang="hr-HR" sz="1400" dirty="0"/>
              <a:t>D              172.16.0.0/16 is a summary, 00:00:27, Null0</a:t>
            </a:r>
          </a:p>
          <a:p>
            <a:r>
              <a:rPr lang="hr-HR" sz="1400" dirty="0"/>
              <a:t>D EX        172.16.5.0/24 [170/30720] via 10.2.3.1, 00:00:41, FastEthernet0/0</a:t>
            </a:r>
          </a:p>
          <a:p>
            <a:r>
              <a:rPr lang="hr-HR" sz="1400" dirty="0"/>
              <a:t>C              172.16.10.0/25 is directly connected, FastEthernet0/1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72125" y="733787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0000FF"/>
                </a:solidFill>
              </a:rPr>
              <a:t>R1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125" y="2755762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0000FF"/>
                </a:solidFill>
              </a:rPr>
              <a:t>R2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125" y="4519956"/>
            <a:ext cx="70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b="1" dirty="0">
                <a:solidFill>
                  <a:srgbClr val="0000FF"/>
                </a:solidFill>
              </a:rPr>
              <a:t>R3</a:t>
            </a:r>
          </a:p>
        </p:txBody>
      </p:sp>
      <p:cxnSp>
        <p:nvCxnSpPr>
          <p:cNvPr id="3" name="Ravni poveznik 2"/>
          <p:cNvCxnSpPr/>
          <p:nvPr/>
        </p:nvCxnSpPr>
        <p:spPr>
          <a:xfrm>
            <a:off x="1454331" y="1979208"/>
            <a:ext cx="79794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>
            <a:off x="1454331" y="3493798"/>
            <a:ext cx="797943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2726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2B41E6B-88C5-4288-82C3-263AABE2C511}"/>
              </a:ext>
            </a:extLst>
          </p:cNvPr>
          <p:cNvSpPr txBox="1"/>
          <p:nvPr/>
        </p:nvSpPr>
        <p:spPr>
          <a:xfrm>
            <a:off x="5294338" y="1851645"/>
            <a:ext cx="160332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9900" dirty="0">
                <a:solidFill>
                  <a:srgbClr val="FF0066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599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-22065" y="0"/>
            <a:ext cx="7947765" cy="647404"/>
          </a:xfrm>
        </p:spPr>
        <p:txBody>
          <a:bodyPr/>
          <a:lstStyle/>
          <a:p>
            <a:r>
              <a:rPr lang="hr-HR" sz="2800" dirty="0">
                <a:solidFill>
                  <a:srgbClr val="002060"/>
                </a:solidFill>
              </a:rPr>
              <a:t>Udaljene mreže</a:t>
            </a:r>
            <a:endParaRPr lang="hr-HR" sz="2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E8DF07-A754-6C1C-8CDE-3E6177AF2208}"/>
              </a:ext>
            </a:extLst>
          </p:cNvPr>
          <p:cNvGrpSpPr/>
          <p:nvPr/>
        </p:nvGrpSpPr>
        <p:grpSpPr>
          <a:xfrm>
            <a:off x="1593668" y="647404"/>
            <a:ext cx="9144000" cy="4597121"/>
            <a:chOff x="1593668" y="647404"/>
            <a:chExt cx="9144000" cy="4597121"/>
          </a:xfrm>
        </p:grpSpPr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F8762D49-73AD-4C25-9604-9517D0E6EC74}"/>
                </a:ext>
              </a:extLst>
            </p:cNvPr>
            <p:cNvGrpSpPr/>
            <p:nvPr/>
          </p:nvGrpSpPr>
          <p:grpSpPr>
            <a:xfrm>
              <a:off x="1593668" y="647404"/>
              <a:ext cx="9144000" cy="4597121"/>
              <a:chOff x="1524000" y="1642229"/>
              <a:chExt cx="9144000" cy="4597121"/>
            </a:xfrm>
          </p:grpSpPr>
          <p:sp>
            <p:nvSpPr>
              <p:cNvPr id="16" name="Rectangle 38"/>
              <p:cNvSpPr/>
              <p:nvPr/>
            </p:nvSpPr>
            <p:spPr>
              <a:xfrm>
                <a:off x="1524000" y="5928508"/>
                <a:ext cx="9144000" cy="1428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17" name="Picture 4" descr="Routing table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524000" y="1642229"/>
                <a:ext cx="9144000" cy="4597121"/>
              </a:xfrm>
              <a:prstGeom prst="rect">
                <a:avLst/>
              </a:prstGeom>
            </p:spPr>
          </p:pic>
          <p:sp>
            <p:nvSpPr>
              <p:cNvPr id="18" name="TextBox 6"/>
              <p:cNvSpPr txBox="1"/>
              <p:nvPr/>
            </p:nvSpPr>
            <p:spPr>
              <a:xfrm>
                <a:off x="3095604" y="3428178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b="1" dirty="0"/>
                  <a:t>R1</a:t>
                </a:r>
              </a:p>
            </p:txBody>
          </p:sp>
          <p:sp>
            <p:nvSpPr>
              <p:cNvPr id="19" name="TextBox 8"/>
              <p:cNvSpPr txBox="1"/>
              <p:nvPr/>
            </p:nvSpPr>
            <p:spPr>
              <a:xfrm>
                <a:off x="8810644" y="3428178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b="1" dirty="0"/>
                  <a:t>R2</a:t>
                </a:r>
              </a:p>
            </p:txBody>
          </p:sp>
          <p:sp>
            <p:nvSpPr>
              <p:cNvPr id="20" name="TextBox 9"/>
              <p:cNvSpPr txBox="1"/>
              <p:nvPr/>
            </p:nvSpPr>
            <p:spPr>
              <a:xfrm>
                <a:off x="4452926" y="3213865"/>
                <a:ext cx="6415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400" b="1" dirty="0"/>
                  <a:t>Fa0/0</a:t>
                </a:r>
              </a:p>
            </p:txBody>
          </p:sp>
          <p:sp>
            <p:nvSpPr>
              <p:cNvPr id="21" name="TextBox 10"/>
              <p:cNvSpPr txBox="1"/>
              <p:nvPr/>
            </p:nvSpPr>
            <p:spPr>
              <a:xfrm>
                <a:off x="7453322" y="3213865"/>
                <a:ext cx="6415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400" b="1" dirty="0"/>
                  <a:t>Fa1/1</a:t>
                </a:r>
              </a:p>
            </p:txBody>
          </p:sp>
          <p:sp>
            <p:nvSpPr>
              <p:cNvPr id="22" name="TextBox 11"/>
              <p:cNvSpPr txBox="1"/>
              <p:nvPr/>
            </p:nvSpPr>
            <p:spPr>
              <a:xfrm>
                <a:off x="1881158" y="2142294"/>
                <a:ext cx="1439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hr-HR" sz="1600" b="1" dirty="0">
                    <a:solidFill>
                      <a:srgbClr val="CF0FC6"/>
                    </a:solidFill>
                  </a:rPr>
                  <a:t>172.16.1.0/24</a:t>
                </a:r>
              </a:p>
            </p:txBody>
          </p:sp>
          <p:cxnSp>
            <p:nvCxnSpPr>
              <p:cNvPr id="23" name="Straight Connector 13"/>
              <p:cNvCxnSpPr/>
              <p:nvPr/>
            </p:nvCxnSpPr>
            <p:spPr>
              <a:xfrm rot="10800000">
                <a:off x="2595538" y="2499484"/>
                <a:ext cx="928694" cy="50006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0F8A0A4-DF58-9105-B361-086533876A48}"/>
                </a:ext>
              </a:extLst>
            </p:cNvPr>
            <p:cNvSpPr/>
            <p:nvPr/>
          </p:nvSpPr>
          <p:spPr>
            <a:xfrm>
              <a:off x="3658989" y="959989"/>
              <a:ext cx="2368731" cy="3368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>
                  <a:solidFill>
                    <a:schemeClr val="tx1"/>
                  </a:solidFill>
                </a:rPr>
                <a:t>Odredište: 10.1.1.5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C92FA06-AE0D-B15A-2877-29B1BD132950}"/>
                </a:ext>
              </a:extLst>
            </p:cNvPr>
            <p:cNvCxnSpPr>
              <a:cxnSpLocks/>
            </p:cNvCxnSpPr>
            <p:nvPr/>
          </p:nvCxnSpPr>
          <p:spPr>
            <a:xfrm>
              <a:off x="6027720" y="1147469"/>
              <a:ext cx="75625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1040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4948" y="66205"/>
            <a:ext cx="7947765" cy="647404"/>
          </a:xfrm>
        </p:spPr>
        <p:txBody>
          <a:bodyPr/>
          <a:lstStyle/>
          <a:p>
            <a:r>
              <a:rPr lang="sr-Latn-CS" sz="2800" dirty="0">
                <a:latin typeface="Arial" charset="0"/>
              </a:rPr>
              <a:t>Statičke rute </a:t>
            </a:r>
            <a:r>
              <a:rPr lang="sr-Latn-CS" sz="2800" dirty="0">
                <a:solidFill>
                  <a:srgbClr val="FF0000"/>
                </a:solidFill>
                <a:latin typeface="Arial" charset="0"/>
              </a:rPr>
              <a:t>NE DOLAZE U OBZIR!</a:t>
            </a:r>
            <a:endParaRPr lang="hr-H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627" y="793630"/>
            <a:ext cx="7947765" cy="519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722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29782" y="0"/>
            <a:ext cx="7947765" cy="647404"/>
          </a:xfrm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VRSTE ŽURIRANJA USMJERNIČKE TABLICE</a:t>
            </a:r>
            <a:endParaRPr lang="hr-HR" sz="2800" dirty="0"/>
          </a:p>
        </p:txBody>
      </p:sp>
      <p:sp>
        <p:nvSpPr>
          <p:cNvPr id="2" name="Pravokutnik 1"/>
          <p:cNvSpPr/>
          <p:nvPr/>
        </p:nvSpPr>
        <p:spPr>
          <a:xfrm>
            <a:off x="2447027" y="1462697"/>
            <a:ext cx="49170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endParaRPr lang="hr-HR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+mj-lt"/>
              <a:buAutoNum type="arabicPeriod"/>
              <a:defRPr/>
            </a:pPr>
            <a:r>
              <a:rPr lang="hr-HR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STATIČKO</a:t>
            </a:r>
          </a:p>
          <a:p>
            <a:pPr marL="742950" indent="-742950" fontAlgn="base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85000"/>
              <a:buFont typeface="+mj-lt"/>
              <a:buAutoNum type="arabicPeriod"/>
              <a:defRPr/>
            </a:pPr>
            <a:r>
              <a:rPr lang="hr-HR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DINAMIČKO</a:t>
            </a:r>
          </a:p>
        </p:txBody>
      </p:sp>
    </p:spTree>
    <p:extLst>
      <p:ext uri="{BB962C8B-B14F-4D97-AF65-F5344CB8AC3E}">
        <p14:creationId xmlns:p14="http://schemas.microsoft.com/office/powerpoint/2010/main" val="147734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7947765" cy="647404"/>
          </a:xfrm>
        </p:spPr>
        <p:txBody>
          <a:bodyPr/>
          <a:lstStyle/>
          <a:p>
            <a:r>
              <a:rPr lang="hr-HR" sz="2800" dirty="0"/>
              <a:t>STATIČKO vs DINAMIČKO AŽURIRANJE</a:t>
            </a:r>
          </a:p>
        </p:txBody>
      </p:sp>
      <p:sp>
        <p:nvSpPr>
          <p:cNvPr id="2" name="Pravokutnik 1"/>
          <p:cNvSpPr/>
          <p:nvPr/>
        </p:nvSpPr>
        <p:spPr>
          <a:xfrm>
            <a:off x="224206" y="647404"/>
            <a:ext cx="891108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Wingdings" pitchFamily="2" charset="2"/>
              <a:buChar char="Ø"/>
            </a:pPr>
            <a:r>
              <a:rPr lang="hr-HR" sz="2400" b="1" dirty="0">
                <a:solidFill>
                  <a:srgbClr val="002060"/>
                </a:solidFill>
              </a:rPr>
              <a:t>STATIČKO AŽURIRANJE</a:t>
            </a:r>
          </a:p>
          <a:p>
            <a:pPr marL="714375" indent="-266700">
              <a:buFont typeface="Wingdings" pitchFamily="2" charset="2"/>
              <a:buChar char="ü"/>
            </a:pPr>
            <a:r>
              <a:rPr lang="vi-VN" sz="2400" dirty="0">
                <a:solidFill>
                  <a:srgbClr val="002060"/>
                </a:solidFill>
              </a:rPr>
              <a:t>Jednostavne mreže</a:t>
            </a:r>
          </a:p>
          <a:p>
            <a:pPr marL="714375" indent="-266700">
              <a:buFont typeface="Wingdings" pitchFamily="2" charset="2"/>
              <a:buChar char="ü"/>
            </a:pPr>
            <a:r>
              <a:rPr lang="vi-VN" sz="2400" dirty="0">
                <a:solidFill>
                  <a:srgbClr val="002060"/>
                </a:solidFill>
              </a:rPr>
              <a:t>Sve putanje se moraju konfigurirati ručno</a:t>
            </a:r>
          </a:p>
          <a:p>
            <a:pPr marL="714375" indent="-266700">
              <a:buFont typeface="Wingdings" pitchFamily="2" charset="2"/>
              <a:buChar char="ü"/>
            </a:pPr>
            <a:r>
              <a:rPr lang="vi-VN" sz="2400" dirty="0">
                <a:solidFill>
                  <a:srgbClr val="002060"/>
                </a:solidFill>
              </a:rPr>
              <a:t>Bilo kakva promjena se mora ručno konfigurirati</a:t>
            </a:r>
          </a:p>
          <a:p>
            <a:pPr marL="714375" indent="-266700">
              <a:buFont typeface="Wingdings" pitchFamily="2" charset="2"/>
              <a:buChar char="ü"/>
            </a:pPr>
            <a:r>
              <a:rPr lang="vi-VN" sz="2400" dirty="0">
                <a:solidFill>
                  <a:srgbClr val="002060"/>
                </a:solidFill>
              </a:rPr>
              <a:t>Podložno je greškama više nego dinamičko usmjeravanje</a:t>
            </a:r>
            <a:endParaRPr lang="hr-HR" sz="2400" dirty="0">
              <a:solidFill>
                <a:srgbClr val="002060"/>
              </a:solidFill>
            </a:endParaRPr>
          </a:p>
          <a:p>
            <a:pPr marL="266700" indent="-266700">
              <a:buFont typeface="Wingdings" pitchFamily="2" charset="2"/>
              <a:buChar char="Ø"/>
            </a:pPr>
            <a:endParaRPr lang="vi-VN" sz="1200" dirty="0">
              <a:solidFill>
                <a:srgbClr val="002060"/>
              </a:solidFill>
            </a:endParaRPr>
          </a:p>
          <a:p>
            <a:pPr marL="266700" indent="-266700">
              <a:buFont typeface="Wingdings" pitchFamily="2" charset="2"/>
              <a:buChar char="Ø"/>
            </a:pPr>
            <a:r>
              <a:rPr lang="hr-HR" sz="2400" b="1" dirty="0">
                <a:solidFill>
                  <a:srgbClr val="FF0066"/>
                </a:solidFill>
              </a:rPr>
              <a:t>DINAMIČKO AŽURIRANJE</a:t>
            </a:r>
          </a:p>
          <a:p>
            <a:pPr marL="714375" indent="-266700">
              <a:buFont typeface="Wingdings" pitchFamily="2" charset="2"/>
              <a:buChar char="ü"/>
            </a:pPr>
            <a:r>
              <a:rPr lang="vi-VN" sz="2400" dirty="0">
                <a:solidFill>
                  <a:srgbClr val="002060"/>
                </a:solidFill>
              </a:rPr>
              <a:t>Složene mreže</a:t>
            </a:r>
          </a:p>
          <a:p>
            <a:pPr marL="714375" indent="-266700">
              <a:buFont typeface="Wingdings" pitchFamily="2" charset="2"/>
              <a:buChar char="ü"/>
            </a:pPr>
            <a:r>
              <a:rPr lang="vi-VN" sz="2400" dirty="0">
                <a:solidFill>
                  <a:srgbClr val="002060"/>
                </a:solidFill>
              </a:rPr>
              <a:t>Koriste se usmjernički protokoli</a:t>
            </a:r>
            <a:r>
              <a:rPr lang="hr-HR" sz="2400" dirty="0">
                <a:solidFill>
                  <a:srgbClr val="002060"/>
                </a:solidFill>
              </a:rPr>
              <a:t> (</a:t>
            </a:r>
            <a:r>
              <a:rPr lang="hr-HR" sz="2400" dirty="0" err="1">
                <a:solidFill>
                  <a:srgbClr val="FF0000"/>
                </a:solidFill>
              </a:rPr>
              <a:t>Routing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protocols</a:t>
            </a:r>
            <a:r>
              <a:rPr lang="hr-HR" sz="2400" dirty="0">
                <a:solidFill>
                  <a:srgbClr val="002060"/>
                </a:solidFill>
              </a:rPr>
              <a:t>)</a:t>
            </a:r>
            <a:r>
              <a:rPr lang="vi-VN" sz="2400" dirty="0">
                <a:solidFill>
                  <a:srgbClr val="002060"/>
                </a:solidFill>
              </a:rPr>
              <a:t> za razmjenu putanja</a:t>
            </a:r>
          </a:p>
          <a:p>
            <a:pPr marL="714375" indent="-266700">
              <a:buFont typeface="Wingdings" pitchFamily="2" charset="2"/>
              <a:buChar char="ü"/>
            </a:pPr>
            <a:r>
              <a:rPr lang="vi-VN" sz="2400" dirty="0">
                <a:solidFill>
                  <a:srgbClr val="002060"/>
                </a:solidFill>
              </a:rPr>
              <a:t>Mreža se </a:t>
            </a:r>
            <a:r>
              <a:rPr lang="hr-HR" sz="2400" dirty="0">
                <a:solidFill>
                  <a:srgbClr val="002060"/>
                </a:solidFill>
              </a:rPr>
              <a:t>brzo i </a:t>
            </a:r>
            <a:r>
              <a:rPr lang="vi-VN" sz="2400" dirty="0">
                <a:solidFill>
                  <a:srgbClr val="002060"/>
                </a:solidFill>
              </a:rPr>
              <a:t>automatski prilagođava promjenama</a:t>
            </a:r>
          </a:p>
          <a:p>
            <a:pPr marL="714375" indent="-266700">
              <a:buFont typeface="Wingdings" pitchFamily="2" charset="2"/>
              <a:buChar char="ü"/>
            </a:pPr>
            <a:r>
              <a:rPr lang="hr-HR" sz="2400" dirty="0" err="1">
                <a:solidFill>
                  <a:srgbClr val="002060"/>
                </a:solidFill>
              </a:rPr>
              <a:t>Usmjernički</a:t>
            </a:r>
            <a:r>
              <a:rPr lang="hr-HR" sz="2400" dirty="0">
                <a:solidFill>
                  <a:srgbClr val="002060"/>
                </a:solidFill>
              </a:rPr>
              <a:t> protokoli koriste </a:t>
            </a:r>
            <a:r>
              <a:rPr lang="vi-VN" sz="2400" dirty="0">
                <a:solidFill>
                  <a:srgbClr val="002060"/>
                </a:solidFill>
              </a:rPr>
              <a:t>različit</a:t>
            </a:r>
            <a:r>
              <a:rPr lang="hr-HR" sz="2400" dirty="0">
                <a:solidFill>
                  <a:srgbClr val="002060"/>
                </a:solidFill>
              </a:rPr>
              <a:t>i</a:t>
            </a:r>
            <a:r>
              <a:rPr lang="vi-VN" sz="2400" dirty="0">
                <a:solidFill>
                  <a:srgbClr val="002060"/>
                </a:solidFill>
              </a:rPr>
              <a:t> elemente za vrednovanje putanje</a:t>
            </a:r>
            <a:endParaRPr lang="hr-HR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4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0" y="0"/>
            <a:ext cx="7947765" cy="647404"/>
          </a:xfrm>
        </p:spPr>
        <p:txBody>
          <a:bodyPr/>
          <a:lstStyle/>
          <a:p>
            <a:r>
              <a:rPr lang="hr-HR" sz="2800" dirty="0">
                <a:latin typeface="Arial" pitchFamily="34" charset="0"/>
                <a:cs typeface="Arial" pitchFamily="34" charset="0"/>
              </a:rPr>
              <a:t>OSNOVNI PRINCIPI USMJERAVANJA</a:t>
            </a:r>
            <a:endParaRPr lang="hr-HR" sz="2800" dirty="0"/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210603" y="785583"/>
            <a:ext cx="11406631" cy="490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r>
              <a:rPr lang="hr-HR" sz="2600" b="1" u="sng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Princip 1</a:t>
            </a:r>
            <a:r>
              <a:rPr lang="hr-HR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r-HR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Svaki usmjernik donosi odluku o usmjeravanju paketa nezavisno, na osnovu informacija koje ima u svojoj usmjerničkoj tablici</a:t>
            </a:r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endParaRPr lang="hr-HR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r>
              <a:rPr lang="hr-HR" sz="2600" b="1" u="sng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Princip 2</a:t>
            </a:r>
            <a:r>
              <a:rPr lang="hr-HR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r-HR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Činjenica da jedan usmjernik ima informaciju o nekoj mreži u svojoj tablici, ne znači da tu istu informaciju imaju i ostali usmjernici</a:t>
            </a:r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endParaRPr lang="hr-HR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r>
              <a:rPr lang="hr-HR" sz="2600" b="1" u="sng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Princip 3</a:t>
            </a:r>
            <a:r>
              <a:rPr lang="hr-HR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hr-HR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Informacija o putanji od jedne mreže do druge, ne znači da postoji i informacija o povratnoj putanji </a:t>
            </a:r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endParaRPr lang="hr-HR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5000"/>
              <a:buFont typeface="Wingdings" pitchFamily="2" charset="2"/>
              <a:buChar char="Ø"/>
              <a:defRPr/>
            </a:pPr>
            <a:r>
              <a:rPr lang="hr-HR" sz="2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 usmjerničkoj tablici se nalaze samo najbolje putanje!</a:t>
            </a:r>
          </a:p>
        </p:txBody>
      </p:sp>
    </p:spTree>
    <p:extLst>
      <p:ext uri="{BB962C8B-B14F-4D97-AF65-F5344CB8AC3E}">
        <p14:creationId xmlns:p14="http://schemas.microsoft.com/office/powerpoint/2010/main" val="306423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2.xml><?xml version="1.0" encoding="utf-8"?>
<a:theme xmlns:a="http://schemas.openxmlformats.org/drawingml/2006/main" name="1_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</TotalTime>
  <Words>2619</Words>
  <Application>Microsoft Office PowerPoint</Application>
  <PresentationFormat>Widescreen</PresentationFormat>
  <Paragraphs>366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Wingdings</vt:lpstr>
      <vt:lpstr>Arial</vt:lpstr>
      <vt:lpstr>Segoe UI</vt:lpstr>
      <vt:lpstr>ARS Maquette Pro</vt:lpstr>
      <vt:lpstr>Calibri</vt:lpstr>
      <vt:lpstr>Segoe UI Semibold</vt:lpstr>
      <vt:lpstr>Stolzl Bold</vt:lpstr>
      <vt:lpstr>Stolzl Book</vt:lpstr>
      <vt:lpstr>Calibri Light</vt:lpstr>
      <vt:lpstr>Wingdings 2</vt:lpstr>
      <vt:lpstr>Office Theme</vt:lpstr>
      <vt:lpstr>1_Office Theme</vt:lpstr>
      <vt:lpstr>Usmjeravanje i preklapanje u računalnim mrežama</vt:lpstr>
      <vt:lpstr>Blic test 1/8</vt:lpstr>
      <vt:lpstr>Usmjeravanje</vt:lpstr>
      <vt:lpstr>Usmjeravanje-mala mreža-connected putanje</vt:lpstr>
      <vt:lpstr>Udaljene mreže</vt:lpstr>
      <vt:lpstr>Statičke rute NE DOLAZE U OBZIR!</vt:lpstr>
      <vt:lpstr>VRSTE ŽURIRANJA USMJERNIČKE TABLICE</vt:lpstr>
      <vt:lpstr>STATIČKO vs DINAMIČKO AŽURIRANJE</vt:lpstr>
      <vt:lpstr>OSNOVNI PRINCIPI USMJERAVANJA</vt:lpstr>
      <vt:lpstr>STATIČKO AŽURIRANJE-primjena</vt:lpstr>
      <vt:lpstr>DINAMIČKO AŽURIRANJE-primjena</vt:lpstr>
      <vt:lpstr>USMJERNIČKA TABLICA (Routing table)</vt:lpstr>
      <vt:lpstr>PowerPoint Presentation</vt:lpstr>
      <vt:lpstr>OSNOVNA STRUKTURA USMJERNIČKE TABLICE</vt:lpstr>
      <vt:lpstr>IZVOR  INFORMACIJA O PUTANJI</vt:lpstr>
      <vt:lpstr>USMJERNIČKA TABLICA (Routing table)</vt:lpstr>
      <vt:lpstr>USMJERNIČKA TABLICA (Routing table)</vt:lpstr>
      <vt:lpstr>PowerPoint Presentation</vt:lpstr>
      <vt:lpstr>USMJERNIČKI PROTOKOLI</vt:lpstr>
      <vt:lpstr>PODJELA USMJERNIČKIH PROTOKOLA</vt:lpstr>
      <vt:lpstr>PODJELA USMJERNIČKIH PROTOKOLA</vt:lpstr>
      <vt:lpstr>PODJELA USMJERNIČKIH PROTOKOLA</vt:lpstr>
      <vt:lpstr>DISTANCE VECTOR PROTOKOLI</vt:lpstr>
      <vt:lpstr>DISTANCE VECTOR PROTOKOLI</vt:lpstr>
      <vt:lpstr>PowerPoint Presentation</vt:lpstr>
      <vt:lpstr>UČENJE RUTA-RIP-otkrivanje mreža</vt:lpstr>
      <vt:lpstr>LINK STATE USMJERNIČKI PROTOKOLI-OSPF</vt:lpstr>
      <vt:lpstr>LINK STATE USMJERNIČKI PROTOKOLI-OSPF</vt:lpstr>
      <vt:lpstr>LINK STATE USMJERNIČKI PROTOKOLI-OSPF</vt:lpstr>
      <vt:lpstr>LINK STATE USMJERNIČKI PROTOKOLI-OSPF</vt:lpstr>
      <vt:lpstr>LINK STATE USMJERNIČKI PROTOKOLI-OSPF</vt:lpstr>
      <vt:lpstr>PREDNOSTI LINK STATE PROTOKOLA</vt:lpstr>
      <vt:lpstr>KRITERIJ ZA ODABIR PUTANJA</vt:lpstr>
      <vt:lpstr>ADMINISTRATIVE DISTANCE</vt:lpstr>
      <vt:lpstr>METRIC</vt:lpstr>
      <vt:lpstr>KONFIGURACIJA USMJERAVANJA</vt:lpstr>
      <vt:lpstr>STATIČKO USMJERAVANJE -next hop address</vt:lpstr>
      <vt:lpstr>STATIČKO USMJERAVANJE-izlazno sučelje</vt:lpstr>
      <vt:lpstr>KONFIGURACIJA STATIČKIH PUTANJA</vt:lpstr>
      <vt:lpstr>KONFIGURACIJA USMJERAVANJA</vt:lpstr>
      <vt:lpstr>KONFIGURACIJA DINAMIČKOG USMJERAVANJA-RIP</vt:lpstr>
      <vt:lpstr>NAKON KONFIGURACIJA RIP PROTOKOLA</vt:lpstr>
      <vt:lpstr>KONFIGURACIJA USMJERAVANJA EIGRP i OSPF</vt:lpstr>
      <vt:lpstr>REDISTRIBUCIJA INFORMACIJA IZMEĐU USMJERNIČKIH PROTOKOLA</vt:lpstr>
      <vt:lpstr>REDISTRIBUCIJA INFORMACIJA IZMEĐU USMJERNIČKIH PROTOKOLA</vt:lpstr>
      <vt:lpstr>Rezultat redistribucije vidljiv je u usmjerničkoj tablici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Josipa</dc:creator>
  <cp:lastModifiedBy>Silvio Papić @ Racunarstvo</cp:lastModifiedBy>
  <cp:revision>165</cp:revision>
  <dcterms:created xsi:type="dcterms:W3CDTF">2017-11-15T14:56:38Z</dcterms:created>
  <dcterms:modified xsi:type="dcterms:W3CDTF">2024-03-13T16:43:27Z</dcterms:modified>
  <cp:contentStatus/>
</cp:coreProperties>
</file>