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1" r:id="rId2"/>
  </p:sldMasterIdLst>
  <p:notesMasterIdLst>
    <p:notesMasterId r:id="rId49"/>
  </p:notesMasterIdLst>
  <p:handoutMasterIdLst>
    <p:handoutMasterId r:id="rId50"/>
  </p:handoutMasterIdLst>
  <p:sldIdLst>
    <p:sldId id="256" r:id="rId3"/>
    <p:sldId id="509" r:id="rId4"/>
    <p:sldId id="510" r:id="rId5"/>
    <p:sldId id="511" r:id="rId6"/>
    <p:sldId id="512" r:id="rId7"/>
    <p:sldId id="513" r:id="rId8"/>
    <p:sldId id="514" r:id="rId9"/>
    <p:sldId id="521" r:id="rId10"/>
    <p:sldId id="516" r:id="rId11"/>
    <p:sldId id="522" r:id="rId12"/>
    <p:sldId id="524" r:id="rId13"/>
    <p:sldId id="525" r:id="rId14"/>
    <p:sldId id="526" r:id="rId15"/>
    <p:sldId id="527" r:id="rId16"/>
    <p:sldId id="52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468" r:id="rId48"/>
  </p:sldIdLst>
  <p:sldSz cx="12192000" cy="6858000"/>
  <p:notesSz cx="6858000" cy="9144000"/>
  <p:embeddedFontLst>
    <p:embeddedFont>
      <p:font typeface="ARS Maquette Pro" panose="02000603000000020004" charset="0"/>
      <p:regular r:id="rId51"/>
      <p:bold r:id="rId52"/>
      <p:italic r:id="rId53"/>
      <p:boldItalic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  <p:embeddedFont>
      <p:font typeface="Segoe UI Semibold" panose="020B0702040204020203" pitchFamily="34" charset="0"/>
      <p:bold r:id="rId59"/>
      <p:boldItalic r:id="rId60"/>
    </p:embeddedFont>
    <p:embeddedFont>
      <p:font typeface="Stolzl Bold" panose="00000800000000000000" charset="0"/>
      <p:bold r:id="rId6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3.4.2024.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3.4.2024.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8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3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2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31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12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81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6A7C-2575-451E-BF48-FEE997923968}" type="datetime2">
              <a:rPr lang="en-US" smtClean="0"/>
              <a:t>Wednesday, April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AD4AA-869A-4274-82E6-D84487164B7C}" type="datetime2">
              <a:rPr lang="en-US" smtClean="0"/>
              <a:t>Wednesday, April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46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FB4CD-847E-4FF3-945B-CA03E669E6DA}" type="datetime2">
              <a:rPr lang="en-US" smtClean="0"/>
              <a:t>Wednesday, April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17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562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88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91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96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5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874" y="750623"/>
            <a:ext cx="10336191" cy="1809698"/>
          </a:xfrm>
        </p:spPr>
        <p:txBody>
          <a:bodyPr/>
          <a:lstStyle/>
          <a:p>
            <a:r>
              <a:rPr lang="hr-HR" sz="4800" dirty="0"/>
              <a:t>Usmjeravanje i preklapanje u računalnim mrežama</a:t>
            </a: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A4BF3-7F9B-F70F-E332-59423EF966E1}"/>
              </a:ext>
            </a:extLst>
          </p:cNvPr>
          <p:cNvSpPr txBox="1"/>
          <p:nvPr/>
        </p:nvSpPr>
        <p:spPr>
          <a:xfrm>
            <a:off x="4493623" y="3861584"/>
            <a:ext cx="7698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EIGRP (Enhanced Interior Gateway Routing Protocol)</a:t>
            </a:r>
            <a:endParaRPr lang="hr-H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5137" y="88487"/>
            <a:ext cx="11670143" cy="703238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Otkrivanje/oporavak konekcija prema susjedima</a:t>
            </a:r>
            <a:endParaRPr lang="hr-HR" sz="3200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596855" y="1308605"/>
            <a:ext cx="5067300" cy="4679950"/>
            <a:chOff x="1600200" y="1325563"/>
            <a:chExt cx="5791200" cy="530383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325563"/>
              <a:ext cx="5334000" cy="14319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2824163"/>
              <a:ext cx="5121275" cy="7715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5363" y="3519488"/>
              <a:ext cx="4897437" cy="73183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7825" y="4433888"/>
              <a:ext cx="5210175" cy="6350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52600" y="5132388"/>
              <a:ext cx="5014913" cy="6731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90750" y="5805488"/>
              <a:ext cx="5200650" cy="58578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89400" y="6307138"/>
              <a:ext cx="965200" cy="32226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48968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687977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EIGRP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metric</a:t>
            </a:r>
            <a:endParaRPr lang="hr-H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595" y="869099"/>
            <a:ext cx="72009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524032" y="2154984"/>
            <a:ext cx="4929190" cy="285910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</a:t>
            </a:r>
            <a:r>
              <a:rPr lang="hr-H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suma svih kašnjenja</a:t>
            </a:r>
          </a:p>
          <a:p>
            <a:pPr marL="168275" indent="-1682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Bandwith</a:t>
            </a:r>
            <a:r>
              <a:rPr lang="hr-H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najniža vrijednost konfiguriranog bandwitha do odredišta</a:t>
            </a:r>
          </a:p>
          <a:p>
            <a:pPr marL="168275" indent="-1682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Prefix lenght – broj bitova subnet maske</a:t>
            </a:r>
          </a:p>
          <a:p>
            <a:pPr marL="168275" indent="-1682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hr-H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Destination – adresa odredišne mreže</a:t>
            </a:r>
          </a:p>
          <a:p>
            <a:pPr marL="168275" indent="-1682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524000" y="5012504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2000" b="1" dirty="0"/>
              <a:t>Po defaultu za izračun metrica EIGRP koristi samo </a:t>
            </a:r>
            <a:r>
              <a:rPr lang="hr-HR" sz="2000" b="1" dirty="0">
                <a:solidFill>
                  <a:srgbClr val="FF0000"/>
                </a:solidFill>
              </a:rPr>
              <a:t>Bandwidth</a:t>
            </a:r>
            <a:r>
              <a:rPr lang="hr-HR" sz="2000" b="1" dirty="0"/>
              <a:t> (</a:t>
            </a:r>
            <a:r>
              <a:rPr lang="hr-HR" sz="2000" b="1" u="sng" dirty="0"/>
              <a:t>najniži bandwidth na putu do odredišta</a:t>
            </a:r>
            <a:r>
              <a:rPr lang="hr-HR" sz="2000" b="1" dirty="0"/>
              <a:t>) i </a:t>
            </a:r>
            <a:r>
              <a:rPr lang="hr-HR" sz="2000" b="1" dirty="0">
                <a:solidFill>
                  <a:srgbClr val="FF0000"/>
                </a:solidFill>
              </a:rPr>
              <a:t>delay</a:t>
            </a:r>
            <a:r>
              <a:rPr lang="hr-HR" sz="2000" b="1" dirty="0"/>
              <a:t> (</a:t>
            </a:r>
            <a:r>
              <a:rPr lang="hr-HR" sz="2000" b="1" u="sng" dirty="0"/>
              <a:t>suma svih kašnjenja do odredišta)</a:t>
            </a:r>
          </a:p>
        </p:txBody>
      </p:sp>
    </p:spTree>
    <p:extLst>
      <p:ext uri="{BB962C8B-B14F-4D97-AF65-F5344CB8AC3E}">
        <p14:creationId xmlns:p14="http://schemas.microsoft.com/office/powerpoint/2010/main" val="142585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20222" y="6247"/>
            <a:ext cx="9074989" cy="698668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EIGRP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metric</a:t>
            </a:r>
            <a:endParaRPr lang="hr-HR" sz="3200" dirty="0"/>
          </a:p>
        </p:txBody>
      </p:sp>
      <p:sp>
        <p:nvSpPr>
          <p:cNvPr id="6" name="TextBox 3"/>
          <p:cNvSpPr txBox="1"/>
          <p:nvPr/>
        </p:nvSpPr>
        <p:spPr>
          <a:xfrm>
            <a:off x="1524000" y="1009548"/>
            <a:ext cx="9144000" cy="11541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hr-HR" sz="2300" dirty="0">
                <a:solidFill>
                  <a:srgbClr val="002060"/>
                </a:solidFill>
              </a:rPr>
              <a:t>Reported distance-RD (ili </a:t>
            </a:r>
            <a:r>
              <a:rPr lang="hr-HR" sz="2300" b="1" u="sng" dirty="0">
                <a:solidFill>
                  <a:srgbClr val="002060"/>
                </a:solidFill>
              </a:rPr>
              <a:t>Advertised distance-AD</a:t>
            </a:r>
            <a:r>
              <a:rPr lang="hr-HR" sz="2300" dirty="0">
                <a:solidFill>
                  <a:srgbClr val="002060"/>
                </a:solidFill>
              </a:rPr>
              <a:t>) neke rute mora biti </a:t>
            </a:r>
            <a:r>
              <a:rPr lang="hr-HR" sz="2300" b="1" u="sng" dirty="0">
                <a:solidFill>
                  <a:srgbClr val="002060"/>
                </a:solidFill>
              </a:rPr>
              <a:t>manja</a:t>
            </a:r>
            <a:r>
              <a:rPr lang="hr-HR" sz="2300" dirty="0">
                <a:solidFill>
                  <a:srgbClr val="002060"/>
                </a:solidFill>
              </a:rPr>
              <a:t> od </a:t>
            </a:r>
            <a:r>
              <a:rPr lang="hr-HR" sz="2300" b="1" u="sng" dirty="0">
                <a:solidFill>
                  <a:srgbClr val="002060"/>
                </a:solidFill>
              </a:rPr>
              <a:t>Feasible distance trenutne Successor rute</a:t>
            </a:r>
            <a:r>
              <a:rPr lang="hr-HR" sz="2300" dirty="0">
                <a:solidFill>
                  <a:srgbClr val="002060"/>
                </a:solidFill>
              </a:rPr>
              <a:t>, da bi se ta ruta smatrala Feasible successor  (Backup ruta)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152688"/>
            <a:ext cx="9144000" cy="29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4"/>
          <p:cNvSpPr txBox="1"/>
          <p:nvPr/>
        </p:nvSpPr>
        <p:spPr>
          <a:xfrm>
            <a:off x="1524001" y="4460314"/>
            <a:ext cx="47148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00FF"/>
                </a:solidFill>
              </a:rPr>
              <a:t>Ruta1</a:t>
            </a:r>
            <a:r>
              <a:rPr lang="hr-HR" sz="2000" b="1" dirty="0"/>
              <a:t>=1+2+1=</a:t>
            </a:r>
            <a:r>
              <a:rPr lang="hr-HR" sz="2000" b="1" dirty="0">
                <a:solidFill>
                  <a:srgbClr val="00CC00"/>
                </a:solidFill>
              </a:rPr>
              <a:t>4</a:t>
            </a:r>
          </a:p>
          <a:p>
            <a:r>
              <a:rPr lang="hr-HR" sz="2000" b="1" dirty="0">
                <a:solidFill>
                  <a:srgbClr val="0000FF"/>
                </a:solidFill>
              </a:rPr>
              <a:t>Ruta2</a:t>
            </a:r>
            <a:r>
              <a:rPr lang="hr-HR" sz="2000" b="1" dirty="0"/>
              <a:t>=1+3+1=</a:t>
            </a:r>
            <a:r>
              <a:rPr lang="hr-HR" sz="2000" b="1" dirty="0">
                <a:solidFill>
                  <a:srgbClr val="FF0000"/>
                </a:solidFill>
              </a:rPr>
              <a:t>5</a:t>
            </a:r>
          </a:p>
          <a:p>
            <a:r>
              <a:rPr lang="hr-HR" sz="1600" b="1" dirty="0"/>
              <a:t>Advertised Distance (AD) od R4 prema R1 je 4 dok je Feasible Distance (FD) od R1 4- to znači da Feasibility Condition nije zadovoljen i R4 ne može biti Feasible Successor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9167834" y="32955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3" name="Straight Arrow Connector 7"/>
          <p:cNvCxnSpPr/>
          <p:nvPr/>
        </p:nvCxnSpPr>
        <p:spPr>
          <a:xfrm>
            <a:off x="4167174" y="3224126"/>
            <a:ext cx="4286280" cy="1588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8"/>
          <p:cNvCxnSpPr/>
          <p:nvPr/>
        </p:nvCxnSpPr>
        <p:spPr>
          <a:xfrm>
            <a:off x="4167174" y="4295696"/>
            <a:ext cx="3714776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"/>
          <p:cNvCxnSpPr/>
          <p:nvPr/>
        </p:nvCxnSpPr>
        <p:spPr>
          <a:xfrm rot="5400000" flipH="1" flipV="1">
            <a:off x="8239934" y="4796556"/>
            <a:ext cx="157004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7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-45924"/>
            <a:ext cx="9074989" cy="725193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Condition</a:t>
            </a:r>
            <a:endParaRPr lang="hr-HR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397" y="4214187"/>
            <a:ext cx="6357950" cy="20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3"/>
          <p:cNvSpPr txBox="1"/>
          <p:nvPr/>
        </p:nvSpPr>
        <p:spPr>
          <a:xfrm>
            <a:off x="208349" y="806859"/>
            <a:ext cx="11443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</a:rPr>
              <a:t>Iz pozicije R1 Successor Ruta za mrežu </a:t>
            </a:r>
            <a:r>
              <a:rPr lang="hr-HR" sz="2000" dirty="0">
                <a:solidFill>
                  <a:srgbClr val="0000FF"/>
                </a:solidFill>
              </a:rPr>
              <a:t>172.16.10.0/25</a:t>
            </a:r>
            <a:r>
              <a:rPr lang="hr-HR" sz="2000" dirty="0">
                <a:solidFill>
                  <a:srgbClr val="002060"/>
                </a:solidFill>
              </a:rPr>
              <a:t> je preko R2-R3 i njen Feasible distance je 4</a:t>
            </a:r>
          </a:p>
          <a:p>
            <a:pPr marL="355600" indent="-355600">
              <a:buFont typeface="Wingdings" pitchFamily="2" charset="2"/>
              <a:buChar char="Ø"/>
            </a:pPr>
            <a:endParaRPr lang="hr-HR" sz="2000" dirty="0">
              <a:solidFill>
                <a:srgbClr val="002060"/>
              </a:solidFill>
            </a:endParaRPr>
          </a:p>
          <a:p>
            <a:pPr marL="355600" indent="-355600">
              <a:buFont typeface="Wingdings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</a:rPr>
              <a:t>Advertised distance ili Reported distance koju R4 šalje prema R1 za mrežu </a:t>
            </a:r>
            <a:r>
              <a:rPr lang="hr-HR" sz="2000" dirty="0">
                <a:solidFill>
                  <a:srgbClr val="0000FF"/>
                </a:solidFill>
              </a:rPr>
              <a:t>172.16.10.0/25</a:t>
            </a:r>
            <a:r>
              <a:rPr lang="hr-HR" sz="2000" dirty="0">
                <a:solidFill>
                  <a:srgbClr val="002060"/>
                </a:solidFill>
              </a:rPr>
              <a:t> je 4</a:t>
            </a:r>
          </a:p>
          <a:p>
            <a:endParaRPr lang="hr-HR" sz="2000" dirty="0">
              <a:solidFill>
                <a:srgbClr val="002060"/>
              </a:solidFill>
            </a:endParaRPr>
          </a:p>
          <a:p>
            <a:pPr marL="355600" indent="-355600">
              <a:buFont typeface="Wingdings" pitchFamily="2" charset="2"/>
              <a:buChar char="Ø"/>
            </a:pPr>
            <a:r>
              <a:rPr lang="hr-HR" sz="2000" dirty="0">
                <a:solidFill>
                  <a:srgbClr val="002060"/>
                </a:solidFill>
              </a:rPr>
              <a:t>Ruter R1 neće koristiti rutu preko R4 do mreže 172.16.10.0/25, jer nije zadovoljen Feasibility Condition koji kaže da Advertised distance mora biti manja od trenutne feasible distance koju ruter R1 već ima za mreže </a:t>
            </a:r>
            <a:r>
              <a:rPr lang="hr-HR" sz="2000" dirty="0">
                <a:solidFill>
                  <a:srgbClr val="0000FF"/>
                </a:solidFill>
              </a:rPr>
              <a:t>172.16.10.0/25</a:t>
            </a:r>
          </a:p>
        </p:txBody>
      </p:sp>
    </p:spTree>
    <p:extLst>
      <p:ext uri="{BB962C8B-B14F-4D97-AF65-F5344CB8AC3E}">
        <p14:creationId xmlns:p14="http://schemas.microsoft.com/office/powerpoint/2010/main" val="207413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770106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usmjernička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tablica</a:t>
            </a:r>
            <a:endParaRPr lang="hr-HR" sz="3200" dirty="0"/>
          </a:p>
        </p:txBody>
      </p:sp>
      <p:sp>
        <p:nvSpPr>
          <p:cNvPr id="5" name="TextBox 3"/>
          <p:cNvSpPr txBox="1"/>
          <p:nvPr/>
        </p:nvSpPr>
        <p:spPr>
          <a:xfrm>
            <a:off x="296091" y="823009"/>
            <a:ext cx="1162594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b="1" u="sng" dirty="0"/>
              <a:t>EIGRP po radi automatsku </a:t>
            </a:r>
            <a:r>
              <a:rPr lang="hr-HR" b="1" u="sng" dirty="0" err="1"/>
              <a:t>sumarizaciju</a:t>
            </a:r>
            <a:r>
              <a:rPr lang="hr-HR" b="1" u="sng" dirty="0"/>
              <a:t> na granicama klasa mreža (ali ovisno o verziji IOS-a to radi ili po </a:t>
            </a:r>
            <a:r>
              <a:rPr lang="hr-HR" b="1" u="sng" dirty="0" err="1"/>
              <a:t>defaultu</a:t>
            </a:r>
            <a:r>
              <a:rPr lang="hr-HR" b="1" u="sng" dirty="0"/>
              <a:t> ili moramo posebno konfigurirati)</a:t>
            </a:r>
          </a:p>
          <a:p>
            <a:pPr>
              <a:buFont typeface="Wingdings" pitchFamily="2" charset="2"/>
              <a:buChar char="Ø"/>
            </a:pPr>
            <a:endParaRPr lang="hr-HR" b="1" u="sng" dirty="0"/>
          </a:p>
          <a:p>
            <a:pPr>
              <a:buFont typeface="Wingdings" pitchFamily="2" charset="2"/>
              <a:buChar char="Ø"/>
            </a:pPr>
            <a:r>
              <a:rPr lang="hr-HR" b="1" dirty="0"/>
              <a:t>Ako je usmjernik na granici klasa mreža tada radi summarizaciju i u routing tablici postoje rute koje pokazuju prema Null 0 sučelju (odbacivanje paketa ako ne postoji specifična “Child” ultimativna ruta)</a:t>
            </a:r>
          </a:p>
          <a:p>
            <a:pPr>
              <a:buFont typeface="Wingdings" pitchFamily="2" charset="2"/>
              <a:buChar char="Ø"/>
            </a:pPr>
            <a:endParaRPr lang="hr-HR" b="1" dirty="0"/>
          </a:p>
          <a:p>
            <a:pPr>
              <a:buFont typeface="Wingdings" pitchFamily="2" charset="2"/>
              <a:buChar char="Ø"/>
            </a:pPr>
            <a:r>
              <a:rPr lang="hr-HR" b="1" dirty="0"/>
              <a:t>Automatsku summarizaciju isključujemo naredbom (bez „no” uključujemo):</a:t>
            </a:r>
          </a:p>
          <a:p>
            <a:r>
              <a:rPr lang="hr-HR" b="1" dirty="0"/>
              <a:t>   R1(router-config)#</a:t>
            </a:r>
            <a:r>
              <a:rPr lang="hr-HR" b="1" dirty="0">
                <a:solidFill>
                  <a:srgbClr val="0000FF"/>
                </a:solidFill>
              </a:rPr>
              <a:t>no auto-summary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930106" y="3408331"/>
            <a:ext cx="7548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 10.0.0.0/8 </a:t>
            </a:r>
            <a:r>
              <a:rPr lang="hr-HR" sz="1200" dirty="0" err="1"/>
              <a:t>is</a:t>
            </a:r>
            <a:r>
              <a:rPr lang="hr-HR" sz="1200" dirty="0"/>
              <a:t> </a:t>
            </a:r>
            <a:r>
              <a:rPr lang="hr-HR" sz="1200" dirty="0" err="1"/>
              <a:t>variably</a:t>
            </a:r>
            <a:r>
              <a:rPr lang="hr-HR" sz="1200" dirty="0"/>
              <a:t> </a:t>
            </a:r>
            <a:r>
              <a:rPr lang="hr-HR" sz="1200" dirty="0" err="1"/>
              <a:t>subnetted</a:t>
            </a:r>
            <a:r>
              <a:rPr lang="hr-HR" sz="1200" dirty="0"/>
              <a:t>, 17 </a:t>
            </a:r>
            <a:r>
              <a:rPr lang="hr-HR" sz="1200" dirty="0" err="1"/>
              <a:t>subnets</a:t>
            </a:r>
            <a:r>
              <a:rPr lang="hr-HR" sz="1200" dirty="0"/>
              <a:t>, 3 </a:t>
            </a:r>
            <a:r>
              <a:rPr lang="hr-HR" sz="1200" dirty="0" err="1"/>
              <a:t>masks</a:t>
            </a:r>
            <a:endParaRPr lang="hr-HR" sz="1200" dirty="0"/>
          </a:p>
          <a:p>
            <a:r>
              <a:rPr lang="hr-HR" sz="1200" b="1" dirty="0">
                <a:solidFill>
                  <a:srgbClr val="FF0000"/>
                </a:solidFill>
              </a:rPr>
              <a:t>D        10.0.0.0/8 </a:t>
            </a:r>
            <a:r>
              <a:rPr lang="hr-HR" sz="1200" b="1" dirty="0" err="1">
                <a:solidFill>
                  <a:srgbClr val="FF0000"/>
                </a:solidFill>
              </a:rPr>
              <a:t>is</a:t>
            </a:r>
            <a:r>
              <a:rPr lang="hr-HR" sz="1200" b="1" dirty="0">
                <a:solidFill>
                  <a:srgbClr val="FF0000"/>
                </a:solidFill>
              </a:rPr>
              <a:t> a </a:t>
            </a:r>
            <a:r>
              <a:rPr lang="hr-HR" sz="1200" b="1" dirty="0" err="1">
                <a:solidFill>
                  <a:srgbClr val="FF0000"/>
                </a:solidFill>
              </a:rPr>
              <a:t>summary</a:t>
            </a:r>
            <a:r>
              <a:rPr lang="hr-HR" sz="1200" b="1" dirty="0">
                <a:solidFill>
                  <a:srgbClr val="FF0000"/>
                </a:solidFill>
              </a:rPr>
              <a:t>, 00:00:19, Null0</a:t>
            </a:r>
          </a:p>
          <a:p>
            <a:r>
              <a:rPr lang="hr-HR" sz="1200" dirty="0"/>
              <a:t>D        10.0.0.0/24 [90/158720]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10.0.1.0/24 [90/158720]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10.0.2.0/24 [90/158720]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10.0.3.0/24 [90/158720]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10.0.4.0/24 [90/156160]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10.0.5.0/24 [90/156160]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10.0.6.0/24 [90/156160]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D        10.0.7.0/24 [90/156160] </a:t>
            </a:r>
            <a:r>
              <a:rPr lang="hr-HR" sz="1200" dirty="0" err="1"/>
              <a:t>via</a:t>
            </a:r>
            <a:r>
              <a:rPr lang="hr-HR" sz="1200" dirty="0"/>
              <a:t> 172.16.23.2, 00:01:34, FastEthernet1/0</a:t>
            </a:r>
          </a:p>
          <a:p>
            <a:r>
              <a:rPr lang="hr-HR" sz="1200" dirty="0"/>
              <a:t>C        10.0.8.0/24 </a:t>
            </a:r>
            <a:r>
              <a:rPr lang="hr-HR" sz="1200" dirty="0" err="1"/>
              <a:t>is</a:t>
            </a:r>
            <a:r>
              <a:rPr lang="hr-HR" sz="1200" dirty="0"/>
              <a:t> </a:t>
            </a:r>
            <a:r>
              <a:rPr lang="hr-HR" sz="1200" dirty="0" err="1"/>
              <a:t>directly</a:t>
            </a:r>
            <a:r>
              <a:rPr lang="hr-HR" sz="1200" dirty="0"/>
              <a:t> </a:t>
            </a:r>
            <a:r>
              <a:rPr lang="hr-HR" sz="1200" dirty="0" err="1"/>
              <a:t>connected</a:t>
            </a:r>
            <a:r>
              <a:rPr lang="hr-HR" sz="1200" dirty="0"/>
              <a:t>, Loopback0</a:t>
            </a:r>
          </a:p>
          <a:p>
            <a:r>
              <a:rPr lang="hr-HR" sz="1200" dirty="0"/>
              <a:t>L        10.0.8.1/32 </a:t>
            </a:r>
            <a:r>
              <a:rPr lang="hr-HR" sz="1200" dirty="0" err="1"/>
              <a:t>is</a:t>
            </a:r>
            <a:r>
              <a:rPr lang="hr-HR" sz="1200" dirty="0"/>
              <a:t> </a:t>
            </a:r>
            <a:r>
              <a:rPr lang="hr-HR" sz="1200" dirty="0" err="1"/>
              <a:t>directly</a:t>
            </a:r>
            <a:r>
              <a:rPr lang="hr-HR" sz="1200" dirty="0"/>
              <a:t> </a:t>
            </a:r>
            <a:r>
              <a:rPr lang="hr-HR" sz="1200" dirty="0" err="1"/>
              <a:t>connected</a:t>
            </a:r>
            <a:r>
              <a:rPr lang="hr-HR" sz="1200" dirty="0"/>
              <a:t>, Loopback0</a:t>
            </a:r>
          </a:p>
          <a:p>
            <a:r>
              <a:rPr lang="hr-HR" sz="1200" dirty="0"/>
              <a:t>C        10.0.9.0/24 </a:t>
            </a:r>
            <a:r>
              <a:rPr lang="hr-HR" sz="1200" dirty="0" err="1"/>
              <a:t>is</a:t>
            </a:r>
            <a:r>
              <a:rPr lang="hr-HR" sz="1200" dirty="0"/>
              <a:t> </a:t>
            </a:r>
            <a:r>
              <a:rPr lang="hr-HR" sz="1200" dirty="0" err="1"/>
              <a:t>directly</a:t>
            </a:r>
            <a:r>
              <a:rPr lang="hr-HR" sz="1200" dirty="0"/>
              <a:t> </a:t>
            </a:r>
            <a:r>
              <a:rPr lang="hr-HR" sz="1200" dirty="0" err="1"/>
              <a:t>connected</a:t>
            </a:r>
            <a:r>
              <a:rPr lang="hr-HR" sz="1200" dirty="0"/>
              <a:t>, Loopback1</a:t>
            </a:r>
          </a:p>
          <a:p>
            <a:r>
              <a:rPr lang="hr-HR" sz="1200" dirty="0"/>
              <a:t>L        10.0.9.1/32 </a:t>
            </a:r>
            <a:r>
              <a:rPr lang="hr-HR" sz="1200" dirty="0" err="1"/>
              <a:t>is</a:t>
            </a:r>
            <a:r>
              <a:rPr lang="hr-HR" sz="1200" dirty="0"/>
              <a:t> </a:t>
            </a:r>
            <a:r>
              <a:rPr lang="hr-HR" sz="1200" dirty="0" err="1"/>
              <a:t>directly</a:t>
            </a:r>
            <a:r>
              <a:rPr lang="hr-HR" sz="1200" dirty="0"/>
              <a:t> </a:t>
            </a:r>
            <a:r>
              <a:rPr lang="hr-HR" sz="1200" dirty="0" err="1"/>
              <a:t>connected</a:t>
            </a:r>
            <a:r>
              <a:rPr lang="hr-HR" sz="1200" dirty="0"/>
              <a:t>, Loopback1</a:t>
            </a:r>
          </a:p>
          <a:p>
            <a:r>
              <a:rPr lang="hr-HR" sz="12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0555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618309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usmjernička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tablica</a:t>
            </a:r>
            <a:endParaRPr lang="hr-HR" sz="32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322" y="1620839"/>
            <a:ext cx="874236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12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696686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 Auto Summary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643050"/>
            <a:ext cx="915120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10248" y="2571745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solidFill>
                  <a:srgbClr val="0000FF"/>
                </a:solidFill>
              </a:rPr>
              <a:t>Lo100:10.8.8.8/24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008" y="1643051"/>
            <a:ext cx="3834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0000FF"/>
                </a:solidFill>
              </a:rPr>
              <a:t>R8 ima sučelja koja su u dvije klase mreža –A i B zato će, ako uključimo automatsku summarizaciju, u usmjerničkoj tablici biti rute prema Null0 interfaceu što je u biti odbacivanje paketa za koje nema specifičnu rutu</a:t>
            </a:r>
          </a:p>
        </p:txBody>
      </p:sp>
    </p:spTree>
    <p:extLst>
      <p:ext uri="{BB962C8B-B14F-4D97-AF65-F5344CB8AC3E}">
        <p14:creationId xmlns:p14="http://schemas.microsoft.com/office/powerpoint/2010/main" val="32578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0500" y="170875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R8</a:t>
            </a:r>
            <a:r>
              <a:rPr lang="hr-HR" dirty="0"/>
              <a:t>#show ip route eigrp</a:t>
            </a:r>
          </a:p>
          <a:p>
            <a:endParaRPr lang="hr-HR" dirty="0"/>
          </a:p>
          <a:p>
            <a:r>
              <a:rPr lang="hr-HR" dirty="0"/>
              <a:t>Gateway of last resort is 172.16.2.10 to network 0.0.0.0</a:t>
            </a:r>
          </a:p>
          <a:p>
            <a:endParaRPr lang="hr-HR" dirty="0"/>
          </a:p>
          <a:p>
            <a:r>
              <a:rPr lang="hr-HR" dirty="0"/>
              <a:t>D*EX  0.0.0.0/0 [170/2297856] via 172.16.2.10, 00:09:04, Serial1/2</a:t>
            </a:r>
          </a:p>
          <a:p>
            <a:r>
              <a:rPr lang="hr-HR" dirty="0"/>
              <a:t>      10.0.0.0/8 is variably subnetted, 4 subnets, 3 masks</a:t>
            </a:r>
          </a:p>
          <a:p>
            <a:r>
              <a:rPr lang="hr-HR" u="sng" dirty="0">
                <a:solidFill>
                  <a:srgbClr val="FF0000"/>
                </a:solidFill>
              </a:rPr>
              <a:t>D        10.0.0.0/8 is a summary, 00:00:12, Null0</a:t>
            </a:r>
          </a:p>
          <a:p>
            <a:r>
              <a:rPr lang="hr-HR" dirty="0"/>
              <a:t>D EX     10.0.0.0/24 [170/2297856] via 172.16.2.10, 00:09:35, Serial1/2</a:t>
            </a:r>
          </a:p>
          <a:p>
            <a:r>
              <a:rPr lang="hr-HR" dirty="0"/>
              <a:t>      172.16.0.0/16 is variably subnetted, 17 subnets, 4 masks</a:t>
            </a:r>
          </a:p>
          <a:p>
            <a:r>
              <a:rPr lang="hr-HR" u="sng" dirty="0">
                <a:solidFill>
                  <a:srgbClr val="FF0000"/>
                </a:solidFill>
              </a:rPr>
              <a:t>D        172.16.0.0/16 is a summary, 00:00:12, Null0</a:t>
            </a:r>
          </a:p>
          <a:p>
            <a:r>
              <a:rPr lang="hr-HR" dirty="0"/>
              <a:t>D        172.16.3.0/24 [90/2681856] via 172.16.2.10, 00:09:35, Serial1/2</a:t>
            </a:r>
          </a:p>
          <a:p>
            <a:r>
              <a:rPr lang="hr-HR" dirty="0"/>
              <a:t>                       [90/2681856] via 172.16.1.9, 00:09:36, Serial1/1</a:t>
            </a:r>
          </a:p>
          <a:p>
            <a:r>
              <a:rPr lang="hr-HR" dirty="0"/>
              <a:t>D EX     172.16.103.0/24 [170/2297856] via 172.16.2.10, 00:09:36, Serial1/2</a:t>
            </a:r>
          </a:p>
          <a:p>
            <a:r>
              <a:rPr lang="hr-HR" dirty="0"/>
              <a:t>D EX  192.168.0.0/24 [170/2297856] via 172.16.48.4, 00:12:32, Serial1/0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9821" y="1268997"/>
            <a:ext cx="2466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Ruta prema Null0 interfaceu nastaje kada je R8 </a:t>
            </a:r>
            <a:r>
              <a:rPr lang="hr-HR" sz="1400" b="1" dirty="0">
                <a:solidFill>
                  <a:srgbClr val="0000FF"/>
                </a:solidFill>
              </a:rPr>
              <a:t>na granici klasa mreža </a:t>
            </a:r>
            <a:r>
              <a:rPr lang="hr-HR" sz="1400" b="1" dirty="0">
                <a:solidFill>
                  <a:srgbClr val="FF0000"/>
                </a:solidFill>
              </a:rPr>
              <a:t>(Interface Lo100 i ostale mreže) i kad su </a:t>
            </a:r>
            <a:r>
              <a:rPr lang="hr-HR" sz="1400" b="1" dirty="0">
                <a:solidFill>
                  <a:srgbClr val="0000FF"/>
                </a:solidFill>
              </a:rPr>
              <a:t>obje klase mreža uključene u EIGRP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82835" y="2291906"/>
            <a:ext cx="1586986" cy="11896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55376" y="2886752"/>
            <a:ext cx="1827202" cy="1417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4375EC-D939-3159-6EBB-BE00C4FDA2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97020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defRPr>
            </a:lvl1pPr>
          </a:lstStyle>
          <a:p>
            <a:r>
              <a:rPr lang="hr-HR">
                <a:latin typeface="Arial" pitchFamily="34" charset="0"/>
                <a:cs typeface="Arial" pitchFamily="34" charset="0"/>
              </a:rPr>
              <a:t>EIGRP  Auto Summary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5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</a:t>
            </a:r>
            <a:r>
              <a:rPr lang="hr-HR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hr-HR" i="0" dirty="0">
                <a:latin typeface="Arial" pitchFamily="34" charset="0"/>
                <a:cs typeface="Arial" pitchFamily="34" charset="0"/>
              </a:rPr>
              <a:t> Auto Summary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643050"/>
            <a:ext cx="915120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10248" y="2571745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solidFill>
                  <a:srgbClr val="0000FF"/>
                </a:solidFill>
              </a:rPr>
              <a:t>Lo100:10.8.8.8/24</a:t>
            </a:r>
          </a:p>
        </p:txBody>
      </p:sp>
    </p:spTree>
    <p:extLst>
      <p:ext uri="{BB962C8B-B14F-4D97-AF65-F5344CB8AC3E}">
        <p14:creationId xmlns:p14="http://schemas.microsoft.com/office/powerpoint/2010/main" val="297520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</a:t>
            </a:r>
            <a:r>
              <a:rPr lang="hr-HR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hr-HR" i="0" dirty="0">
                <a:latin typeface="Arial" pitchFamily="34" charset="0"/>
                <a:cs typeface="Arial" pitchFamily="34" charset="0"/>
              </a:rPr>
              <a:t> Auto 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2256" y="145910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R8</a:t>
            </a:r>
            <a:r>
              <a:rPr lang="hr-HR" dirty="0"/>
              <a:t>#show ip route eigrp</a:t>
            </a:r>
          </a:p>
          <a:p>
            <a:endParaRPr lang="hr-HR" dirty="0"/>
          </a:p>
          <a:p>
            <a:r>
              <a:rPr lang="hr-HR" dirty="0"/>
              <a:t>Gateway of last resort is 172.16.2.10 to network 0.0.0.0</a:t>
            </a:r>
          </a:p>
          <a:p>
            <a:endParaRPr lang="hr-HR" dirty="0"/>
          </a:p>
          <a:p>
            <a:r>
              <a:rPr lang="hr-HR" dirty="0"/>
              <a:t>D*EX  0.0.0.0/0 [170/2297856] via 172.16.2.10, 00:08:23, Serial1/2</a:t>
            </a:r>
          </a:p>
          <a:p>
            <a:r>
              <a:rPr lang="hr-HR" dirty="0"/>
              <a:t>      10.0.0.0/24 is subnetted, 1 subnets</a:t>
            </a:r>
          </a:p>
          <a:p>
            <a:r>
              <a:rPr lang="hr-HR" dirty="0"/>
              <a:t>D EX     10.0.0.0 [170/2297856] via 172.16.2.10, 00:08:54, Serial1/2</a:t>
            </a:r>
          </a:p>
          <a:p>
            <a:r>
              <a:rPr lang="hr-HR" dirty="0"/>
              <a:t>      172.16.0.0/16 is variably subnetted, 16 subnets, 3 masks</a:t>
            </a:r>
          </a:p>
          <a:p>
            <a:r>
              <a:rPr lang="hr-HR" dirty="0"/>
              <a:t>D        172.16.3.0/24 [90/2681856] via 172.16.2.10, 00:08:54, Serial1/2</a:t>
            </a:r>
          </a:p>
          <a:p>
            <a:r>
              <a:rPr lang="hr-HR" dirty="0"/>
              <a:t>                       [90/2681856] via 172.16.1.9, 00:08:54, Serial1/1</a:t>
            </a:r>
          </a:p>
          <a:p>
            <a:r>
              <a:rPr lang="hr-HR" dirty="0"/>
              <a:t>D EX     172.16.103.0/24 [170/2297856] via 172.16.2.10, 00:08:54, Serial1/2</a:t>
            </a:r>
          </a:p>
          <a:p>
            <a:r>
              <a:rPr lang="hr-HR" dirty="0"/>
              <a:t>D EX  192.168.0.0/24 [170/2297856] via 172.16.48.4, 00:11:50, Serial1/0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448" y="5075727"/>
            <a:ext cx="768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Ako isključimo automatsku  summarizaciju tada više nema ruta prema Null0 interfaceu</a:t>
            </a:r>
          </a:p>
        </p:txBody>
      </p:sp>
    </p:spTree>
    <p:extLst>
      <p:ext uri="{BB962C8B-B14F-4D97-AF65-F5344CB8AC3E}">
        <p14:creationId xmlns:p14="http://schemas.microsoft.com/office/powerpoint/2010/main" val="384026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644434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(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Enhanced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Interior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Gateway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Routing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Protocol</a:t>
            </a:r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r-HR" sz="3200" dirty="0"/>
          </a:p>
        </p:txBody>
      </p:sp>
      <p:sp>
        <p:nvSpPr>
          <p:cNvPr id="2" name="Pravokutnik 1"/>
          <p:cNvSpPr/>
          <p:nvPr/>
        </p:nvSpPr>
        <p:spPr>
          <a:xfrm>
            <a:off x="146319" y="1135094"/>
            <a:ext cx="1175829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EIGRP je DV (distance-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vector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) protokol u vlasništvu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Cisca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Temeljna svojstva EIGRP protokola: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Brza konvergencija *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Parcijalna ažuriranja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Podrška za više mrežnih protokola * (PDM)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Upotrebna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multicast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unicast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načina komunikacije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Podrška za VLSM i CIDR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Podržava sve podatkovne protokole i topologije na jednostavan način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Podržava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automatsku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sumarizaciju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 manualnu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sumarizaciju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direktno na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sučlju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0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metrika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9734" y="1387642"/>
            <a:ext cx="10191477" cy="4498975"/>
          </a:xfrm>
        </p:spPr>
        <p:txBody>
          <a:bodyPr/>
          <a:lstStyle/>
          <a:p>
            <a:pPr>
              <a:defRPr/>
            </a:pPr>
            <a:r>
              <a:rPr lang="hr-HR" dirty="0">
                <a:latin typeface="Arial" pitchFamily="34" charset="0"/>
                <a:cs typeface="Arial" pitchFamily="34" charset="0"/>
              </a:rPr>
              <a:t>EIGRP protokol koristi kompozitnu metriku sastavljenu od:</a:t>
            </a:r>
          </a:p>
          <a:p>
            <a:pPr lvl="1">
              <a:defRPr/>
            </a:pP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Bandwith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*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(najmanji na putu do odredišta)</a:t>
            </a:r>
          </a:p>
          <a:p>
            <a:pPr lvl="1">
              <a:defRPr/>
            </a:pP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* 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(ukupni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odredišta)</a:t>
            </a:r>
            <a:endParaRPr lang="hr-H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r-HR" dirty="0" err="1">
                <a:latin typeface="Arial" pitchFamily="34" charset="0"/>
                <a:cs typeface="Arial" pitchFamily="34" charset="0"/>
              </a:rPr>
              <a:t>Reliability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r-HR" dirty="0" err="1">
                <a:latin typeface="Arial" pitchFamily="34" charset="0"/>
                <a:cs typeface="Arial" pitchFamily="34" charset="0"/>
              </a:rPr>
              <a:t>Load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marL="274638" lvl="1" indent="0">
              <a:buNone/>
              <a:defRPr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 marL="274638" lvl="1" indent="0">
              <a:buNone/>
              <a:defRPr/>
            </a:pP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Predefinirano se koriste (preporuka ne mijenjati)</a:t>
            </a:r>
          </a:p>
        </p:txBody>
      </p:sp>
    </p:spTree>
    <p:extLst>
      <p:ext uri="{BB962C8B-B14F-4D97-AF65-F5344CB8AC3E}">
        <p14:creationId xmlns:p14="http://schemas.microsoft.com/office/powerpoint/2010/main" val="351171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9154" y="1244301"/>
            <a:ext cx="11612879" cy="5072074"/>
          </a:xfrm>
        </p:spPr>
        <p:txBody>
          <a:bodyPr/>
          <a:lstStyle/>
          <a:p>
            <a:pPr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koristi najniži postavljeni BW do odredišta</a:t>
            </a:r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Vrijednost </a:t>
            </a:r>
            <a:r>
              <a:rPr lang="hr-H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bandwidtha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 fizičkom sučelju ne odgovara uvijek stvarnom </a:t>
            </a:r>
            <a:r>
              <a:rPr lang="hr-H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bandwidthu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stoga je potrebno postaviti stvarnu vrijednost:</a:t>
            </a:r>
          </a:p>
          <a:p>
            <a:pPr marL="274638" lvl="1" indent="0">
              <a:buNone/>
              <a:defRPr/>
            </a:pPr>
            <a:r>
              <a:rPr lang="hr-H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Router(config-if)#</a:t>
            </a:r>
            <a:r>
              <a:rPr lang="hr-H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bandwidth</a:t>
            </a:r>
            <a:r>
              <a:rPr lang="hr-H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kbps</a:t>
            </a:r>
            <a:endParaRPr lang="hr-HR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638" lvl="1" indent="0">
              <a:buNone/>
              <a:defRPr/>
            </a:pP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!!!Ova naredba ne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mjenja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stvarni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bandwith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 sučelju!!!</a:t>
            </a:r>
          </a:p>
          <a:p>
            <a:pPr lvl="1"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Potrebno je uvijek na fizičkom sučelju definirati stvarnu brzinu (koju smo zakupili)</a:t>
            </a:r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je predefinirano postavljen da koristi do 50% dostupnog bandwidtha na sučelju za svoje potrebe</a:t>
            </a:r>
          </a:p>
          <a:p>
            <a:pPr marL="731838" lvl="1" indent="-457200">
              <a:buFont typeface="Wingdings" pitchFamily="2" charset="2"/>
              <a:buChar char="ü"/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Za promjenu predefinirane vrijednosti, korititi naredbu:</a:t>
            </a:r>
          </a:p>
          <a:p>
            <a:pPr marL="731838" lvl="1" indent="-457200">
              <a:buNone/>
              <a:defRPr/>
            </a:pPr>
            <a:r>
              <a:rPr lang="hr-H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Router(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-if)#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bandwidth-percent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eigrp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as-number percent</a:t>
            </a:r>
          </a:p>
          <a:p>
            <a:pPr marL="274638" lvl="1" indent="0">
              <a:buNone/>
              <a:defRPr/>
            </a:pP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5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delay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87086" y="1966022"/>
            <a:ext cx="5158135" cy="4498975"/>
          </a:xfrm>
        </p:spPr>
        <p:txBody>
          <a:bodyPr/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delay nam govori koliko je ukupno kašnjenje  do odredišne mreže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delay je fiksno postavljena vrijednost ovisno o tipu sučelja i izražena je u mikrosekundama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016" y="1387642"/>
            <a:ext cx="4122738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49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955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load i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89" y="1280587"/>
            <a:ext cx="11429931" cy="4498975"/>
          </a:xfrm>
        </p:spPr>
        <p:txBody>
          <a:bodyPr/>
          <a:lstStyle/>
          <a:p>
            <a:pPr>
              <a:defRPr/>
            </a:pP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Reliability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je vjerojatnost da će određena veza biti prekinuta</a:t>
            </a:r>
          </a:p>
          <a:p>
            <a:pPr lvl="1">
              <a:defRPr/>
            </a:pPr>
            <a:r>
              <a:rPr lang="hr-HR" dirty="0">
                <a:latin typeface="Arial" pitchFamily="34" charset="0"/>
                <a:cs typeface="Arial" pitchFamily="34" charset="0"/>
              </a:rPr>
              <a:t>Mjeri se prema skali 0 – 255, gdje veći broj označava pouzdaniju vezu</a:t>
            </a:r>
          </a:p>
          <a:p>
            <a:pPr>
              <a:defRPr/>
            </a:pP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Load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je definiran količinom prometa koji prolazi kroz zadanu vezu</a:t>
            </a:r>
          </a:p>
          <a:p>
            <a:pPr lvl="1">
              <a:defRPr/>
            </a:pPr>
            <a:r>
              <a:rPr lang="hr-HR" dirty="0">
                <a:latin typeface="Arial" pitchFamily="34" charset="0"/>
                <a:cs typeface="Arial" pitchFamily="34" charset="0"/>
              </a:rPr>
              <a:t> Mjeri se prema skali 1 – 255, gdje veći broj označava više prometa na vezi</a:t>
            </a:r>
          </a:p>
          <a:p>
            <a:pPr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Oba kriterija su opcionalna i koriste se samo onda kada ste sigurni što s njima želite dobiti</a:t>
            </a:r>
          </a:p>
          <a:p>
            <a:pPr marL="274638" lvl="1" indent="0">
              <a:buNone/>
              <a:defRPr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1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24001" y="0"/>
            <a:ext cx="135466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Izračun kompozitne metrike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1149532" y="4246742"/>
            <a:ext cx="8640763" cy="2212975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Predefinirano se koriste samo Bandwith i Delay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 promjenu predefiniranih vrijednosti za izračun: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Router(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config</a:t>
            </a:r>
            <a:r>
              <a:rPr lang="en-US" dirty="0">
                <a:latin typeface="Arial" pitchFamily="34" charset="0"/>
                <a:cs typeface="Arial" pitchFamily="34" charset="0"/>
              </a:rPr>
              <a:t>-router)# metric weights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tos</a:t>
            </a:r>
            <a:r>
              <a:rPr lang="en-US" dirty="0">
                <a:latin typeface="Arial" pitchFamily="34" charset="0"/>
                <a:cs typeface="Arial" pitchFamily="34" charset="0"/>
              </a:rPr>
              <a:t> k1 k2 k3 k4 k5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2970" y="5602484"/>
            <a:ext cx="1633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tos mora biti 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8029" y="1387642"/>
            <a:ext cx="921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EIGRP Metric = </a:t>
            </a:r>
            <a:r>
              <a:rPr lang="hr-HR" dirty="0">
                <a:solidFill>
                  <a:srgbClr val="FF0000"/>
                </a:solidFill>
              </a:rPr>
              <a:t>256*((K1*Bw) </a:t>
            </a:r>
            <a:r>
              <a:rPr lang="hr-HR" dirty="0">
                <a:solidFill>
                  <a:srgbClr val="002060"/>
                </a:solidFill>
              </a:rPr>
              <a:t>+ (K2*Bw)/(256-Load) + </a:t>
            </a:r>
            <a:r>
              <a:rPr lang="hr-HR" dirty="0">
                <a:solidFill>
                  <a:srgbClr val="FF0000"/>
                </a:solidFill>
              </a:rPr>
              <a:t>K3*Delay</a:t>
            </a:r>
            <a:r>
              <a:rPr lang="hr-HR" dirty="0">
                <a:solidFill>
                  <a:srgbClr val="002060"/>
                </a:solidFill>
              </a:rPr>
              <a:t>)*(K5/(Reliability + K4)))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9531" y="1887708"/>
            <a:ext cx="9097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K vrijednosti se koriste kako bi određenim elementima formule dali veću ili manju težinu/važnost prilikom izračuna metrica vrijednosti su između 1-255, ako je vrijednost 0 taj dio formule se ne koristi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9531" y="367365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EIGRP Metric = 256*</a:t>
            </a:r>
            <a:r>
              <a:rPr lang="hr-HR" sz="2000" b="1" dirty="0">
                <a:solidFill>
                  <a:srgbClr val="FF0000"/>
                </a:solidFill>
              </a:rPr>
              <a:t>[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hr-HR" b="1" dirty="0">
                <a:solidFill>
                  <a:srgbClr val="FF0000"/>
                </a:solidFill>
              </a:rPr>
              <a:t>K1*</a:t>
            </a:r>
            <a:r>
              <a:rPr lang="en-US" b="1" dirty="0" err="1">
                <a:solidFill>
                  <a:srgbClr val="FF0000"/>
                </a:solidFill>
              </a:rPr>
              <a:t>Bw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 + </a:t>
            </a:r>
            <a:r>
              <a:rPr lang="hr-HR" b="1" dirty="0">
                <a:solidFill>
                  <a:srgbClr val="FF0000"/>
                </a:solidFill>
              </a:rPr>
              <a:t>(K3*</a:t>
            </a:r>
            <a:r>
              <a:rPr lang="en-US" b="1" dirty="0">
                <a:solidFill>
                  <a:srgbClr val="FF0000"/>
                </a:solidFill>
              </a:rPr>
              <a:t>Delay)</a:t>
            </a:r>
            <a:r>
              <a:rPr lang="hr-HR" sz="20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9531" y="2816402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r-HR" u="sng" dirty="0">
                <a:solidFill>
                  <a:srgbClr val="002060"/>
                </a:solidFill>
              </a:rPr>
              <a:t>Bw = (10^7/minimum Bw in kilobits per second)</a:t>
            </a:r>
          </a:p>
          <a:p>
            <a:r>
              <a:rPr lang="hr-HR" u="sng" dirty="0">
                <a:solidFill>
                  <a:srgbClr val="002060"/>
                </a:solidFill>
              </a:rPr>
              <a:t>Delay je u desetim dijelovima od onog na linku..npr na linku je 20000 u formuli će biti 2000 (dvije tisuće)</a:t>
            </a:r>
          </a:p>
        </p:txBody>
      </p:sp>
    </p:spTree>
    <p:extLst>
      <p:ext uri="{BB962C8B-B14F-4D97-AF65-F5344CB8AC3E}">
        <p14:creationId xmlns:p14="http://schemas.microsoft.com/office/powerpoint/2010/main" val="3488761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Neslaganje odabranih K vrijednosti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8" y="4000504"/>
            <a:ext cx="5280044" cy="251378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4" y="2917826"/>
            <a:ext cx="5062537" cy="137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1524000" y="1785926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Ukoliko dva susjedna </a:t>
            </a:r>
            <a:r>
              <a:rPr lang="hr-HR" dirty="0" err="1">
                <a:solidFill>
                  <a:srgbClr val="002060"/>
                </a:solidFill>
              </a:rPr>
              <a:t>usmjernika</a:t>
            </a:r>
            <a:r>
              <a:rPr lang="hr-HR" dirty="0">
                <a:solidFill>
                  <a:srgbClr val="002060"/>
                </a:solidFill>
              </a:rPr>
              <a:t> nemaju jednake </a:t>
            </a:r>
            <a:r>
              <a:rPr lang="hr-HR" dirty="0">
                <a:solidFill>
                  <a:srgbClr val="FF0000"/>
                </a:solidFill>
              </a:rPr>
              <a:t>K</a:t>
            </a:r>
            <a:r>
              <a:rPr lang="hr-HR" dirty="0">
                <a:solidFill>
                  <a:srgbClr val="002060"/>
                </a:solidFill>
              </a:rPr>
              <a:t> vrijednosti, tada ne mogu biti EIGRP susjedi. </a:t>
            </a:r>
            <a:r>
              <a:rPr lang="hr-HR" b="1" u="sng" dirty="0">
                <a:solidFill>
                  <a:srgbClr val="FF0000"/>
                </a:solidFill>
              </a:rPr>
              <a:t>K</a:t>
            </a:r>
            <a:r>
              <a:rPr lang="hr-HR" u="sng" dirty="0">
                <a:solidFill>
                  <a:srgbClr val="002060"/>
                </a:solidFill>
              </a:rPr>
              <a:t> vrijednosti moraju biti jednake za sve direktno vezane usmjernike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3727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534"/>
            <a:ext cx="10597020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EIGRP Load Balancing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48343" y="1287603"/>
            <a:ext cx="11573691" cy="4498975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Sve rute koje su jednake najmanjoj metrici, završavaju u usmjerničkoj tablici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Predefinirano</a:t>
            </a:r>
            <a:r>
              <a:rPr lang="hr-HR" dirty="0">
                <a:latin typeface="Arial" pitchFamily="34" charset="0"/>
                <a:cs typeface="Arial" pitchFamily="34" charset="0"/>
              </a:rPr>
              <a:t> ih može biti najviše 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dirty="0">
                <a:latin typeface="Arial" pitchFamily="34" charset="0"/>
                <a:cs typeface="Arial" pitchFamily="34" charset="0"/>
              </a:rPr>
              <a:t>, može se podesiti za </a:t>
            </a:r>
            <a:r>
              <a:rPr lang="hr-H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najviše 16 </a:t>
            </a:r>
            <a:r>
              <a:rPr lang="hr-HR" dirty="0">
                <a:latin typeface="Arial" pitchFamily="34" charset="0"/>
                <a:cs typeface="Arial" pitchFamily="34" charset="0"/>
              </a:rPr>
              <a:t>ruta za load balancing</a:t>
            </a:r>
          </a:p>
          <a:p>
            <a:pPr lvl="1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Za onemogučavanje load balancinga, sa naredbom maximum-path odabiremo vrijednost 1</a:t>
            </a:r>
          </a:p>
          <a:p>
            <a:pPr lvl="2"/>
            <a:r>
              <a:rPr lang="hr-HR" sz="2800" dirty="0">
                <a:latin typeface="Arial" pitchFamily="34" charset="0"/>
                <a:cs typeface="Arial" pitchFamily="34" charset="0"/>
              </a:rPr>
              <a:t>Router(config-router)#maximum path 1</a:t>
            </a:r>
          </a:p>
        </p:txBody>
      </p:sp>
    </p:spTree>
    <p:extLst>
      <p:ext uri="{BB962C8B-B14F-4D97-AF65-F5344CB8AC3E}">
        <p14:creationId xmlns:p14="http://schemas.microsoft.com/office/powerpoint/2010/main" val="3937217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-1294"/>
            <a:ext cx="9906346" cy="1068888"/>
          </a:xfrm>
        </p:spPr>
        <p:txBody>
          <a:bodyPr/>
          <a:lstStyle/>
          <a:p>
            <a:r>
              <a:rPr i="0" dirty="0">
                <a:latin typeface="Arial" pitchFamily="34" charset="0"/>
                <a:cs typeface="Arial" pitchFamily="34" charset="0"/>
              </a:rPr>
              <a:t>EIGRP Equal-Cost Load Balancing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165" y="1067594"/>
            <a:ext cx="7707313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953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5275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u</a:t>
            </a:r>
            <a:r>
              <a:rPr i="0" dirty="0" err="1">
                <a:latin typeface="Arial" pitchFamily="34" charset="0"/>
                <a:cs typeface="Arial" pitchFamily="34" charset="0"/>
              </a:rPr>
              <a:t>nequal</a:t>
            </a:r>
            <a:r>
              <a:rPr i="0" dirty="0">
                <a:latin typeface="Arial" pitchFamily="34" charset="0"/>
                <a:cs typeface="Arial" pitchFamily="34" charset="0"/>
              </a:rPr>
              <a:t> Cost Load Balancing</a:t>
            </a:r>
            <a:endParaRPr lang="hr-HR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557349" y="1684327"/>
            <a:ext cx="11155679" cy="4498975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je jedini protokol koji ima mogućnost balansiranja prometa preko ruta koje nemaju identičnu metriku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Vrijednost po kojoj EIGRP radi load balancing je umnožak „</a:t>
            </a:r>
            <a:r>
              <a:rPr lang="hr-H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Vrijednosti umnoška mogu biti u rasponu 1 – 128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Predefinirano je 1, dakle equal-cost load balancing</a:t>
            </a:r>
          </a:p>
          <a:p>
            <a:pPr lvl="1"/>
            <a:r>
              <a:rPr lang="hr-HR" sz="2000" dirty="0">
                <a:latin typeface="Arial" pitchFamily="34" charset="0"/>
                <a:cs typeface="Arial" pitchFamily="34" charset="0"/>
              </a:rPr>
              <a:t>Broj umnoška (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) definira koliko lošija metrika će se uzeti u obzir za load balancing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206" y="4573508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hr-HR" dirty="0">
                <a:latin typeface="Arial" pitchFamily="34" charset="0"/>
                <a:cs typeface="Arial" pitchFamily="34" charset="0"/>
              </a:rPr>
              <a:t>„</a:t>
            </a:r>
            <a:r>
              <a:rPr lang="hr-H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hr-HR" dirty="0">
                <a:latin typeface="Arial" pitchFamily="34" charset="0"/>
                <a:cs typeface="Arial" pitchFamily="34" charset="0"/>
              </a:rPr>
              <a:t>” </a:t>
            </a:r>
            <a:r>
              <a:rPr lang="hr-HR" u="sng" dirty="0">
                <a:latin typeface="Arial" pitchFamily="34" charset="0"/>
                <a:cs typeface="Arial" pitchFamily="34" charset="0"/>
              </a:rPr>
              <a:t>omogućava jedino i samo jedino „feasible successorima” </a:t>
            </a:r>
            <a:r>
              <a:rPr lang="hr-HR" dirty="0">
                <a:latin typeface="Arial" pitchFamily="34" charset="0"/>
                <a:cs typeface="Arial" pitchFamily="34" charset="0"/>
              </a:rPr>
              <a:t>da postanu successori, te njihova ruta bude u usmerničkoj tablici i koristi se za loadbalance (uzimajući u obzir variancu)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225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-5729"/>
            <a:ext cx="10597020" cy="1068888"/>
          </a:xfrm>
        </p:spPr>
        <p:txBody>
          <a:bodyPr/>
          <a:lstStyle/>
          <a:p>
            <a:r>
              <a:rPr lang="hr-HR" dirty="0"/>
              <a:t>EIGRP u</a:t>
            </a:r>
            <a:r>
              <a:rPr dirty="0" err="1"/>
              <a:t>nequal</a:t>
            </a:r>
            <a:r>
              <a:rPr dirty="0"/>
              <a:t> Cost Load Balancing</a:t>
            </a:r>
            <a:endParaRPr lang="hr-HR" dirty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386" y="1387642"/>
            <a:ext cx="78200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42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696686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Glavni Pojmovi</a:t>
            </a:r>
            <a:endParaRPr lang="hr-HR" sz="3200" dirty="0"/>
          </a:p>
        </p:txBody>
      </p:sp>
      <p:sp>
        <p:nvSpPr>
          <p:cNvPr id="2" name="Pravokutnik 1"/>
          <p:cNvSpPr/>
          <p:nvPr/>
        </p:nvSpPr>
        <p:spPr>
          <a:xfrm>
            <a:off x="285657" y="1239597"/>
            <a:ext cx="1164508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Feasible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Distance (FD)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Udaljenost tog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usmjenika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do odredišta</a:t>
            </a:r>
          </a:p>
          <a:p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Advertised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Distance (AD)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Advertised distance (AD),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ili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Reported Distance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(RD) je udaljenost susjednog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usmjernika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do odredišta</a:t>
            </a:r>
          </a:p>
          <a:p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Successor</a:t>
            </a:r>
            <a:endParaRPr lang="hr-H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Susjedni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preko kojeg je najkraći put do odredišne mreže najbolja ruta (ili rute) koja ide iz topologijske tablice u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usmjerničku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tablicu</a:t>
            </a:r>
          </a:p>
          <a:p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Feasible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successor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(FS)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Alternativni put do odredišta, koji nije najbolji, ali s kojim nema mogućnosti za nastanak petlje</a:t>
            </a:r>
          </a:p>
          <a:p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49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82880" y="107830"/>
            <a:ext cx="10959572" cy="1112838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Faktori koji utječe na skalabilnost EIGRP protokola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1468231"/>
            <a:ext cx="10267407" cy="4498975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Količina usmjerničkih podataka koji se izmenjuju između usmjernika. Bez ispravne </a:t>
            </a:r>
            <a:r>
              <a:rPr lang="hr-H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sumarizacije</a:t>
            </a:r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ovo može postati veliki problem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Broj usmjernika na koje se odnosi promjena u topologiji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Dubina same topologije, odnosno broj usmjernika kroz koje mora putovati informacija da stigne do svih usmjernika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Broj alternativnih putanja u mreži</a:t>
            </a:r>
          </a:p>
        </p:txBody>
      </p:sp>
    </p:spTree>
    <p:extLst>
      <p:ext uri="{BB962C8B-B14F-4D97-AF65-F5344CB8AC3E}">
        <p14:creationId xmlns:p14="http://schemas.microsoft.com/office/powerpoint/2010/main" val="2688561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76837" y="2179938"/>
            <a:ext cx="9596845" cy="690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40424"/>
            <a:ext cx="10597020" cy="1068888"/>
          </a:xfrm>
        </p:spPr>
        <p:txBody>
          <a:bodyPr/>
          <a:lstStyle/>
          <a:p>
            <a:r>
              <a:rPr lang="hr-HR" dirty="0"/>
              <a:t>EIGRP </a:t>
            </a:r>
            <a:r>
              <a:rPr lang="hr-HR" dirty="0" err="1"/>
              <a:t>Query</a:t>
            </a:r>
            <a:r>
              <a:rPr lang="hr-HR" dirty="0"/>
              <a:t> proces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776837" y="1784157"/>
            <a:ext cx="9596845" cy="4498975"/>
          </a:xfrm>
        </p:spPr>
        <p:txBody>
          <a:bodyPr/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Query paketi se šalju kada je ruta izgubljena i ne postoji feasible successor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Izgubljena ruta se stavlja u stanje „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(stabilno stanje je kad je ruta označena kao pasivna “</a:t>
            </a: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u topologijskoj tablici)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Query paketi se šalju svim usmjernicima na sva sučelja, osim na sučelje gdje je bio dosadašnji successor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Ukoliko susjedni usmjernik nema informaciju o alternativnom putu, tada query pakete prosljeđuju na sve svoje susjede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Ukoliko usmjernik ima alternitvnu rutu odgovorit će s updateom</a:t>
            </a:r>
          </a:p>
        </p:txBody>
      </p:sp>
    </p:spTree>
    <p:extLst>
      <p:ext uri="{BB962C8B-B14F-4D97-AF65-F5344CB8AC3E}">
        <p14:creationId xmlns:p14="http://schemas.microsoft.com/office/powerpoint/2010/main" val="3416265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-5894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EIGRP Query proces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1236617" y="1068437"/>
            <a:ext cx="8952412" cy="4498975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U velikim mrežama, EIGRP Query paketi mogu utjecati na veliki broj usmjernika u mreži.</a:t>
            </a:r>
          </a:p>
          <a:p>
            <a:pPr marL="0" indent="0">
              <a:buNone/>
            </a:pPr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r>
              <a:rPr lang="hr-HR" sz="2000" dirty="0">
                <a:latin typeface="Arial" pitchFamily="34" charset="0"/>
                <a:cs typeface="Arial" pitchFamily="34" charset="0"/>
              </a:rPr>
              <a:t>Postoji nekoliko rješenja za optimizaciju propagacije Query paketa i ograničavanje nepotrebnog EIGRP prometa kao što su:</a:t>
            </a:r>
          </a:p>
          <a:p>
            <a:pPr lvl="1"/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Sumarizacija</a:t>
            </a:r>
          </a:p>
          <a:p>
            <a:pPr lvl="1"/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Redistribucija</a:t>
            </a:r>
          </a:p>
          <a:p>
            <a:pPr lvl="1"/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EIGRP stub svojstvo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4427" y="2126439"/>
            <a:ext cx="4679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1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Stuck-in-Active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1010195" y="1179512"/>
            <a:ext cx="10404968" cy="4498975"/>
          </a:xfrm>
        </p:spPr>
        <p:txBody>
          <a:bodyPr/>
          <a:lstStyle/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Ukoliko usmjernik ne odgovori Reply paketom u roku od 3 minute, ruta odlazi u Stuck-in-Active stanje.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Najčešći razlozi za SIA (</a:t>
            </a: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Stuck-in-Active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stanje: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Usmjernik je prezauzet da odgovori na paket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Usmjernik ne može alocirati memoriju za query proces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Veza između dva usmjernika nije pouzdana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Usmjernik ima jednosmjernu vezu (unidirectional link)</a:t>
            </a:r>
          </a:p>
          <a:p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Riješenja za SIA: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Redizajn mrežne topologije za ograničenje Query-a sa </a:t>
            </a: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sumarizacijom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Konfiguracija udaljenih usmjernika kao „</a:t>
            </a: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stub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” usmjernika</a:t>
            </a:r>
          </a:p>
        </p:txBody>
      </p:sp>
    </p:spTree>
    <p:extLst>
      <p:ext uri="{BB962C8B-B14F-4D97-AF65-F5344CB8AC3E}">
        <p14:creationId xmlns:p14="http://schemas.microsoft.com/office/powerpoint/2010/main" val="580936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SIA rješenje: Sumarizacija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7349" y="5233853"/>
            <a:ext cx="11102689" cy="2000811"/>
          </a:xfrm>
        </p:spPr>
        <p:txBody>
          <a:bodyPr/>
          <a:lstStyle/>
          <a:p>
            <a:pPr>
              <a:defRPr/>
            </a:pP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Loše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dizajnirane mreže, otežavaju </a:t>
            </a:r>
            <a:r>
              <a:rPr lang="hr-H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sumarizaciju</a:t>
            </a:r>
            <a:endParaRPr lang="hr-H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Kad god je moguće, koristiti sumarizaciju</a:t>
            </a:r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Što više mreža je </a:t>
            </a:r>
            <a:r>
              <a:rPr lang="hr-H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sumarizirano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to manje će se </a:t>
            </a:r>
            <a:r>
              <a:rPr lang="hr-H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paketa propagirati kroz mrežu</a:t>
            </a:r>
          </a:p>
        </p:txBody>
      </p:sp>
      <p:pic>
        <p:nvPicPr>
          <p:cNvPr id="37892" name="Picture 2" descr="ImageLib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274" y="1216193"/>
            <a:ext cx="7500990" cy="39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16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32696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SIA rješenje: Sumarizacija</a:t>
            </a:r>
            <a:endParaRPr lang="hr-HR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071154" y="5630333"/>
            <a:ext cx="9370423" cy="550836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Primjer dobro adresirane mreže sa korištenjem sumarizacije</a:t>
            </a:r>
          </a:p>
        </p:txBody>
      </p:sp>
      <p:pic>
        <p:nvPicPr>
          <p:cNvPr id="38916" name="Picture 2" descr="ImageLib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362" y="1387643"/>
            <a:ext cx="6473860" cy="39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4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SIA rješenje: Stub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297865" y="1179512"/>
            <a:ext cx="11336785" cy="4498975"/>
          </a:xfrm>
        </p:spPr>
        <p:txBody>
          <a:bodyPr/>
          <a:lstStyle/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stub svojstvo se uključuje na usmjernicima koji su na udaljenim lokacijama i nisu tranzitni, iz razloga da ako Query paket stigne po glavnoj vezi, usmjernik ga ne vrati nazad po backup vezi.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stub svojstvo omogućava: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Veću stabilnost u mreži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Umanjuje potrošnju resursa</a:t>
            </a:r>
          </a:p>
          <a:p>
            <a:pPr lvl="1">
              <a:buFont typeface="Wingdings" pitchFamily="2" charset="2"/>
              <a:buChar char="ü"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Pojednostavljuje konfiguraciju udaljenih usmjernika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stub se konfigurira na sljedeći način: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Router(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-router)#</a:t>
            </a:r>
            <a:r>
              <a:rPr lang="hr-H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eigrp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stub [receive-only | connected | static | summary | redistributed]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643050"/>
            <a:ext cx="915120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10248" y="2571745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solidFill>
                  <a:srgbClr val="0000FF"/>
                </a:solidFill>
              </a:rPr>
              <a:t>Lo100:10.8.8.8/24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989107" y="3250405"/>
            <a:ext cx="1571636" cy="785818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96397" y="257174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R10</a:t>
            </a:r>
          </a:p>
        </p:txBody>
      </p:sp>
    </p:spTree>
    <p:extLst>
      <p:ext uri="{BB962C8B-B14F-4D97-AF65-F5344CB8AC3E}">
        <p14:creationId xmlns:p14="http://schemas.microsoft.com/office/powerpoint/2010/main" val="2472369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EIGRP-primjer R10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143" y="1387642"/>
            <a:ext cx="110690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R10(config)#</a:t>
            </a:r>
            <a:r>
              <a:rPr lang="hr-HR" sz="2000" b="1" dirty="0">
                <a:solidFill>
                  <a:srgbClr val="FF0000"/>
                </a:solidFill>
              </a:rPr>
              <a:t>router eigrp 1</a:t>
            </a:r>
          </a:p>
          <a:p>
            <a:r>
              <a:rPr lang="hr-HR" sz="2000" dirty="0"/>
              <a:t>R10(config-router)#</a:t>
            </a:r>
            <a:r>
              <a:rPr lang="hr-HR" sz="2000" b="1" dirty="0">
                <a:solidFill>
                  <a:srgbClr val="FF0000"/>
                </a:solidFill>
              </a:rPr>
              <a:t>no auto-summary</a:t>
            </a:r>
          </a:p>
          <a:p>
            <a:r>
              <a:rPr lang="hr-HR" sz="2000" dirty="0"/>
              <a:t>R10(config-router)#</a:t>
            </a:r>
            <a:r>
              <a:rPr lang="hr-HR" sz="2000" b="1" dirty="0">
                <a:solidFill>
                  <a:srgbClr val="FF0000"/>
                </a:solidFill>
              </a:rPr>
              <a:t>network 172.16.2.0 0.0.0.255</a:t>
            </a:r>
          </a:p>
          <a:p>
            <a:r>
              <a:rPr lang="hr-HR" sz="2000" b="1" dirty="0">
                <a:solidFill>
                  <a:srgbClr val="7030A0"/>
                </a:solidFill>
              </a:rPr>
              <a:t>*Apr 15 20:55:40.215: %DUAL-5-NBRCHANGE: EIGRP-IPv4 1: Neighbor 172.16.2.8 (Serial1/2) is up: </a:t>
            </a:r>
            <a:r>
              <a:rPr lang="hr-HR" sz="2000" b="1" dirty="0" err="1">
                <a:solidFill>
                  <a:srgbClr val="7030A0"/>
                </a:solidFill>
              </a:rPr>
              <a:t>new</a:t>
            </a:r>
            <a:r>
              <a:rPr lang="hr-HR" sz="2000" b="1" dirty="0">
                <a:solidFill>
                  <a:srgbClr val="7030A0"/>
                </a:solidFill>
              </a:rPr>
              <a:t> </a:t>
            </a:r>
            <a:r>
              <a:rPr lang="hr-HR" sz="2000" b="1" dirty="0" err="1">
                <a:solidFill>
                  <a:srgbClr val="7030A0"/>
                </a:solidFill>
              </a:rPr>
              <a:t>adjacency</a:t>
            </a:r>
            <a:endParaRPr lang="hr-HR" sz="2000" b="1" dirty="0">
              <a:solidFill>
                <a:srgbClr val="7030A0"/>
              </a:solidFill>
            </a:endParaRPr>
          </a:p>
          <a:p>
            <a:endParaRPr lang="hr-HR" sz="2000" b="1" dirty="0">
              <a:solidFill>
                <a:srgbClr val="7030A0"/>
              </a:solidFill>
            </a:endParaRPr>
          </a:p>
          <a:p>
            <a:r>
              <a:rPr lang="hr-HR" sz="2000" dirty="0"/>
              <a:t>R10(config-router)#</a:t>
            </a:r>
            <a:r>
              <a:rPr lang="hr-HR" sz="2000" b="1" dirty="0">
                <a:solidFill>
                  <a:srgbClr val="FF0000"/>
                </a:solidFill>
              </a:rPr>
              <a:t>network 172.16.3.0 0.0.0.255</a:t>
            </a:r>
          </a:p>
          <a:p>
            <a:r>
              <a:rPr lang="hr-HR" sz="2000" dirty="0"/>
              <a:t>R10(config-router)#</a:t>
            </a:r>
          </a:p>
          <a:p>
            <a:r>
              <a:rPr lang="hr-HR" sz="2000" b="1" dirty="0">
                <a:solidFill>
                  <a:srgbClr val="7030A0"/>
                </a:solidFill>
              </a:rPr>
              <a:t>*Apr 15 20:55:53.859: %DUAL-5-NBRCHANGE: EIGRP-IPv4 1: Neighbor 172.16.3.9 (Serial1/0) is up: new adjacency</a:t>
            </a:r>
          </a:p>
        </p:txBody>
      </p:sp>
    </p:spTree>
    <p:extLst>
      <p:ext uri="{BB962C8B-B14F-4D97-AF65-F5344CB8AC3E}">
        <p14:creationId xmlns:p14="http://schemas.microsoft.com/office/powerpoint/2010/main" val="1816066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91109" cy="111283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EIGRP-primjer R10-redistribucija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135" y="1212619"/>
            <a:ext cx="7589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R10(config)#</a:t>
            </a:r>
            <a:r>
              <a:rPr lang="hr-HR" b="1" dirty="0">
                <a:solidFill>
                  <a:srgbClr val="FF0000"/>
                </a:solidFill>
              </a:rPr>
              <a:t>router eigrp 1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0000FF"/>
                </a:solidFill>
              </a:rPr>
              <a:t>redistribute  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bgp       	 Border Gateway Protocol (BGP)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connected  	Connected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eigrp      	Enhanced Interior Gateway Routing Protocol (EIGRP)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isis       	ISO IS-IS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mobile     	Mobile routes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odr        	On Demand stub Routes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ospf       	Open Shortest Path First (OSPF)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rip        	Routing Information Protocol (RIP)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static     	Static routes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135" y="4892871"/>
            <a:ext cx="884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“</a:t>
            </a:r>
            <a:r>
              <a:rPr lang="hr-HR" b="1" dirty="0">
                <a:solidFill>
                  <a:srgbClr val="FF0000"/>
                </a:solidFill>
              </a:rPr>
              <a:t>Static</a:t>
            </a:r>
            <a:r>
              <a:rPr lang="hr-HR" b="1" dirty="0"/>
              <a:t>”  koristimo ako želimo redistribuirati Default rutu koju smo konfigurirali</a:t>
            </a:r>
          </a:p>
        </p:txBody>
      </p:sp>
    </p:spTree>
    <p:extLst>
      <p:ext uri="{BB962C8B-B14F-4D97-AF65-F5344CB8AC3E}">
        <p14:creationId xmlns:p14="http://schemas.microsoft.com/office/powerpoint/2010/main" val="301301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879566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Temeljni procesi EIGRP protokola</a:t>
            </a:r>
            <a:endParaRPr lang="hr-HR" sz="3200" dirty="0"/>
          </a:p>
        </p:txBody>
      </p:sp>
      <p:sp>
        <p:nvSpPr>
          <p:cNvPr id="2" name="Pravokutnik 1"/>
          <p:cNvSpPr/>
          <p:nvPr/>
        </p:nvSpPr>
        <p:spPr>
          <a:xfrm>
            <a:off x="189862" y="1216450"/>
            <a:ext cx="11601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Reliable</a:t>
            </a:r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Transport </a:t>
            </a:r>
            <a:r>
              <a:rPr lang="hr-HR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RTP</a:t>
            </a:r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EIGRP koristi RTP transportni protokol koji je odgovoran za pouzdan prijenos paketa prema svim susjedima. 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Otkrivanje/oporavak konekcija prema susjedima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Omogućava EIGRP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usmjernicima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da dinamički saznaju kada susjedni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usmjenik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postane (ne)dostupan, periodičkim slanjem kratkih „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” paketa.</a:t>
            </a:r>
          </a:p>
          <a:p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protokolu ovisni moduli (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Dependent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Modules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-PDM</a:t>
            </a:r>
            <a:r>
              <a:rPr lang="hr-H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Zaduženi za istovremenu podršku IPv4, IPv6,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AppleTalk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i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Novel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NetWare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protokola.</a:t>
            </a:r>
          </a:p>
          <a:p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DUAL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Finite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-State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Diffusing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hr-H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(DUAL)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kao temeljni algoritam za proračuna najkraće putanje, </a:t>
            </a:r>
            <a:r>
              <a:rPr lang="hr-H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mogućnosti za nastanak </a:t>
            </a:r>
            <a:r>
              <a:rPr lang="hr-H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petlje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424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29850" cy="111283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EIGRP-primjer R10-redistribucija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753774" y="1213521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R10(config)#</a:t>
            </a:r>
            <a:r>
              <a:rPr lang="hr-HR" b="1" dirty="0">
                <a:solidFill>
                  <a:srgbClr val="FF0000"/>
                </a:solidFill>
              </a:rPr>
              <a:t>router eigrp 1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0000FF"/>
                </a:solidFill>
              </a:rPr>
              <a:t>redistribute static metric 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&lt;1-4294967295&gt;  Bandwidth metric in Kbits per second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0000FF"/>
                </a:solidFill>
              </a:rPr>
              <a:t>redistribute static metric 100000 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&lt;0-4294967295&gt;  EIGRP delay metric, in 10 microsecond units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0000FF"/>
                </a:solidFill>
              </a:rPr>
              <a:t>redistribute static metric 100000 10 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&lt;0-255&gt;  EIGRP reliability metric where 255 is 100% reliable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0000FF"/>
                </a:solidFill>
              </a:rPr>
              <a:t>redistribute static metric 100000 10 255 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&lt;1-255&gt;  EIGRP Effective bandwidth metric (Loading) where 255 is 100% loaded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0000FF"/>
                </a:solidFill>
              </a:rPr>
              <a:t>redistribute static metric 100000 10 255 1 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&lt;1-65535&gt;  EIGRP MTU of the path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FF0000"/>
                </a:solidFill>
              </a:rPr>
              <a:t>redistribute static metric 100000 10 255 1 1500 </a:t>
            </a:r>
            <a:r>
              <a:rPr lang="hr-HR" b="1" dirty="0">
                <a:solidFill>
                  <a:srgbClr val="0000FF"/>
                </a:solidFill>
              </a:rPr>
              <a:t>?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route-map  Route map reference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&lt;cr&gt;</a:t>
            </a:r>
          </a:p>
          <a:p>
            <a:r>
              <a:rPr lang="hr-HR" dirty="0"/>
              <a:t>R10(config-router)#</a:t>
            </a:r>
            <a:r>
              <a:rPr lang="hr-HR" b="1" dirty="0">
                <a:solidFill>
                  <a:srgbClr val="FF0000"/>
                </a:solidFill>
              </a:rPr>
              <a:t>redistribute static metric 100000 10 255 1 1500</a:t>
            </a:r>
          </a:p>
        </p:txBody>
      </p:sp>
    </p:spTree>
    <p:extLst>
      <p:ext uri="{BB962C8B-B14F-4D97-AF65-F5344CB8AC3E}">
        <p14:creationId xmlns:p14="http://schemas.microsoft.com/office/powerpoint/2010/main" val="2928318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97020" cy="106888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643050"/>
            <a:ext cx="915120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10248" y="2571745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>
                <a:solidFill>
                  <a:srgbClr val="0000FF"/>
                </a:solidFill>
              </a:rPr>
              <a:t>Lo100:10.8.8.8/24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810380" y="2857496"/>
            <a:ext cx="2357454" cy="642942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96396" y="25717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R8</a:t>
            </a:r>
          </a:p>
        </p:txBody>
      </p:sp>
    </p:spTree>
    <p:extLst>
      <p:ext uri="{BB962C8B-B14F-4D97-AF65-F5344CB8AC3E}">
        <p14:creationId xmlns:p14="http://schemas.microsoft.com/office/powerpoint/2010/main" val="1843407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-33777"/>
            <a:ext cx="10864107" cy="111283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EIGRP-primjer R8-Summarizacija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4053" y="1263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R9#show ip route eigrp</a:t>
            </a:r>
          </a:p>
          <a:p>
            <a:endParaRPr lang="hr-HR" dirty="0"/>
          </a:p>
          <a:p>
            <a:r>
              <a:rPr lang="hr-HR" dirty="0"/>
              <a:t>Gateway of last resort is 172.16.3.10 to network 0.0.0.0</a:t>
            </a:r>
          </a:p>
          <a:p>
            <a:endParaRPr lang="hr-HR" dirty="0"/>
          </a:p>
          <a:p>
            <a:r>
              <a:rPr lang="hr-HR" dirty="0"/>
              <a:t>D*EX  0.0.0.0/0 [170/2172416] via 172.16.3.10, 00:08:00, Serial1/0</a:t>
            </a:r>
          </a:p>
          <a:p>
            <a:r>
              <a:rPr lang="hr-HR" dirty="0"/>
              <a:t>      10.0.0.0/8 is subnetted, 1 subnets</a:t>
            </a:r>
          </a:p>
          <a:p>
            <a:r>
              <a:rPr lang="hr-HR" dirty="0"/>
              <a:t>D        10.0.0.0 [90/2297856] via 172.16.1.8, 00:08:42, Serial1/1</a:t>
            </a:r>
          </a:p>
          <a:p>
            <a:r>
              <a:rPr lang="hr-HR" dirty="0"/>
              <a:t>      172.16.0.0/16 is variably subnetted, 10 subnets, 3 masks</a:t>
            </a:r>
          </a:p>
          <a:p>
            <a:r>
              <a:rPr lang="hr-HR" dirty="0"/>
              <a:t>D        172.16.2.0/24 [90/2681856] via 172.16.3.10, 00:08:42, Serial1/0</a:t>
            </a:r>
          </a:p>
          <a:p>
            <a:r>
              <a:rPr lang="hr-HR" dirty="0"/>
              <a:t>                       [90/2681856] via 172.16.1.8, 00:08:42, Serial1/1</a:t>
            </a:r>
          </a:p>
          <a:p>
            <a:r>
              <a:rPr lang="hr-HR" dirty="0">
                <a:solidFill>
                  <a:srgbClr val="FF0000"/>
                </a:solidFill>
              </a:rPr>
              <a:t>D        172.16.8.0/26 [90/2297856] via 172.16.1.8, 00:08:42, Serial1/1</a:t>
            </a:r>
          </a:p>
          <a:p>
            <a:r>
              <a:rPr lang="hr-HR" dirty="0">
                <a:solidFill>
                  <a:srgbClr val="FF0000"/>
                </a:solidFill>
              </a:rPr>
              <a:t>D        172.16.8.64/26 [90/2297856] via 172.16.1.8, 00:08:42, Serial1/1</a:t>
            </a:r>
          </a:p>
          <a:p>
            <a:r>
              <a:rPr lang="hr-HR" dirty="0">
                <a:solidFill>
                  <a:srgbClr val="FF0000"/>
                </a:solidFill>
              </a:rPr>
              <a:t>D        172.16.8.128/26 [90/2297856] via 172.16.1.8, 00:08:42, Serial1/1</a:t>
            </a:r>
          </a:p>
          <a:p>
            <a:r>
              <a:rPr lang="hr-HR" dirty="0">
                <a:solidFill>
                  <a:srgbClr val="FF0000"/>
                </a:solidFill>
              </a:rPr>
              <a:t>D        172.16.8.192/26 [90/2297856] via 172.16.1.8, 00:08:42, Serial1/1</a:t>
            </a:r>
          </a:p>
          <a:p>
            <a:r>
              <a:rPr lang="hr-HR" dirty="0"/>
              <a:t>D        172.16.48.0/24 [90/2681856] via 172.16.1.8, 00:08:42, Serial1/1</a:t>
            </a:r>
          </a:p>
          <a:p>
            <a:r>
              <a:rPr lang="hr-HR" dirty="0"/>
              <a:t>D EX  192.168.0.0/24 [170/2809856] via 172.16.1.8, 00:08:42, Serial1/1</a:t>
            </a:r>
          </a:p>
        </p:txBody>
      </p:sp>
    </p:spTree>
    <p:extLst>
      <p:ext uri="{BB962C8B-B14F-4D97-AF65-F5344CB8AC3E}">
        <p14:creationId xmlns:p14="http://schemas.microsoft.com/office/powerpoint/2010/main" val="429432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865031" cy="111283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EIGRP-primjer R8-Summarizacija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127" y="1402641"/>
            <a:ext cx="77131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R8(config)#</a:t>
            </a:r>
            <a:r>
              <a:rPr lang="hr-HR" b="1" dirty="0">
                <a:solidFill>
                  <a:srgbClr val="FF0000"/>
                </a:solidFill>
              </a:rPr>
              <a:t>interface serial 1/1</a:t>
            </a:r>
          </a:p>
          <a:p>
            <a:r>
              <a:rPr lang="hr-HR" b="1" dirty="0"/>
              <a:t>R8(config-if)#</a:t>
            </a:r>
            <a:r>
              <a:rPr lang="hr-HR" b="1" dirty="0">
                <a:solidFill>
                  <a:srgbClr val="FF0000"/>
                </a:solidFill>
              </a:rPr>
              <a:t>ip summary-address eigrp 1 172.16.8.0 255.255.255.0</a:t>
            </a:r>
          </a:p>
          <a:p>
            <a:r>
              <a:rPr lang="hr-HR" b="1" dirty="0">
                <a:solidFill>
                  <a:srgbClr val="7030A0"/>
                </a:solidFill>
              </a:rPr>
              <a:t>*Apr 15 21:05:49.907: %DUAL-5-NBRCHANGE: EIGRP-IPv4 1: Neighbor 172.16.1.9 (Serial1/1) is resync: </a:t>
            </a:r>
            <a:r>
              <a:rPr lang="hr-HR" b="1" dirty="0" err="1">
                <a:solidFill>
                  <a:srgbClr val="7030A0"/>
                </a:solidFill>
              </a:rPr>
              <a:t>summary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hr-HR" b="1" dirty="0" err="1">
                <a:solidFill>
                  <a:srgbClr val="7030A0"/>
                </a:solidFill>
              </a:rPr>
              <a:t>configured</a:t>
            </a:r>
            <a:endParaRPr lang="hr-HR" b="1" dirty="0">
              <a:solidFill>
                <a:srgbClr val="7030A0"/>
              </a:solidFill>
            </a:endParaRPr>
          </a:p>
          <a:p>
            <a:endParaRPr lang="hr-HR" b="1" dirty="0">
              <a:solidFill>
                <a:srgbClr val="7030A0"/>
              </a:solidFill>
            </a:endParaRPr>
          </a:p>
          <a:p>
            <a:r>
              <a:rPr lang="hr-HR" b="1" dirty="0"/>
              <a:t>R8(config-if)#</a:t>
            </a:r>
            <a:r>
              <a:rPr lang="hr-HR" b="1" dirty="0">
                <a:solidFill>
                  <a:srgbClr val="FF0000"/>
                </a:solidFill>
              </a:rPr>
              <a:t>interface serial 1/2</a:t>
            </a:r>
          </a:p>
          <a:p>
            <a:r>
              <a:rPr lang="hr-HR" b="1" dirty="0"/>
              <a:t>R8(config-if)#</a:t>
            </a:r>
            <a:r>
              <a:rPr lang="hr-HR" b="1" dirty="0">
                <a:solidFill>
                  <a:srgbClr val="FF0000"/>
                </a:solidFill>
              </a:rPr>
              <a:t>ip summary-address eigrp 1 172.16.8.0 255.255.255.0</a:t>
            </a:r>
          </a:p>
          <a:p>
            <a:r>
              <a:rPr lang="hr-HR" b="1" dirty="0"/>
              <a:t>R8(config-if)#</a:t>
            </a:r>
          </a:p>
          <a:p>
            <a:r>
              <a:rPr lang="hr-HR" b="1" dirty="0">
                <a:solidFill>
                  <a:srgbClr val="7030A0"/>
                </a:solidFill>
              </a:rPr>
              <a:t>*Apr 15 21:06:02.559: %DUAL-5-NBRCHANGE: EIGRP-IPv4 1: Neighbor 172.16.2.10 (Serial1/2) is resync: summary configured</a:t>
            </a:r>
          </a:p>
        </p:txBody>
      </p:sp>
    </p:spTree>
    <p:extLst>
      <p:ext uri="{BB962C8B-B14F-4D97-AF65-F5344CB8AC3E}">
        <p14:creationId xmlns:p14="http://schemas.microsoft.com/office/powerpoint/2010/main" val="490242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01523" cy="111283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EIGRP-primjer R8-Summarizacija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629" y="144255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R9#show ip route eigrp</a:t>
            </a:r>
          </a:p>
          <a:p>
            <a:endParaRPr lang="hr-HR" dirty="0"/>
          </a:p>
          <a:p>
            <a:r>
              <a:rPr lang="hr-HR" dirty="0"/>
              <a:t>Gateway of last resort is 172.16.3.10 to network 0.0.0.0</a:t>
            </a:r>
          </a:p>
          <a:p>
            <a:endParaRPr lang="hr-HR" dirty="0"/>
          </a:p>
          <a:p>
            <a:r>
              <a:rPr lang="hr-HR" dirty="0"/>
              <a:t>D*EX  0.0.0.0/0 [170/2172416] via 172.16.3.10, 00:10:26, Serial1/0</a:t>
            </a:r>
          </a:p>
          <a:p>
            <a:r>
              <a:rPr lang="hr-HR" dirty="0"/>
              <a:t>      10.0.0.0/8 is subnetted, 1 subnets</a:t>
            </a:r>
          </a:p>
          <a:p>
            <a:r>
              <a:rPr lang="hr-HR" dirty="0"/>
              <a:t>D        10.0.0.0 [90/2297856] via 172.16.1.8, 00:11:08, Serial1/1</a:t>
            </a:r>
          </a:p>
          <a:p>
            <a:r>
              <a:rPr lang="hr-HR" dirty="0"/>
              <a:t>      172.16.0.0/16 is variably subnetted, 7 subnets, 2 masks</a:t>
            </a:r>
          </a:p>
          <a:p>
            <a:r>
              <a:rPr lang="hr-HR" dirty="0"/>
              <a:t>D        172.16.2.0/24 [90/2681856] via 172.16.3.10, 00:11:08, Serial1/0</a:t>
            </a:r>
          </a:p>
          <a:p>
            <a:r>
              <a:rPr lang="hr-HR" dirty="0"/>
              <a:t>                       [90/2681856] via 172.16.1.8, 00:11:08, Serial1/1</a:t>
            </a:r>
          </a:p>
          <a:p>
            <a:r>
              <a:rPr lang="hr-HR" dirty="0">
                <a:solidFill>
                  <a:srgbClr val="FF0000"/>
                </a:solidFill>
              </a:rPr>
              <a:t>D        172.16.8.0/24 [90/2297856] via 172.16.1.8, 00:00:59, Serial1/1</a:t>
            </a:r>
          </a:p>
          <a:p>
            <a:r>
              <a:rPr lang="hr-HR" dirty="0"/>
              <a:t>D        172.16.48.0/24 [90/2681856] via 172.16.1.8, 00:11:08, Serial1/1</a:t>
            </a:r>
          </a:p>
          <a:p>
            <a:r>
              <a:rPr lang="hr-HR" dirty="0"/>
              <a:t>D EX  192.168.0.0/24 [170/2809856] via 172.16.1.8, 00:11:08, Serial1/1</a:t>
            </a:r>
          </a:p>
        </p:txBody>
      </p:sp>
    </p:spTree>
    <p:extLst>
      <p:ext uri="{BB962C8B-B14F-4D97-AF65-F5344CB8AC3E}">
        <p14:creationId xmlns:p14="http://schemas.microsoft.com/office/powerpoint/2010/main" val="2080861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-5456"/>
            <a:ext cx="9144000" cy="1112838"/>
          </a:xfrm>
        </p:spPr>
        <p:txBody>
          <a:bodyPr/>
          <a:lstStyle/>
          <a:p>
            <a:r>
              <a:rPr lang="hr-HR" i="0" dirty="0">
                <a:latin typeface="Arial" pitchFamily="34" charset="0"/>
                <a:cs typeface="Arial" pitchFamily="34" charset="0"/>
              </a:rPr>
              <a:t>Konfiguracija EIGRP-ostale naredbe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1486" y="110738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Router(config-if)#bandwidth ?</a:t>
            </a:r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&lt;1-10000000&gt;  Bandwidth in kilobits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b="1" dirty="0"/>
              <a:t>Router(config-if)#</a:t>
            </a:r>
            <a:r>
              <a:rPr lang="hr-HR" b="1" dirty="0">
                <a:solidFill>
                  <a:srgbClr val="FF0000"/>
                </a:solidFill>
              </a:rPr>
              <a:t>bandwidth 10000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b="1" dirty="0"/>
              <a:t>Router(config-if)#delay ?</a:t>
            </a:r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&lt;1-16777215&gt;  Throughput delay (tens of microseconds)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b="1" dirty="0"/>
              <a:t>Router(config-if)#</a:t>
            </a:r>
            <a:r>
              <a:rPr lang="hr-HR" b="1" dirty="0">
                <a:solidFill>
                  <a:srgbClr val="FF0000"/>
                </a:solidFill>
              </a:rPr>
              <a:t>delay 2000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Verifikacija</a:t>
            </a:r>
            <a:endParaRPr lang="hr-HR" dirty="0"/>
          </a:p>
          <a:p>
            <a:r>
              <a:rPr lang="hr-HR" b="1" dirty="0"/>
              <a:t>Router#</a:t>
            </a:r>
            <a:r>
              <a:rPr lang="hr-HR" b="1" dirty="0">
                <a:solidFill>
                  <a:srgbClr val="FF0000"/>
                </a:solidFill>
              </a:rPr>
              <a:t>show ip route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b="1" dirty="0"/>
              <a:t>Router#</a:t>
            </a:r>
            <a:r>
              <a:rPr lang="hr-HR" b="1" dirty="0">
                <a:solidFill>
                  <a:srgbClr val="FF0000"/>
                </a:solidFill>
              </a:rPr>
              <a:t>show ip eigrp neighbors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b="1" dirty="0"/>
              <a:t>Router#</a:t>
            </a:r>
            <a:r>
              <a:rPr lang="hr-HR" b="1" dirty="0">
                <a:solidFill>
                  <a:srgbClr val="FF0000"/>
                </a:solidFill>
              </a:rPr>
              <a:t>show ip eigrp topology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b="1" dirty="0"/>
              <a:t>Router#</a:t>
            </a:r>
            <a:r>
              <a:rPr lang="hr-HR" b="1" dirty="0">
                <a:solidFill>
                  <a:srgbClr val="FF0000"/>
                </a:solidFill>
              </a:rPr>
              <a:t>show ip protocols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Router#debug eigrp fsm</a:t>
            </a:r>
            <a:endParaRPr lang="hr-HR" dirty="0"/>
          </a:p>
          <a:p>
            <a:r>
              <a:rPr lang="hr-HR" b="1" dirty="0">
                <a:solidFill>
                  <a:srgbClr val="7030A0"/>
                </a:solidFill>
              </a:rPr>
              <a:t>EIGRP FSM Events/Actions debugging is on</a:t>
            </a:r>
            <a:endParaRPr lang="hr-HR" dirty="0">
              <a:solidFill>
                <a:srgbClr val="7030A0"/>
              </a:solidFill>
            </a:endParaRPr>
          </a:p>
          <a:p>
            <a:r>
              <a:rPr lang="hr-HR" b="1" dirty="0"/>
              <a:t> Router#debug eigrp packets </a:t>
            </a:r>
            <a:endParaRPr lang="hr-HR" dirty="0"/>
          </a:p>
          <a:p>
            <a:r>
              <a:rPr lang="hr-HR" b="1" dirty="0">
                <a:solidFill>
                  <a:srgbClr val="7030A0"/>
                </a:solidFill>
              </a:rPr>
              <a:t>EIGRP Packets debugging is on</a:t>
            </a:r>
            <a:endParaRPr lang="hr-HR" dirty="0">
              <a:solidFill>
                <a:srgbClr val="7030A0"/>
              </a:solidFill>
            </a:endParaRPr>
          </a:p>
          <a:p>
            <a:r>
              <a:rPr lang="hr-HR" b="1" dirty="0">
                <a:solidFill>
                  <a:srgbClr val="7030A0"/>
                </a:solidFill>
              </a:rPr>
              <a:t>    (UPDATE, REQUEST, QUERY, REPLY, HELLO, ACK )</a:t>
            </a: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99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775063"/>
          </a:xfrm>
        </p:spPr>
        <p:txBody>
          <a:bodyPr/>
          <a:lstStyle/>
          <a:p>
            <a:r>
              <a:rPr lang="hr-HR" sz="3200" dirty="0" err="1">
                <a:latin typeface="Arial" pitchFamily="34" charset="0"/>
                <a:cs typeface="Arial" pitchFamily="34" charset="0"/>
              </a:rPr>
              <a:t>Reliable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Transport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Protocol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(RTP)</a:t>
            </a:r>
            <a:endParaRPr lang="hr-HR" sz="3200" dirty="0"/>
          </a:p>
        </p:txBody>
      </p:sp>
      <p:sp>
        <p:nvSpPr>
          <p:cNvPr id="2" name="Pravokutnik 1"/>
          <p:cNvSpPr/>
          <p:nvPr/>
        </p:nvSpPr>
        <p:spPr>
          <a:xfrm>
            <a:off x="390159" y="1762111"/>
            <a:ext cx="11601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EIGRP ne koristi TCP ili UDP protokol na transportnom sloju zbog toga što </a:t>
            </a:r>
            <a:r>
              <a:rPr lang="hr-H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Appletalk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IPX </a:t>
            </a:r>
            <a:r>
              <a:rPr lang="hr-H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podržavaju protokole iz TCP/IP modela (danas nije bitno kao nekada)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Reliable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Transport </a:t>
            </a:r>
            <a:r>
              <a:rPr lang="hr-H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(RTP) je protokol transportnog sloja, korišten od strane EIGRP protokola za slanje i primanje EIGRP paketa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RTP protokol omogućava </a:t>
            </a:r>
            <a:r>
              <a:rPr lang="hr-H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pouzdan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hr-H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hr-H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Reply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i </a:t>
            </a:r>
            <a:r>
              <a:rPr lang="hr-H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nepouzdan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Acknowledge</a:t>
            </a: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način slanja paketa</a:t>
            </a:r>
          </a:p>
        </p:txBody>
      </p:sp>
    </p:spTree>
    <p:extLst>
      <p:ext uri="{BB962C8B-B14F-4D97-AF65-F5344CB8AC3E}">
        <p14:creationId xmlns:p14="http://schemas.microsoft.com/office/powerpoint/2010/main" val="360607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4989" cy="1068888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paketi</a:t>
            </a:r>
            <a:endParaRPr lang="hr-HR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4429410"/>
            <a:ext cx="9144000" cy="1714488"/>
          </a:xfrm>
          <a:solidFill>
            <a:srgbClr val="FFFF00"/>
          </a:solidFill>
        </p:spPr>
        <p:txBody>
          <a:bodyPr/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 EIGRP protokol koristi 5 tipova paketa:</a:t>
            </a:r>
          </a:p>
          <a:p>
            <a:pPr lvl="1"/>
            <a:r>
              <a:rPr lang="hr-H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, Acknowledge, </a:t>
            </a:r>
            <a:r>
              <a:rPr lang="hr-H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hr-H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Reply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9" y="1143261"/>
          <a:ext cx="9144001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643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Frame Header</a:t>
                      </a:r>
                    </a:p>
                  </a:txBody>
                  <a:tcPr marL="91443" marR="91443" marT="45726" marB="4572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Frame </a:t>
                      </a:r>
                      <a:r>
                        <a:rPr lang="en-US" sz="1400" baseline="0" dirty="0"/>
                        <a:t> Payload</a:t>
                      </a:r>
                      <a:endParaRPr lang="en-US" sz="1400" dirty="0"/>
                    </a:p>
                  </a:txBody>
                  <a:tcPr marL="91443" marR="91443" marT="45726" marB="457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CRC</a:t>
                      </a:r>
                    </a:p>
                  </a:txBody>
                  <a:tcPr marL="91443" marR="91443" marT="45726" marB="4572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IP </a:t>
                      </a:r>
                    </a:p>
                    <a:p>
                      <a:pPr algn="ctr"/>
                      <a:r>
                        <a:rPr lang="en-US" sz="1400"/>
                        <a:t>Header</a:t>
                      </a:r>
                      <a:endParaRPr lang="en-US" sz="1400" dirty="0"/>
                    </a:p>
                  </a:txBody>
                  <a:tcPr marL="91443" marR="91443" marT="45726" marB="4572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Protocol Number</a:t>
                      </a:r>
                    </a:p>
                    <a:p>
                      <a:pPr algn="ctr"/>
                      <a:r>
                        <a:rPr lang="en-US" sz="1200" dirty="0"/>
                        <a:t>(EIGRP = 88)</a:t>
                      </a:r>
                      <a:endParaRPr lang="en-US" sz="1400" dirty="0"/>
                    </a:p>
                  </a:txBody>
                  <a:tcPr marL="91443" marR="91443" marT="45726" marB="4572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EIGRP </a:t>
                      </a:r>
                    </a:p>
                    <a:p>
                      <a:pPr algn="ctr"/>
                      <a:r>
                        <a:rPr lang="en-US" sz="1400" dirty="0"/>
                        <a:t>Header</a:t>
                      </a:r>
                    </a:p>
                  </a:txBody>
                  <a:tcPr marL="91443" marR="91443" marT="45726" marB="4572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EIGRP Message</a:t>
                      </a:r>
                    </a:p>
                  </a:txBody>
                  <a:tcPr marL="91443" marR="91443" marT="45726" marB="45726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99"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91443" marR="91443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91443" marR="91443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91443" marR="91443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91443" marR="91443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91443" marR="91443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319">
                <a:tc>
                  <a:txBody>
                    <a:bodyPr/>
                    <a:lstStyle/>
                    <a:p>
                      <a:pPr algn="l"/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Odredišna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EIGRP multicast MAC </a:t>
                      </a: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adres</a:t>
                      </a: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a je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algn="l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01-00-5E-00-00-0A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Odredišna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EIGRP multicast </a:t>
                      </a: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adres</a:t>
                      </a: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a je 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224.0.0.10 </a:t>
                      </a: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a oznaka protokol</a:t>
                      </a:r>
                      <a:r>
                        <a:rPr lang="hr-HR" sz="1400" baseline="0" dirty="0">
                          <a:latin typeface="Arial" pitchFamily="34" charset="0"/>
                          <a:cs typeface="Arial" pitchFamily="34" charset="0"/>
                        </a:rPr>
                        <a:t> polja je 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r>
                        <a:rPr lang="hr-HR" sz="14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r-HR" sz="1400" b="0" dirty="0">
                          <a:latin typeface="Arial" pitchFamily="34" charset="0"/>
                          <a:cs typeface="Arial" pitchFamily="34" charset="0"/>
                        </a:rPr>
                        <a:t>(EIGRP)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43" marR="91443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EIGRP zaglavlje definira tip paketa i oznaku autonomnog sustava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43" marR="91443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latin typeface="Arial" pitchFamily="34" charset="0"/>
                          <a:cs typeface="Arial" pitchFamily="34" charset="0"/>
                        </a:rPr>
                        <a:t>EIGRP poruke sadrže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Type / Length / Value (TLV)</a:t>
                      </a:r>
                      <a:r>
                        <a:rPr lang="hr-HR" sz="1400" baseline="0" dirty="0">
                          <a:latin typeface="Arial" pitchFamily="34" charset="0"/>
                          <a:cs typeface="Arial" pitchFamily="34" charset="0"/>
                        </a:rPr>
                        <a:t> vrijednosti.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91443" marR="91443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7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6564" y="3023023"/>
            <a:ext cx="3154991" cy="1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5845" y="1139637"/>
            <a:ext cx="8926286" cy="4498975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 se šalju u fiksnim (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konfigurabilnim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intervalima, koje zovemo i „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interval”.</a:t>
            </a:r>
          </a:p>
          <a:p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interval ovisi u propusnošću pojedine veze, u pravilu na vezama sa propusnošću većom od T1 (1.544Mbps) koristi se interval od </a:t>
            </a:r>
            <a:r>
              <a:rPr lang="hr-H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sekundi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dok na vezama sa manjom propusnošću koristi se interval od </a:t>
            </a:r>
            <a:r>
              <a:rPr lang="hr-H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sekundi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Vrijeme čekanja je </a:t>
            </a:r>
            <a:r>
              <a:rPr lang="hr-H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3x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dužina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interval (</a:t>
            </a:r>
            <a:r>
              <a:rPr lang="hr-H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15s/180s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r-HR" sz="14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Acknowledgement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paketi se koriste kao potvrdi paketi, prethodno poslanog paketa.</a:t>
            </a:r>
          </a:p>
          <a:p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Paketi se šalju isključivo </a:t>
            </a:r>
            <a:r>
              <a:rPr lang="hr-HR" sz="14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unicastom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u svojoj osnovi su prazni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hello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paketi.</a:t>
            </a:r>
          </a:p>
          <a:p>
            <a:pPr marL="0" indent="0">
              <a:buNone/>
            </a:pPr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 se šalju u situacijama kada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usmjernik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oktrije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novu mrežu, 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ili susjeda, odnosno kada dođe do promjene u topologiji.</a:t>
            </a:r>
          </a:p>
          <a:p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 se šalju </a:t>
            </a:r>
            <a:r>
              <a:rPr lang="hr-HR" sz="14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multicastom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hr-HR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pouzdan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način</a:t>
            </a:r>
          </a:p>
          <a:p>
            <a:endParaRPr lang="hr-HR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situacijama kada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usmjernik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nema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Feasible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Succesora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za izgubljenu putanju, šalju se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 svim susjedima sa upitom o alternativnoj putanji za tu mrežu. </a:t>
            </a:r>
            <a:r>
              <a:rPr lang="hr-HR" sz="1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 se šalju </a:t>
            </a:r>
            <a:r>
              <a:rPr lang="hr-HR" sz="1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multicastom</a:t>
            </a:r>
            <a:endParaRPr lang="hr-HR" sz="1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14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Reply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paketi su odgovori na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upit i šalju se </a:t>
            </a:r>
            <a:r>
              <a:rPr lang="hr-HR" sz="14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unicastom</a:t>
            </a:r>
            <a:endParaRPr lang="hr-HR" sz="14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hr-HR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7142" y="0"/>
            <a:ext cx="9074989" cy="648817"/>
          </a:xfrm>
        </p:spPr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latin typeface="Calibri" panose="020F0502020204030204" pitchFamily="34" charset="0"/>
              </a:rPr>
              <a:t>EIGRP paketi</a:t>
            </a:r>
            <a:endParaRPr lang="hr-HR" sz="32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7417" y="4998545"/>
            <a:ext cx="3111738" cy="146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61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34713" cy="792480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Otkrivanje/oporavak konekcija prema susjedima</a:t>
            </a:r>
            <a:endParaRPr lang="hr-HR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074" y="1141492"/>
            <a:ext cx="9144000" cy="339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074" y="4182169"/>
            <a:ext cx="9144000" cy="10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/>
          <p:nvPr/>
        </p:nvSpPr>
        <p:spPr>
          <a:xfrm>
            <a:off x="6408016" y="4570516"/>
            <a:ext cx="64294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8"/>
          <p:cNvSpPr txBox="1"/>
          <p:nvPr/>
        </p:nvSpPr>
        <p:spPr>
          <a:xfrm>
            <a:off x="6336578" y="371326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00FF"/>
                </a:solidFill>
              </a:rPr>
              <a:t>Odbrojava od 15 do 10 sec</a:t>
            </a:r>
          </a:p>
        </p:txBody>
      </p:sp>
    </p:spTree>
    <p:extLst>
      <p:ext uri="{BB962C8B-B14F-4D97-AF65-F5344CB8AC3E}">
        <p14:creationId xmlns:p14="http://schemas.microsoft.com/office/powerpoint/2010/main" val="199880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65445" cy="751856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Otkrivanje/oporavak konekcija prema susjedima</a:t>
            </a:r>
            <a:endParaRPr lang="hr-H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85926"/>
            <a:ext cx="9144000" cy="339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825188"/>
            <a:ext cx="9144000" cy="10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/>
          <p:nvPr/>
        </p:nvSpPr>
        <p:spPr>
          <a:xfrm>
            <a:off x="6738942" y="5214950"/>
            <a:ext cx="64294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857364"/>
            <a:ext cx="61203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9"/>
          <p:cNvSpPr txBox="1"/>
          <p:nvPr/>
        </p:nvSpPr>
        <p:spPr>
          <a:xfrm>
            <a:off x="6667504" y="4357695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00FF"/>
                </a:solidFill>
              </a:rPr>
              <a:t>Odbrojava od 60 do 50 sec</a:t>
            </a:r>
          </a:p>
        </p:txBody>
      </p:sp>
    </p:spTree>
    <p:extLst>
      <p:ext uri="{BB962C8B-B14F-4D97-AF65-F5344CB8AC3E}">
        <p14:creationId xmlns:p14="http://schemas.microsoft.com/office/powerpoint/2010/main" val="226182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3114</Words>
  <Application>Microsoft Office PowerPoint</Application>
  <PresentationFormat>Widescreen</PresentationFormat>
  <Paragraphs>353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ARS Maquette Pro</vt:lpstr>
      <vt:lpstr>Calibri</vt:lpstr>
      <vt:lpstr>Segoe UI</vt:lpstr>
      <vt:lpstr>Segoe UI Semibold</vt:lpstr>
      <vt:lpstr>Stolzl Book</vt:lpstr>
      <vt:lpstr>Stolzl Bold</vt:lpstr>
      <vt:lpstr>Wingdings</vt:lpstr>
      <vt:lpstr>Arial</vt:lpstr>
      <vt:lpstr>Calibri Light</vt:lpstr>
      <vt:lpstr>Office Theme</vt:lpstr>
      <vt:lpstr>1_Office Theme</vt:lpstr>
      <vt:lpstr>Usmjeravanje i preklapanje u računalnim mrežama</vt:lpstr>
      <vt:lpstr>EIGRP (Enhanced Interior Gateway Routing Protocol)</vt:lpstr>
      <vt:lpstr>EIGRP Glavni Pojmovi</vt:lpstr>
      <vt:lpstr>Temeljni procesi EIGRP protokola</vt:lpstr>
      <vt:lpstr>Reliable Transport Protocol (RTP)</vt:lpstr>
      <vt:lpstr>EIGRP paketi</vt:lpstr>
      <vt:lpstr>EIGRP paketi</vt:lpstr>
      <vt:lpstr>Otkrivanje/oporavak konekcija prema susjedima</vt:lpstr>
      <vt:lpstr>Otkrivanje/oporavak konekcija prema susjedima</vt:lpstr>
      <vt:lpstr>Otkrivanje/oporavak konekcija prema susjedima</vt:lpstr>
      <vt:lpstr>EIGRP metric</vt:lpstr>
      <vt:lpstr>EIGRP metric</vt:lpstr>
      <vt:lpstr>EIGRP Feasibility Condition</vt:lpstr>
      <vt:lpstr>EIGRP usmjernička tablica</vt:lpstr>
      <vt:lpstr>EIGRP usmjernička tablica</vt:lpstr>
      <vt:lpstr>EIGRP  Auto Summary</vt:lpstr>
      <vt:lpstr>PowerPoint Presentation</vt:lpstr>
      <vt:lpstr>EIGRP NO Auto Summary</vt:lpstr>
      <vt:lpstr>EIGRP NO Auto Summary</vt:lpstr>
      <vt:lpstr>EIGRP metrika</vt:lpstr>
      <vt:lpstr>EIGRP bandwidth</vt:lpstr>
      <vt:lpstr>EIGRP delay</vt:lpstr>
      <vt:lpstr>EIGRP load i reliability</vt:lpstr>
      <vt:lpstr>Izračun kompozitne metrike</vt:lpstr>
      <vt:lpstr>Neslaganje odabranih K vrijednosti</vt:lpstr>
      <vt:lpstr>EIGRP Load Balancing</vt:lpstr>
      <vt:lpstr>EIGRP Equal-Cost Load Balancing</vt:lpstr>
      <vt:lpstr>EIGRP unequal Cost Load Balancing</vt:lpstr>
      <vt:lpstr>EIGRP unequal Cost Load Balancing</vt:lpstr>
      <vt:lpstr>Faktori koji utječe na skalabilnost EIGRP protokola</vt:lpstr>
      <vt:lpstr>EIGRP Query proces</vt:lpstr>
      <vt:lpstr>EIGRP Query proces</vt:lpstr>
      <vt:lpstr>Stuck-in-Active</vt:lpstr>
      <vt:lpstr>SIA rješenje: Sumarizacija</vt:lpstr>
      <vt:lpstr>SIA rješenje: Sumarizacija</vt:lpstr>
      <vt:lpstr>SIA rješenje: Stub</vt:lpstr>
      <vt:lpstr>Konfiguracija EIGRP</vt:lpstr>
      <vt:lpstr>Konfiguracija EIGRP-primjer R10</vt:lpstr>
      <vt:lpstr>Konfiguracija EIGRP-primjer R10-redistribucija</vt:lpstr>
      <vt:lpstr>Konfiguracija EIGRP-primjer R10-redistribucija</vt:lpstr>
      <vt:lpstr>Konfiguracija EIGRP</vt:lpstr>
      <vt:lpstr>Konfiguracija EIGRP-primjer R8-Summarizacija</vt:lpstr>
      <vt:lpstr>Konfiguracija EIGRP-primjer R8-Summarizacija</vt:lpstr>
      <vt:lpstr>Konfiguracija EIGRP-primjer R8-Summarizacija</vt:lpstr>
      <vt:lpstr>Konfiguracija EIGRP-ostale naredbe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Silvio Papić</cp:lastModifiedBy>
  <cp:revision>176</cp:revision>
  <dcterms:created xsi:type="dcterms:W3CDTF">2017-11-15T14:56:38Z</dcterms:created>
  <dcterms:modified xsi:type="dcterms:W3CDTF">2024-04-03T07:21:33Z</dcterms:modified>
  <cp:contentStatus/>
</cp:coreProperties>
</file>