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0"/>
  </p:notesMasterIdLst>
  <p:handoutMasterIdLst>
    <p:handoutMasterId r:id="rId91"/>
  </p:handoutMasterIdLst>
  <p:sldIdLst>
    <p:sldId id="256" r:id="rId2"/>
    <p:sldId id="547" r:id="rId3"/>
    <p:sldId id="586" r:id="rId4"/>
    <p:sldId id="592" r:id="rId5"/>
    <p:sldId id="593" r:id="rId6"/>
    <p:sldId id="594" r:id="rId7"/>
    <p:sldId id="595" r:id="rId8"/>
    <p:sldId id="608" r:id="rId9"/>
    <p:sldId id="611" r:id="rId10"/>
    <p:sldId id="612" r:id="rId11"/>
    <p:sldId id="613" r:id="rId12"/>
    <p:sldId id="616" r:id="rId13"/>
    <p:sldId id="615" r:id="rId14"/>
    <p:sldId id="617" r:id="rId15"/>
    <p:sldId id="614" r:id="rId16"/>
    <p:sldId id="618" r:id="rId17"/>
    <p:sldId id="619" r:id="rId18"/>
    <p:sldId id="620" r:id="rId19"/>
    <p:sldId id="621" r:id="rId20"/>
    <p:sldId id="622" r:id="rId21"/>
    <p:sldId id="623" r:id="rId22"/>
    <p:sldId id="625" r:id="rId23"/>
    <p:sldId id="626" r:id="rId24"/>
    <p:sldId id="627" r:id="rId25"/>
    <p:sldId id="629" r:id="rId26"/>
    <p:sldId id="630" r:id="rId27"/>
    <p:sldId id="631" r:id="rId28"/>
    <p:sldId id="696" r:id="rId29"/>
    <p:sldId id="707" r:id="rId30"/>
    <p:sldId id="710" r:id="rId31"/>
    <p:sldId id="632" r:id="rId32"/>
    <p:sldId id="633" r:id="rId33"/>
    <p:sldId id="634" r:id="rId34"/>
    <p:sldId id="635" r:id="rId35"/>
    <p:sldId id="628" r:id="rId36"/>
    <p:sldId id="610" r:id="rId37"/>
    <p:sldId id="638" r:id="rId38"/>
    <p:sldId id="655" r:id="rId39"/>
    <p:sldId id="658" r:id="rId40"/>
    <p:sldId id="659" r:id="rId41"/>
    <p:sldId id="660" r:id="rId42"/>
    <p:sldId id="661" r:id="rId43"/>
    <p:sldId id="662" r:id="rId44"/>
    <p:sldId id="657" r:id="rId45"/>
    <p:sldId id="656" r:id="rId46"/>
    <p:sldId id="663" r:id="rId47"/>
    <p:sldId id="666" r:id="rId48"/>
    <p:sldId id="667" r:id="rId49"/>
    <p:sldId id="668" r:id="rId50"/>
    <p:sldId id="669" r:id="rId51"/>
    <p:sldId id="670" r:id="rId52"/>
    <p:sldId id="671" r:id="rId53"/>
    <p:sldId id="672" r:id="rId54"/>
    <p:sldId id="673" r:id="rId55"/>
    <p:sldId id="694" r:id="rId56"/>
    <p:sldId id="674" r:id="rId57"/>
    <p:sldId id="695" r:id="rId58"/>
    <p:sldId id="680" r:id="rId59"/>
    <p:sldId id="665" r:id="rId60"/>
    <p:sldId id="682" r:id="rId61"/>
    <p:sldId id="684" r:id="rId62"/>
    <p:sldId id="685" r:id="rId63"/>
    <p:sldId id="686" r:id="rId64"/>
    <p:sldId id="697" r:id="rId65"/>
    <p:sldId id="698" r:id="rId66"/>
    <p:sldId id="683" r:id="rId67"/>
    <p:sldId id="687" r:id="rId68"/>
    <p:sldId id="689" r:id="rId69"/>
    <p:sldId id="690" r:id="rId70"/>
    <p:sldId id="691" r:id="rId71"/>
    <p:sldId id="699" r:id="rId72"/>
    <p:sldId id="700" r:id="rId73"/>
    <p:sldId id="701" r:id="rId74"/>
    <p:sldId id="702" r:id="rId75"/>
    <p:sldId id="714" r:id="rId76"/>
    <p:sldId id="688" r:id="rId77"/>
    <p:sldId id="664" r:id="rId78"/>
    <p:sldId id="645" r:id="rId79"/>
    <p:sldId id="646" r:id="rId80"/>
    <p:sldId id="647" r:id="rId81"/>
    <p:sldId id="648" r:id="rId82"/>
    <p:sldId id="649" r:id="rId83"/>
    <p:sldId id="650" r:id="rId84"/>
    <p:sldId id="651" r:id="rId85"/>
    <p:sldId id="652" r:id="rId86"/>
    <p:sldId id="653" r:id="rId87"/>
    <p:sldId id="654" r:id="rId88"/>
    <p:sldId id="637" r:id="rId89"/>
  </p:sldIdLst>
  <p:sldSz cx="12192000" cy="6858000"/>
  <p:notesSz cx="6858000" cy="9144000"/>
  <p:embeddedFontLst>
    <p:embeddedFont>
      <p:font typeface="ARS Maquette Pro" panose="02000603000000020004" charset="0"/>
      <p:regular r:id="rId92"/>
      <p:bold r:id="rId93"/>
      <p:italic r:id="rId94"/>
      <p:boldItalic r:id="rId95"/>
    </p:embeddedFont>
    <p:embeddedFont>
      <p:font typeface="Segoe UI" panose="020B0502040204020203" pitchFamily="34" charset="0"/>
      <p:regular r:id="rId96"/>
      <p:bold r:id="rId97"/>
      <p:italic r:id="rId98"/>
      <p:boldItalic r:id="rId99"/>
    </p:embeddedFont>
    <p:embeddedFont>
      <p:font typeface="Segoe UI Semibold" panose="020B0702040204020203" pitchFamily="34" charset="0"/>
      <p:bold r:id="rId100"/>
      <p:boldItalic r:id="rId101"/>
    </p:embeddedFont>
    <p:embeddedFont>
      <p:font typeface="Stolzl Bold" panose="00000800000000000000" charset="0"/>
      <p:bold r:id="rId102"/>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o Papić" initials="SP" lastIdx="3" clrIdx="0">
    <p:extLst>
      <p:ext uri="{19B8F6BF-5375-455C-9EA6-DF929625EA0E}">
        <p15:presenceInfo xmlns:p15="http://schemas.microsoft.com/office/powerpoint/2012/main" userId="S::silvio.papic@algebra.hr::46f80286-6a04-42b8-913c-fcdd4112ba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78835"/>
    <a:srgbClr val="DF7423"/>
    <a:srgbClr val="000000"/>
    <a:srgbClr val="EB1C24"/>
    <a:srgbClr val="F3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font" Target="fonts/font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BC743-9E9C-41E2-B116-BCE88757B36B}" type="datetimeFigureOut">
              <a:rPr lang="hr-HR" smtClean="0"/>
              <a:t>8.5.2024.</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E6DBF-2415-4A52-AC8D-5734A655AD2C}" type="slidenum">
              <a:rPr lang="hr-HR" smtClean="0"/>
              <a:t>‹#›</a:t>
            </a:fld>
            <a:endParaRPr lang="hr-HR"/>
          </a:p>
        </p:txBody>
      </p:sp>
    </p:spTree>
    <p:extLst>
      <p:ext uri="{BB962C8B-B14F-4D97-AF65-F5344CB8AC3E}">
        <p14:creationId xmlns:p14="http://schemas.microsoft.com/office/powerpoint/2010/main" val="227043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1C21-0523-4F95-826E-9B12210F8486}" type="datetimeFigureOut">
              <a:rPr lang="hr-HR" smtClean="0"/>
              <a:t>8.5.2024.</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EF887-2EE9-4511-8BEE-25CD7A2B83C0}" type="slidenum">
              <a:rPr lang="hr-HR" smtClean="0"/>
              <a:t>‹#›</a:t>
            </a:fld>
            <a:endParaRPr lang="hr-HR"/>
          </a:p>
        </p:txBody>
      </p:sp>
    </p:spTree>
    <p:extLst>
      <p:ext uri="{BB962C8B-B14F-4D97-AF65-F5344CB8AC3E}">
        <p14:creationId xmlns:p14="http://schemas.microsoft.com/office/powerpoint/2010/main" val="7116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9771"/>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1607796"/>
      </p:ext>
    </p:extLst>
  </p:cSld>
  <p:clrMapOvr>
    <a:masterClrMapping/>
  </p:clrMapOvr>
  <p:extLst>
    <p:ext uri="{DCECCB84-F9BA-43D5-87BE-67443E8EF086}">
      <p15:sldGuideLst xmlns:p15="http://schemas.microsoft.com/office/powerpoint/2012/main">
        <p15:guide id="1" orient="horz" pos="1049" userDrawn="1">
          <p15:clr>
            <a:srgbClr val="FBAE40"/>
          </p15:clr>
        </p15:guide>
        <p15:guide id="2" orient="horz" pos="1457" userDrawn="1">
          <p15:clr>
            <a:srgbClr val="FBAE40"/>
          </p15:clr>
        </p15:guide>
        <p15:guide id="3" orient="horz" pos="3838" userDrawn="1">
          <p15:clr>
            <a:srgbClr val="FBAE40"/>
          </p15:clr>
        </p15:guide>
        <p15:guide id="4" pos="67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0040579"/>
      </p:ext>
    </p:extLst>
  </p:cSld>
  <p:clrMapOvr>
    <a:masterClrMapping/>
  </p:clrMapOvr>
  <p:extLst>
    <p:ext uri="{DCECCB84-F9BA-43D5-87BE-67443E8EF086}">
      <p15:sldGuideLst xmlns:p15="http://schemas.microsoft.com/office/powerpoint/2012/main">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9252651"/>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38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76307640"/>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272888642"/>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3" pos="6743" userDrawn="1">
          <p15:clr>
            <a:srgbClr val="FBAE40"/>
          </p15:clr>
        </p15:guide>
        <p15:guide id="4" orient="horz" pos="38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720728940"/>
      </p:ext>
    </p:extLst>
  </p:cSld>
  <p:clrMapOvr>
    <a:masterClrMapping/>
  </p:clrMapOvr>
  <p:extLst>
    <p:ext uri="{DCECCB84-F9BA-43D5-87BE-67443E8EF086}">
      <p15:sldGuideLst xmlns:p15="http://schemas.microsoft.com/office/powerpoint/2012/main">
        <p15:guide id="1" orient="horz" pos="1457" userDrawn="1">
          <p15:clr>
            <a:srgbClr val="FBAE40"/>
          </p15:clr>
        </p15:guide>
        <p15:guide id="2" orient="horz" pos="10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5727501"/>
      </p:ext>
    </p:extLst>
  </p:cSld>
  <p:clrMapOvr>
    <a:masterClrMapping/>
  </p:clrMapOvr>
  <p:extLst>
    <p:ext uri="{DCECCB84-F9BA-43D5-87BE-67443E8EF086}">
      <p15:sldGuideLst xmlns:p15="http://schemas.microsoft.com/office/powerpoint/2012/main">
        <p15:guide id="0" orient="horz" pos="2341" userDrawn="1">
          <p15:clr>
            <a:srgbClr val="FBAE40"/>
          </p15:clr>
        </p15:guide>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7028539"/>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2341" userDrawn="1">
          <p15:clr>
            <a:srgbClr val="FBAE40"/>
          </p15:clr>
        </p15:guide>
        <p15:guide id="4" orient="horz" pos="383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36" y="1644316"/>
            <a:ext cx="10597021" cy="4206226"/>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7" name="Title 1"/>
          <p:cNvSpPr>
            <a:spLocks noGrp="1"/>
          </p:cNvSpPr>
          <p:nvPr>
            <p:ph type="title"/>
          </p:nvPr>
        </p:nvSpPr>
        <p:spPr>
          <a:xfrm>
            <a:off x="776837" y="318754"/>
            <a:ext cx="10597020"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hr-HR"/>
              <a:t>Uredite stil naslova matrice</a:t>
            </a:r>
            <a:endParaRPr lang="hr-HR" dirty="0"/>
          </a:p>
        </p:txBody>
      </p:sp>
    </p:spTree>
    <p:extLst>
      <p:ext uri="{BB962C8B-B14F-4D97-AF65-F5344CB8AC3E}">
        <p14:creationId xmlns:p14="http://schemas.microsoft.com/office/powerpoint/2010/main" val="170773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787627" y="318754"/>
            <a:ext cx="10586229" cy="992156"/>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hr-HR" dirty="0"/>
              <a:t>Uredite stil naslova matrice</a:t>
            </a:r>
          </a:p>
        </p:txBody>
      </p:sp>
    </p:spTree>
    <p:extLst>
      <p:ext uri="{BB962C8B-B14F-4D97-AF65-F5344CB8AC3E}">
        <p14:creationId xmlns:p14="http://schemas.microsoft.com/office/powerpoint/2010/main" val="213054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6689202"/>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763577"/>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510874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518681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2877705"/>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6334633"/>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1152546"/>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9695910"/>
      </p:ext>
    </p:extLst>
  </p:cSld>
  <p:clrMapOvr>
    <a:masterClrMapping/>
  </p:clrMapOvr>
  <p:extLst>
    <p:ext uri="{DCECCB84-F9BA-43D5-87BE-67443E8EF086}">
      <p15:sldGuideLst xmlns:p15="http://schemas.microsoft.com/office/powerpoint/2012/main">
        <p15:guide id="1" orient="horz" pos="1049" userDrawn="1">
          <p15:clr>
            <a:srgbClr val="FBAE40"/>
          </p15:clr>
        </p15:guide>
        <p15:guide id="3" orient="horz" pos="1457" userDrawn="1">
          <p15:clr>
            <a:srgbClr val="FBAE40"/>
          </p15:clr>
        </p15:guide>
        <p15:guide id="4" orient="horz" pos="3838" userDrawn="1">
          <p15:clr>
            <a:srgbClr val="FBAE40"/>
          </p15:clr>
        </p15:guide>
        <p15:guide id="5"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331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5" r:id="rId4"/>
    <p:sldLayoutId id="2147483686" r:id="rId5"/>
    <p:sldLayoutId id="2147483676" r:id="rId6"/>
    <p:sldLayoutId id="2147483677" r:id="rId7"/>
    <p:sldLayoutId id="2147483684" r:id="rId8"/>
    <p:sldLayoutId id="2147483673" r:id="rId9"/>
    <p:sldLayoutId id="2147483683" r:id="rId10"/>
    <p:sldLayoutId id="2147483665" r:id="rId11"/>
    <p:sldLayoutId id="2147483682" r:id="rId12"/>
    <p:sldLayoutId id="2147483671" r:id="rId13"/>
    <p:sldLayoutId id="2147483681" r:id="rId14"/>
    <p:sldLayoutId id="2147483667" r:id="rId15"/>
    <p:sldLayoutId id="2147483674" r:id="rId16"/>
    <p:sldLayoutId id="2147483680" r:id="rId17"/>
    <p:sldLayoutId id="2147483687" r:id="rId18"/>
    <p:sldLayoutId id="2147483688" r:id="rId19"/>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93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7.jpeg"/><Relationship Id="rId2" Type="http://schemas.openxmlformats.org/officeDocument/2006/relationships/slideLayout" Target="../slideLayouts/slideLayout18.xml"/><Relationship Id="rId1" Type="http://schemas.openxmlformats.org/officeDocument/2006/relationships/themeOverride" Target="../theme/themeOverride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8.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8.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19.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6.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0.xml"/><Relationship Id="rId5" Type="http://schemas.openxmlformats.org/officeDocument/2006/relationships/image" Target="../media/image30.jpeg"/><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4.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5.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8.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39.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0.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1.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3.xml"/><Relationship Id="rId5" Type="http://schemas.openxmlformats.org/officeDocument/2006/relationships/image" Target="../media/image36.png"/><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6.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7.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8.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49.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0.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1.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2.xml"/><Relationship Id="rId4" Type="http://schemas.openxmlformats.org/officeDocument/2006/relationships/hyperlink" Target="https://www.cisco.com/en/US/docs/ios/12_2t/12_2t15/feature/guide/ft_glbp.html"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3.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4.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5.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6.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7.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8.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59.xml"/><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0.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1.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3.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4.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5.xml"/></Relationships>
</file>

<file path=ppt/slides/_rels/slide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6.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7.xml"/><Relationship Id="rId5" Type="http://schemas.openxmlformats.org/officeDocument/2006/relationships/image" Target="../media/image50.png"/><Relationship Id="rId4" Type="http://schemas.openxmlformats.org/officeDocument/2006/relationships/image" Target="../media/image49.png"/></Relationships>
</file>

<file path=ppt/slides/_rels/slide8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8.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69.xml"/><Relationship Id="rId5" Type="http://schemas.openxmlformats.org/officeDocument/2006/relationships/image" Target="../media/image52.png"/><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themeOverride" Target="../theme/themeOverride70.xml"/><Relationship Id="rId4" Type="http://schemas.openxmlformats.org/officeDocument/2006/relationships/image" Target="../media/image5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10" y="1386348"/>
            <a:ext cx="7664064" cy="3140791"/>
          </a:xfrm>
        </p:spPr>
        <p:txBody>
          <a:bodyPr/>
          <a:lstStyle/>
          <a:p>
            <a:r>
              <a:rPr lang="hr-HR" dirty="0"/>
              <a:t>STP i </a:t>
            </a:r>
            <a:r>
              <a:rPr lang="hr-HR" dirty="0" err="1"/>
              <a:t>agregacija</a:t>
            </a:r>
            <a:r>
              <a:rPr lang="hr-HR"/>
              <a:t> linkova</a:t>
            </a:r>
            <a:endParaRPr lang="hr-HR" dirty="0">
              <a:latin typeface="Stolzl Bold" panose="00000800000000000000" pitchFamily="50" charset="-18"/>
            </a:endParaRPr>
          </a:p>
        </p:txBody>
      </p:sp>
    </p:spTree>
    <p:extLst>
      <p:ext uri="{BB962C8B-B14F-4D97-AF65-F5344CB8AC3E}">
        <p14:creationId xmlns:p14="http://schemas.microsoft.com/office/powerpoint/2010/main" val="289001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 - </a:t>
            </a:r>
            <a:r>
              <a:rPr lang="hr-HR" sz="2800" dirty="0">
                <a:solidFill>
                  <a:srgbClr val="FF0000"/>
                </a:solidFill>
                <a:latin typeface="Arial" pitchFamily="34" charset="0"/>
                <a:cs typeface="Arial" pitchFamily="34" charset="0"/>
              </a:rPr>
              <a:t>*Ne koristiti u Podatkovnim centrima!</a:t>
            </a:r>
            <a:endParaRPr lang="en-US" dirty="0">
              <a:solidFill>
                <a:srgbClr val="FF0000"/>
              </a:solidFill>
            </a:endParaRPr>
          </a:p>
        </p:txBody>
      </p:sp>
      <p:sp>
        <p:nvSpPr>
          <p:cNvPr id="7" name="Pravokutnik 1">
            <a:extLst>
              <a:ext uri="{FF2B5EF4-FFF2-40B4-BE49-F238E27FC236}">
                <a16:creationId xmlns:a16="http://schemas.microsoft.com/office/drawing/2014/main" id="{11F1BF0E-7442-4569-AD94-3718355FEDBD}"/>
              </a:ext>
            </a:extLst>
          </p:cNvPr>
          <p:cNvSpPr/>
          <p:nvPr/>
        </p:nvSpPr>
        <p:spPr>
          <a:xfrm>
            <a:off x="163985" y="851883"/>
            <a:ext cx="11601295" cy="2585323"/>
          </a:xfrm>
          <a:prstGeom prst="rect">
            <a:avLst/>
          </a:prstGeom>
        </p:spPr>
        <p:txBody>
          <a:bodyPr wrap="square">
            <a:spAutoFit/>
          </a:bodyPr>
          <a:lstStyle/>
          <a:p>
            <a:pPr marL="342900" indent="-342900">
              <a:buFont typeface="Wingdings" panose="05000000000000000000" pitchFamily="2" charset="2"/>
              <a:buChar char="Ø"/>
            </a:pPr>
            <a:r>
              <a:rPr lang="hr-HR" b="1" dirty="0">
                <a:solidFill>
                  <a:srgbClr val="FF0000"/>
                </a:solidFill>
                <a:latin typeface="Arial" pitchFamily="34" charset="0"/>
                <a:cs typeface="Arial" pitchFamily="34" charset="0"/>
              </a:rPr>
              <a:t>STP služi za eliminaciju/sprječavanje L2 petlji blokiranjem suvišnih linkova (pošto nema TTL polja ili sličnog mehanizma </a:t>
            </a:r>
            <a:r>
              <a:rPr lang="hr-HR" b="1" dirty="0" err="1">
                <a:solidFill>
                  <a:srgbClr val="FF0000"/>
                </a:solidFill>
                <a:latin typeface="Arial" pitchFamily="34" charset="0"/>
                <a:cs typeface="Arial" pitchFamily="34" charset="0"/>
              </a:rPr>
              <a:t>broadcast</a:t>
            </a:r>
            <a:r>
              <a:rPr lang="hr-HR" b="1" dirty="0">
                <a:solidFill>
                  <a:srgbClr val="FF0000"/>
                </a:solidFill>
                <a:latin typeface="Arial" pitchFamily="34" charset="0"/>
                <a:cs typeface="Arial" pitchFamily="34" charset="0"/>
              </a:rPr>
              <a:t> promet bi vječno kolao L2 mrežom)</a:t>
            </a:r>
          </a:p>
          <a:p>
            <a:pPr marL="342900" indent="-342900">
              <a:buFont typeface="Wingdings" panose="05000000000000000000" pitchFamily="2" charset="2"/>
              <a:buChar char="Ø"/>
            </a:pPr>
            <a:r>
              <a:rPr lang="hr-HR" dirty="0">
                <a:solidFill>
                  <a:srgbClr val="002060"/>
                </a:solidFill>
                <a:latin typeface="Arial" pitchFamily="34" charset="0"/>
                <a:cs typeface="Arial" pitchFamily="34" charset="0"/>
              </a:rPr>
              <a:t>Problemi koji bi se pojavili bez STP-a</a:t>
            </a:r>
          </a:p>
          <a:p>
            <a:pPr marL="800100" lvl="1" indent="-342900">
              <a:buFont typeface="Wingdings" panose="05000000000000000000" pitchFamily="2" charset="2"/>
              <a:buChar char="Ø"/>
            </a:pPr>
            <a:r>
              <a:rPr lang="hr-HR" dirty="0" err="1">
                <a:latin typeface="Arial" pitchFamily="34" charset="0"/>
                <a:cs typeface="Arial" pitchFamily="34" charset="0"/>
              </a:rPr>
              <a:t>Broadcast</a:t>
            </a:r>
            <a:r>
              <a:rPr lang="hr-HR" dirty="0">
                <a:latin typeface="Arial" pitchFamily="34" charset="0"/>
                <a:cs typeface="Arial" pitchFamily="34" charset="0"/>
              </a:rPr>
              <a:t> oluja</a:t>
            </a:r>
          </a:p>
          <a:p>
            <a:pPr marL="800100" lvl="1" indent="-342900">
              <a:buFont typeface="Wingdings" panose="05000000000000000000" pitchFamily="2" charset="2"/>
              <a:buChar char="Ø"/>
            </a:pPr>
            <a:r>
              <a:rPr lang="hr-HR" dirty="0">
                <a:latin typeface="Arial" pitchFamily="34" charset="0"/>
                <a:cs typeface="Arial" pitchFamily="34" charset="0"/>
              </a:rPr>
              <a:t>Primanje istog </a:t>
            </a:r>
            <a:r>
              <a:rPr lang="hr-HR" dirty="0" err="1">
                <a:latin typeface="Arial" pitchFamily="34" charset="0"/>
                <a:cs typeface="Arial" pitchFamily="34" charset="0"/>
              </a:rPr>
              <a:t>unicast</a:t>
            </a:r>
            <a:r>
              <a:rPr lang="hr-HR" dirty="0">
                <a:latin typeface="Arial" pitchFamily="34" charset="0"/>
                <a:cs typeface="Arial" pitchFamily="34" charset="0"/>
              </a:rPr>
              <a:t> okvira više puta</a:t>
            </a:r>
          </a:p>
          <a:p>
            <a:pPr marL="800100" lvl="1" indent="-342900">
              <a:buFont typeface="Wingdings" panose="05000000000000000000" pitchFamily="2" charset="2"/>
              <a:buChar char="Ø"/>
            </a:pPr>
            <a:r>
              <a:rPr lang="hr-HR" dirty="0">
                <a:latin typeface="Arial" pitchFamily="34" charset="0"/>
                <a:cs typeface="Arial" pitchFamily="34" charset="0"/>
              </a:rPr>
              <a:t>Pogrešni podaci u MAC tablici</a:t>
            </a:r>
          </a:p>
          <a:p>
            <a:pPr marL="342900" indent="-342900">
              <a:buFont typeface="Wingdings" panose="05000000000000000000" pitchFamily="2" charset="2"/>
              <a:buChar char="Ø"/>
            </a:pPr>
            <a:r>
              <a:rPr lang="hr-HR" dirty="0">
                <a:solidFill>
                  <a:srgbClr val="002060"/>
                </a:solidFill>
                <a:latin typeface="Arial" pitchFamily="34" charset="0"/>
                <a:cs typeface="Arial" pitchFamily="34" charset="0"/>
              </a:rPr>
              <a:t>L2 petlje se eliminiraju tako da se svi </a:t>
            </a:r>
            <a:r>
              <a:rPr lang="hr-HR" dirty="0" err="1">
                <a:solidFill>
                  <a:srgbClr val="002060"/>
                </a:solidFill>
                <a:latin typeface="Arial" pitchFamily="34" charset="0"/>
                <a:cs typeface="Arial" pitchFamily="34" charset="0"/>
              </a:rPr>
              <a:t>switchevi</a:t>
            </a:r>
            <a:r>
              <a:rPr lang="hr-HR" dirty="0">
                <a:solidFill>
                  <a:srgbClr val="002060"/>
                </a:solidFill>
                <a:latin typeface="Arial" pitchFamily="34" charset="0"/>
                <a:cs typeface="Arial" pitchFamily="34" charset="0"/>
              </a:rPr>
              <a:t> u mreži orijentiraju prema jednom odabranom “ROOT” </a:t>
            </a:r>
            <a:r>
              <a:rPr lang="hr-HR" dirty="0" err="1">
                <a:solidFill>
                  <a:srgbClr val="002060"/>
                </a:solidFill>
                <a:latin typeface="Arial" pitchFamily="34" charset="0"/>
                <a:cs typeface="Arial" pitchFamily="34" charset="0"/>
              </a:rPr>
              <a:t>switchu</a:t>
            </a:r>
            <a:r>
              <a:rPr lang="hr-HR" dirty="0">
                <a:solidFill>
                  <a:srgbClr val="002060"/>
                </a:solidFill>
                <a:latin typeface="Arial" pitchFamily="34" charset="0"/>
                <a:cs typeface="Arial" pitchFamily="34" charset="0"/>
              </a:rPr>
              <a:t> (koristeći određene mehanizme koje ćemo navesti posebno) i u odnosu na taj “ROOT” </a:t>
            </a:r>
            <a:r>
              <a:rPr lang="hr-HR" dirty="0" err="1">
                <a:solidFill>
                  <a:srgbClr val="002060"/>
                </a:solidFill>
                <a:latin typeface="Arial" pitchFamily="34" charset="0"/>
                <a:cs typeface="Arial" pitchFamily="34" charset="0"/>
              </a:rPr>
              <a:t>switch</a:t>
            </a:r>
            <a:r>
              <a:rPr lang="hr-HR" dirty="0">
                <a:solidFill>
                  <a:srgbClr val="002060"/>
                </a:solidFill>
                <a:latin typeface="Arial" pitchFamily="34" charset="0"/>
                <a:cs typeface="Arial" pitchFamily="34" charset="0"/>
              </a:rPr>
              <a:t> u cijeloj L2 mreži blokiraju se linkovi koji su suvišni (oni koji imaju veći “</a:t>
            </a:r>
            <a:r>
              <a:rPr lang="hr-HR" dirty="0" err="1">
                <a:solidFill>
                  <a:srgbClr val="002060"/>
                </a:solidFill>
                <a:latin typeface="Arial" pitchFamily="34" charset="0"/>
                <a:cs typeface="Arial" pitchFamily="34" charset="0"/>
              </a:rPr>
              <a:t>cost</a:t>
            </a:r>
            <a:r>
              <a:rPr lang="hr-HR" dirty="0">
                <a:solidFill>
                  <a:srgbClr val="002060"/>
                </a:solidFill>
                <a:latin typeface="Arial" pitchFamily="34" charset="0"/>
                <a:cs typeface="Arial" pitchFamily="34" charset="0"/>
              </a:rPr>
              <a:t>”, a “</a:t>
            </a:r>
            <a:r>
              <a:rPr lang="hr-HR" dirty="0" err="1">
                <a:solidFill>
                  <a:srgbClr val="002060"/>
                </a:solidFill>
                <a:latin typeface="Arial" pitchFamily="34" charset="0"/>
                <a:cs typeface="Arial" pitchFamily="34" charset="0"/>
              </a:rPr>
              <a:t>cost</a:t>
            </a:r>
            <a:r>
              <a:rPr lang="hr-HR" dirty="0">
                <a:solidFill>
                  <a:srgbClr val="002060"/>
                </a:solidFill>
                <a:latin typeface="Arial" pitchFamily="34" charset="0"/>
                <a:cs typeface="Arial" pitchFamily="34" charset="0"/>
              </a:rPr>
              <a:t>” se temelji na </a:t>
            </a:r>
            <a:r>
              <a:rPr lang="hr-HR" dirty="0" err="1">
                <a:solidFill>
                  <a:srgbClr val="002060"/>
                </a:solidFill>
                <a:latin typeface="Arial" pitchFamily="34" charset="0"/>
                <a:cs typeface="Arial" pitchFamily="34" charset="0"/>
              </a:rPr>
              <a:t>bandwidthu</a:t>
            </a:r>
            <a:r>
              <a:rPr lang="hr-HR" dirty="0">
                <a:solidFill>
                  <a:srgbClr val="002060"/>
                </a:solidFill>
                <a:latin typeface="Arial" pitchFamily="34" charset="0"/>
                <a:cs typeface="Arial" pitchFamily="34" charset="0"/>
              </a:rPr>
              <a:t>)</a:t>
            </a:r>
          </a:p>
        </p:txBody>
      </p:sp>
      <p:sp>
        <p:nvSpPr>
          <p:cNvPr id="8" name="Pravokutnik 1">
            <a:extLst>
              <a:ext uri="{FF2B5EF4-FFF2-40B4-BE49-F238E27FC236}">
                <a16:creationId xmlns:a16="http://schemas.microsoft.com/office/drawing/2014/main" id="{D027CE73-6173-434F-B168-0C0D6D7F0067}"/>
              </a:ext>
            </a:extLst>
          </p:cNvPr>
          <p:cNvSpPr/>
          <p:nvPr/>
        </p:nvSpPr>
        <p:spPr>
          <a:xfrm>
            <a:off x="163985" y="3759348"/>
            <a:ext cx="11489068" cy="2246769"/>
          </a:xfrm>
          <a:prstGeom prst="rect">
            <a:avLst/>
          </a:prstGeom>
        </p:spPr>
        <p:txBody>
          <a:bodyPr wrap="square">
            <a:spAutoFit/>
          </a:bodyPr>
          <a:lstStyle/>
          <a:p>
            <a:pPr>
              <a:buFont typeface="Wingdings" pitchFamily="2" charset="2"/>
              <a:buChar char="Ø"/>
            </a:pPr>
            <a:r>
              <a:rPr lang="hr-HR" sz="2000" dirty="0">
                <a:solidFill>
                  <a:srgbClr val="002060"/>
                </a:solidFill>
              </a:rPr>
              <a:t>postoje dvije verzije BID polja, staro i novo</a:t>
            </a:r>
          </a:p>
          <a:p>
            <a:pPr lvl="1">
              <a:buFont typeface="Wingdings" pitchFamily="2" charset="2"/>
              <a:buChar char="Ø"/>
            </a:pPr>
            <a:r>
              <a:rPr lang="hr-HR" sz="2000" dirty="0">
                <a:solidFill>
                  <a:srgbClr val="002060"/>
                </a:solidFill>
              </a:rPr>
              <a:t>staro – sastoji se od prioriteta i MAC adrese</a:t>
            </a:r>
          </a:p>
          <a:p>
            <a:pPr lvl="1">
              <a:buFont typeface="Wingdings" pitchFamily="2" charset="2"/>
              <a:buChar char="Ø"/>
            </a:pPr>
            <a:r>
              <a:rPr lang="hr-HR" sz="2000" dirty="0">
                <a:solidFill>
                  <a:srgbClr val="002060"/>
                </a:solidFill>
              </a:rPr>
              <a:t>novo – sastoji se od prioriteta, proširenog sistemskog ID-a i MAC adresa</a:t>
            </a:r>
          </a:p>
          <a:p>
            <a:pPr>
              <a:buFont typeface="Wingdings" pitchFamily="2" charset="2"/>
              <a:buChar char="Ø"/>
            </a:pPr>
            <a:r>
              <a:rPr lang="hr-HR" sz="2000" dirty="0">
                <a:solidFill>
                  <a:srgbClr val="002060"/>
                </a:solidFill>
              </a:rPr>
              <a:t>prioritet preklopnika – dužine 4 bita, stara verzija 16 bita</a:t>
            </a:r>
          </a:p>
          <a:p>
            <a:pPr>
              <a:buFont typeface="Wingdings" pitchFamily="2" charset="2"/>
              <a:buChar char="Ø"/>
            </a:pPr>
            <a:r>
              <a:rPr lang="hr-HR" sz="2000" dirty="0">
                <a:solidFill>
                  <a:srgbClr val="002060"/>
                </a:solidFill>
              </a:rPr>
              <a:t>prošireni sistemski ID – polje dužine 12 bitova</a:t>
            </a:r>
          </a:p>
          <a:p>
            <a:pPr>
              <a:buFont typeface="Wingdings" pitchFamily="2" charset="2"/>
              <a:buChar char="Ø"/>
            </a:pPr>
            <a:r>
              <a:rPr lang="hr-HR" sz="2000" dirty="0">
                <a:solidFill>
                  <a:srgbClr val="002060"/>
                </a:solidFill>
              </a:rPr>
              <a:t>MAC adresa – MAC adresa preklopnika</a:t>
            </a:r>
          </a:p>
          <a:p>
            <a:pPr lvl="1">
              <a:buFont typeface="Wingdings" pitchFamily="2" charset="2"/>
              <a:buChar char="Ø"/>
            </a:pPr>
            <a:endParaRPr lang="hr-HR" sz="2000" dirty="0">
              <a:solidFill>
                <a:srgbClr val="002060"/>
              </a:solidFill>
            </a:endParaRPr>
          </a:p>
        </p:txBody>
      </p:sp>
      <p:sp>
        <p:nvSpPr>
          <p:cNvPr id="2" name="TextBox 1">
            <a:extLst>
              <a:ext uri="{FF2B5EF4-FFF2-40B4-BE49-F238E27FC236}">
                <a16:creationId xmlns:a16="http://schemas.microsoft.com/office/drawing/2014/main" id="{B7B7ECCA-8525-1542-62E4-3A7516088D9A}"/>
              </a:ext>
            </a:extLst>
          </p:cNvPr>
          <p:cNvSpPr txBox="1"/>
          <p:nvPr/>
        </p:nvSpPr>
        <p:spPr>
          <a:xfrm>
            <a:off x="163985" y="5821451"/>
            <a:ext cx="2159566" cy="369332"/>
          </a:xfrm>
          <a:prstGeom prst="rect">
            <a:avLst/>
          </a:prstGeom>
          <a:noFill/>
        </p:spPr>
        <p:txBody>
          <a:bodyPr wrap="none" rtlCol="0">
            <a:spAutoFit/>
          </a:bodyPr>
          <a:lstStyle/>
          <a:p>
            <a:r>
              <a:rPr lang="hr-HR" dirty="0">
                <a:solidFill>
                  <a:srgbClr val="FF0000"/>
                </a:solidFill>
              </a:rPr>
              <a:t>* Priča iz Beograda</a:t>
            </a:r>
          </a:p>
        </p:txBody>
      </p:sp>
    </p:spTree>
    <p:extLst>
      <p:ext uri="{BB962C8B-B14F-4D97-AF65-F5344CB8AC3E}">
        <p14:creationId xmlns:p14="http://schemas.microsoft.com/office/powerpoint/2010/main" val="1403962224"/>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 –Bridge ID</a:t>
            </a:r>
            <a:endParaRPr lang="en-US" dirty="0"/>
          </a:p>
        </p:txBody>
      </p:sp>
      <p:pic>
        <p:nvPicPr>
          <p:cNvPr id="5" name="Picture 10">
            <a:extLst>
              <a:ext uri="{FF2B5EF4-FFF2-40B4-BE49-F238E27FC236}">
                <a16:creationId xmlns:a16="http://schemas.microsoft.com/office/drawing/2014/main" id="{2B34ED51-787D-4A98-AE0A-6F6C3B9B5043}"/>
              </a:ext>
            </a:extLst>
          </p:cNvPr>
          <p:cNvPicPr>
            <a:picLocks noChangeAspect="1" noChangeArrowheads="1"/>
          </p:cNvPicPr>
          <p:nvPr/>
        </p:nvPicPr>
        <p:blipFill>
          <a:blip r:embed="rId4"/>
          <a:srcRect/>
          <a:stretch>
            <a:fillRect/>
          </a:stretch>
        </p:blipFill>
        <p:spPr bwMode="auto">
          <a:xfrm>
            <a:off x="2561926" y="943949"/>
            <a:ext cx="7351712" cy="2403475"/>
          </a:xfrm>
          <a:prstGeom prst="rect">
            <a:avLst/>
          </a:prstGeom>
          <a:noFill/>
          <a:ln w="9525">
            <a:noFill/>
            <a:miter lim="800000"/>
            <a:headEnd/>
            <a:tailEnd/>
          </a:ln>
        </p:spPr>
      </p:pic>
      <p:pic>
        <p:nvPicPr>
          <p:cNvPr id="6" name="Picture 5">
            <a:extLst>
              <a:ext uri="{FF2B5EF4-FFF2-40B4-BE49-F238E27FC236}">
                <a16:creationId xmlns:a16="http://schemas.microsoft.com/office/drawing/2014/main" id="{CF7B8987-7A1E-4FAD-B9A8-19FB48BB43EE}"/>
              </a:ext>
            </a:extLst>
          </p:cNvPr>
          <p:cNvPicPr>
            <a:picLocks noChangeAspect="1" noChangeArrowheads="1"/>
          </p:cNvPicPr>
          <p:nvPr/>
        </p:nvPicPr>
        <p:blipFill>
          <a:blip r:embed="rId5"/>
          <a:srcRect/>
          <a:stretch>
            <a:fillRect/>
          </a:stretch>
        </p:blipFill>
        <p:spPr bwMode="auto">
          <a:xfrm>
            <a:off x="2524154" y="3608166"/>
            <a:ext cx="7488238" cy="2538412"/>
          </a:xfrm>
          <a:prstGeom prst="rect">
            <a:avLst/>
          </a:prstGeom>
          <a:noFill/>
          <a:ln w="9525">
            <a:noFill/>
            <a:miter lim="800000"/>
            <a:headEnd/>
            <a:tailEnd/>
          </a:ln>
        </p:spPr>
      </p:pic>
      <p:sp>
        <p:nvSpPr>
          <p:cNvPr id="9" name="TextBox 7">
            <a:extLst>
              <a:ext uri="{FF2B5EF4-FFF2-40B4-BE49-F238E27FC236}">
                <a16:creationId xmlns:a16="http://schemas.microsoft.com/office/drawing/2014/main" id="{B7E68695-0874-4089-AFFE-3086D9502F74}"/>
              </a:ext>
            </a:extLst>
          </p:cNvPr>
          <p:cNvSpPr txBox="1"/>
          <p:nvPr/>
        </p:nvSpPr>
        <p:spPr>
          <a:xfrm>
            <a:off x="5262504" y="3323254"/>
            <a:ext cx="1531188" cy="369332"/>
          </a:xfrm>
          <a:prstGeom prst="rect">
            <a:avLst/>
          </a:prstGeom>
          <a:noFill/>
        </p:spPr>
        <p:txBody>
          <a:bodyPr wrap="none" rtlCol="0">
            <a:spAutoFit/>
          </a:bodyPr>
          <a:lstStyle/>
          <a:p>
            <a:r>
              <a:rPr lang="hr-HR" b="1" dirty="0">
                <a:solidFill>
                  <a:srgbClr val="FF0000"/>
                </a:solidFill>
              </a:rPr>
              <a:t>Nova verzija</a:t>
            </a:r>
          </a:p>
        </p:txBody>
      </p:sp>
      <p:sp>
        <p:nvSpPr>
          <p:cNvPr id="10" name="Rectangle 8">
            <a:extLst>
              <a:ext uri="{FF2B5EF4-FFF2-40B4-BE49-F238E27FC236}">
                <a16:creationId xmlns:a16="http://schemas.microsoft.com/office/drawing/2014/main" id="{0F00A6D7-8208-42E0-95ED-263E8C82033E}"/>
              </a:ext>
            </a:extLst>
          </p:cNvPr>
          <p:cNvSpPr/>
          <p:nvPr/>
        </p:nvSpPr>
        <p:spPr>
          <a:xfrm>
            <a:off x="4011632" y="4146338"/>
            <a:ext cx="1428760" cy="142876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xtBox 9">
            <a:extLst>
              <a:ext uri="{FF2B5EF4-FFF2-40B4-BE49-F238E27FC236}">
                <a16:creationId xmlns:a16="http://schemas.microsoft.com/office/drawing/2014/main" id="{1C540DF6-1DCF-4DDB-8254-4626BAA83581}"/>
              </a:ext>
            </a:extLst>
          </p:cNvPr>
          <p:cNvSpPr txBox="1"/>
          <p:nvPr/>
        </p:nvSpPr>
        <p:spPr>
          <a:xfrm>
            <a:off x="4154508" y="3646272"/>
            <a:ext cx="1107996" cy="369332"/>
          </a:xfrm>
          <a:prstGeom prst="rect">
            <a:avLst/>
          </a:prstGeom>
          <a:noFill/>
        </p:spPr>
        <p:txBody>
          <a:bodyPr wrap="none" rtlCol="0">
            <a:spAutoFit/>
          </a:bodyPr>
          <a:lstStyle/>
          <a:p>
            <a:r>
              <a:rPr lang="hr-HR" b="1" dirty="0">
                <a:solidFill>
                  <a:srgbClr val="0000FF"/>
                </a:solidFill>
              </a:rPr>
              <a:t>VLAN ID</a:t>
            </a:r>
          </a:p>
        </p:txBody>
      </p:sp>
    </p:spTree>
    <p:extLst>
      <p:ext uri="{BB962C8B-B14F-4D97-AF65-F5344CB8AC3E}">
        <p14:creationId xmlns:p14="http://schemas.microsoft.com/office/powerpoint/2010/main" val="362572569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 –Bridge </a:t>
            </a:r>
            <a:r>
              <a:rPr lang="hr-HR" dirty="0" err="1">
                <a:latin typeface="Arial" pitchFamily="34" charset="0"/>
                <a:cs typeface="Arial" pitchFamily="34" charset="0"/>
              </a:rPr>
              <a:t>Protocol</a:t>
            </a:r>
            <a:r>
              <a:rPr lang="hr-HR" dirty="0">
                <a:latin typeface="Arial" pitchFamily="34" charset="0"/>
                <a:cs typeface="Arial" pitchFamily="34" charset="0"/>
              </a:rPr>
              <a:t> </a:t>
            </a:r>
            <a:r>
              <a:rPr lang="hr-HR" dirty="0" err="1">
                <a:latin typeface="Arial" pitchFamily="34" charset="0"/>
                <a:cs typeface="Arial" pitchFamily="34" charset="0"/>
              </a:rPr>
              <a:t>Datagram</a:t>
            </a:r>
            <a:r>
              <a:rPr lang="hr-HR" dirty="0">
                <a:latin typeface="Arial" pitchFamily="34" charset="0"/>
                <a:cs typeface="Arial" pitchFamily="34" charset="0"/>
              </a:rPr>
              <a:t> </a:t>
            </a:r>
            <a:r>
              <a:rPr lang="hr-HR" dirty="0" err="1">
                <a:latin typeface="Arial" pitchFamily="34" charset="0"/>
                <a:cs typeface="Arial" pitchFamily="34" charset="0"/>
              </a:rPr>
              <a:t>Unite</a:t>
            </a:r>
            <a:endParaRPr lang="en-US" dirty="0"/>
          </a:p>
        </p:txBody>
      </p:sp>
      <p:pic>
        <p:nvPicPr>
          <p:cNvPr id="5" name="Picture 2" descr="File:ScreenShot152.jpg">
            <a:extLst>
              <a:ext uri="{FF2B5EF4-FFF2-40B4-BE49-F238E27FC236}">
                <a16:creationId xmlns:a16="http://schemas.microsoft.com/office/drawing/2014/main" id="{31778A45-FAB7-44CA-8FF2-E982A94E6C64}"/>
              </a:ext>
            </a:extLst>
          </p:cNvPr>
          <p:cNvPicPr>
            <a:picLocks noChangeAspect="1" noChangeArrowheads="1"/>
          </p:cNvPicPr>
          <p:nvPr/>
        </p:nvPicPr>
        <p:blipFill>
          <a:blip r:embed="rId4"/>
          <a:srcRect/>
          <a:stretch>
            <a:fillRect/>
          </a:stretch>
        </p:blipFill>
        <p:spPr bwMode="auto">
          <a:xfrm>
            <a:off x="4667240" y="1013776"/>
            <a:ext cx="6000760" cy="5076474"/>
          </a:xfrm>
          <a:prstGeom prst="rect">
            <a:avLst/>
          </a:prstGeom>
          <a:noFill/>
        </p:spPr>
      </p:pic>
      <p:sp>
        <p:nvSpPr>
          <p:cNvPr id="6" name="TextBox 5">
            <a:extLst>
              <a:ext uri="{FF2B5EF4-FFF2-40B4-BE49-F238E27FC236}">
                <a16:creationId xmlns:a16="http://schemas.microsoft.com/office/drawing/2014/main" id="{E42B4EA1-6953-482B-A51F-9A6E9A38FAF4}"/>
              </a:ext>
            </a:extLst>
          </p:cNvPr>
          <p:cNvSpPr txBox="1"/>
          <p:nvPr/>
        </p:nvSpPr>
        <p:spPr>
          <a:xfrm>
            <a:off x="71443" y="946739"/>
            <a:ext cx="8453450" cy="923330"/>
          </a:xfrm>
          <a:prstGeom prst="rect">
            <a:avLst/>
          </a:prstGeom>
          <a:noFill/>
        </p:spPr>
        <p:txBody>
          <a:bodyPr wrap="square" rtlCol="0">
            <a:spAutoFit/>
          </a:bodyPr>
          <a:lstStyle/>
          <a:p>
            <a:r>
              <a:rPr lang="hr-HR" dirty="0">
                <a:solidFill>
                  <a:srgbClr val="0000FF"/>
                </a:solidFill>
              </a:rPr>
              <a:t>TC (Topology Change) i TCA (Topology Change Acknowledgement) bitovi- u početku se šalje „Konfiguracijski” BPDU, dok kasnije topologija se održava s BPDU-ovima koji imaju TC i TCA bitove postavljene</a:t>
            </a:r>
          </a:p>
        </p:txBody>
      </p:sp>
      <p:sp>
        <p:nvSpPr>
          <p:cNvPr id="9" name="Rectangle 8">
            <a:extLst>
              <a:ext uri="{FF2B5EF4-FFF2-40B4-BE49-F238E27FC236}">
                <a16:creationId xmlns:a16="http://schemas.microsoft.com/office/drawing/2014/main" id="{2F83AFF6-BAD3-4FAF-A987-1A77A6E14297}"/>
              </a:ext>
            </a:extLst>
          </p:cNvPr>
          <p:cNvSpPr/>
          <p:nvPr/>
        </p:nvSpPr>
        <p:spPr>
          <a:xfrm>
            <a:off x="5881686" y="3232754"/>
            <a:ext cx="4143404" cy="214314"/>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DA62E033-A199-474A-BEFC-5FC16079871D}"/>
              </a:ext>
            </a:extLst>
          </p:cNvPr>
          <p:cNvSpPr/>
          <p:nvPr/>
        </p:nvSpPr>
        <p:spPr>
          <a:xfrm>
            <a:off x="5881686" y="3518506"/>
            <a:ext cx="4143404" cy="2143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TextBox 10">
            <a:extLst>
              <a:ext uri="{FF2B5EF4-FFF2-40B4-BE49-F238E27FC236}">
                <a16:creationId xmlns:a16="http://schemas.microsoft.com/office/drawing/2014/main" id="{D81A0F03-CD3F-48A8-9C68-AFEC3A84C39E}"/>
              </a:ext>
            </a:extLst>
          </p:cNvPr>
          <p:cNvSpPr txBox="1"/>
          <p:nvPr/>
        </p:nvSpPr>
        <p:spPr>
          <a:xfrm>
            <a:off x="182881" y="2161185"/>
            <a:ext cx="4198608" cy="369332"/>
          </a:xfrm>
          <a:prstGeom prst="rect">
            <a:avLst/>
          </a:prstGeom>
          <a:noFill/>
        </p:spPr>
        <p:txBody>
          <a:bodyPr wrap="square" rtlCol="0">
            <a:spAutoFit/>
          </a:bodyPr>
          <a:lstStyle/>
          <a:p>
            <a:r>
              <a:rPr lang="hr-HR" dirty="0">
                <a:solidFill>
                  <a:srgbClr val="FF0000"/>
                </a:solidFill>
              </a:rPr>
              <a:t>Root ID 2 byta priority+MAC adresa</a:t>
            </a:r>
          </a:p>
        </p:txBody>
      </p:sp>
      <p:sp>
        <p:nvSpPr>
          <p:cNvPr id="12" name="Rectangle 11">
            <a:extLst>
              <a:ext uri="{FF2B5EF4-FFF2-40B4-BE49-F238E27FC236}">
                <a16:creationId xmlns:a16="http://schemas.microsoft.com/office/drawing/2014/main" id="{16382B06-C038-4FC1-9D9A-6C22AD569465}"/>
              </a:ext>
            </a:extLst>
          </p:cNvPr>
          <p:cNvSpPr/>
          <p:nvPr/>
        </p:nvSpPr>
        <p:spPr>
          <a:xfrm>
            <a:off x="5881686" y="4161448"/>
            <a:ext cx="4143404" cy="214314"/>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a:extLst>
              <a:ext uri="{FF2B5EF4-FFF2-40B4-BE49-F238E27FC236}">
                <a16:creationId xmlns:a16="http://schemas.microsoft.com/office/drawing/2014/main" id="{3DFBB272-A3D6-4FC9-B285-E567EC2572D4}"/>
              </a:ext>
            </a:extLst>
          </p:cNvPr>
          <p:cNvSpPr txBox="1"/>
          <p:nvPr/>
        </p:nvSpPr>
        <p:spPr>
          <a:xfrm>
            <a:off x="197136" y="3880462"/>
            <a:ext cx="4198608" cy="646331"/>
          </a:xfrm>
          <a:prstGeom prst="rect">
            <a:avLst/>
          </a:prstGeom>
          <a:noFill/>
        </p:spPr>
        <p:txBody>
          <a:bodyPr wrap="square" rtlCol="0">
            <a:spAutoFit/>
          </a:bodyPr>
          <a:lstStyle/>
          <a:p>
            <a:r>
              <a:rPr lang="hr-HR" dirty="0">
                <a:solidFill>
                  <a:srgbClr val="00FF00"/>
                </a:solidFill>
              </a:rPr>
              <a:t>Bridge ID  (vlastiti ID) 2 byta priority+MAC adresa</a:t>
            </a:r>
          </a:p>
        </p:txBody>
      </p:sp>
      <p:sp>
        <p:nvSpPr>
          <p:cNvPr id="14" name="Rectangle 13">
            <a:extLst>
              <a:ext uri="{FF2B5EF4-FFF2-40B4-BE49-F238E27FC236}">
                <a16:creationId xmlns:a16="http://schemas.microsoft.com/office/drawing/2014/main" id="{1491DDAB-A034-4DBC-ABAB-A52D5A8C6D84}"/>
              </a:ext>
            </a:extLst>
          </p:cNvPr>
          <p:cNvSpPr/>
          <p:nvPr/>
        </p:nvSpPr>
        <p:spPr>
          <a:xfrm>
            <a:off x="5881686" y="3804258"/>
            <a:ext cx="4143404" cy="285752"/>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TextBox 14">
            <a:extLst>
              <a:ext uri="{FF2B5EF4-FFF2-40B4-BE49-F238E27FC236}">
                <a16:creationId xmlns:a16="http://schemas.microsoft.com/office/drawing/2014/main" id="{1B80E379-2B03-4F21-AD8B-B118FBACB63A}"/>
              </a:ext>
            </a:extLst>
          </p:cNvPr>
          <p:cNvSpPr txBox="1"/>
          <p:nvPr/>
        </p:nvSpPr>
        <p:spPr>
          <a:xfrm>
            <a:off x="182881" y="2732689"/>
            <a:ext cx="4198608" cy="923330"/>
          </a:xfrm>
          <a:prstGeom prst="rect">
            <a:avLst/>
          </a:prstGeom>
          <a:noFill/>
        </p:spPr>
        <p:txBody>
          <a:bodyPr wrap="square" rtlCol="0">
            <a:spAutoFit/>
          </a:bodyPr>
          <a:lstStyle/>
          <a:p>
            <a:r>
              <a:rPr lang="hr-HR" dirty="0">
                <a:solidFill>
                  <a:srgbClr val="7030A0"/>
                </a:solidFill>
              </a:rPr>
              <a:t>Cost putanje do ROOT switcha, povećava se kad switch primi BPDU na svoj link</a:t>
            </a:r>
          </a:p>
        </p:txBody>
      </p:sp>
      <p:sp>
        <p:nvSpPr>
          <p:cNvPr id="16" name="Rectangle 15">
            <a:extLst>
              <a:ext uri="{FF2B5EF4-FFF2-40B4-BE49-F238E27FC236}">
                <a16:creationId xmlns:a16="http://schemas.microsoft.com/office/drawing/2014/main" id="{D48DA691-7939-49C1-AD69-BE02DA2BE26F}"/>
              </a:ext>
            </a:extLst>
          </p:cNvPr>
          <p:cNvSpPr/>
          <p:nvPr/>
        </p:nvSpPr>
        <p:spPr>
          <a:xfrm>
            <a:off x="5881686" y="4447200"/>
            <a:ext cx="4143404" cy="214314"/>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chemeClr val="accent6">
                  <a:lumMod val="75000"/>
                </a:schemeClr>
              </a:solidFill>
            </a:endParaRPr>
          </a:p>
        </p:txBody>
      </p:sp>
      <p:sp>
        <p:nvSpPr>
          <p:cNvPr id="17" name="TextBox 16">
            <a:extLst>
              <a:ext uri="{FF2B5EF4-FFF2-40B4-BE49-F238E27FC236}">
                <a16:creationId xmlns:a16="http://schemas.microsoft.com/office/drawing/2014/main" id="{62A74CA9-10F3-4124-A1DA-422F2A128890}"/>
              </a:ext>
            </a:extLst>
          </p:cNvPr>
          <p:cNvSpPr txBox="1"/>
          <p:nvPr/>
        </p:nvSpPr>
        <p:spPr>
          <a:xfrm>
            <a:off x="182881" y="4590077"/>
            <a:ext cx="4198608" cy="369332"/>
          </a:xfrm>
          <a:prstGeom prst="rect">
            <a:avLst/>
          </a:prstGeom>
          <a:noFill/>
        </p:spPr>
        <p:txBody>
          <a:bodyPr wrap="square" rtlCol="0">
            <a:spAutoFit/>
          </a:bodyPr>
          <a:lstStyle/>
          <a:p>
            <a:r>
              <a:rPr lang="hr-HR" dirty="0">
                <a:solidFill>
                  <a:schemeClr val="accent6">
                    <a:lumMod val="75000"/>
                  </a:schemeClr>
                </a:solidFill>
              </a:rPr>
              <a:t>ID porta s kojeg se šalje BPDU</a:t>
            </a:r>
          </a:p>
        </p:txBody>
      </p:sp>
    </p:spTree>
    <p:extLst>
      <p:ext uri="{BB962C8B-B14F-4D97-AF65-F5344CB8AC3E}">
        <p14:creationId xmlns:p14="http://schemas.microsoft.com/office/powerpoint/2010/main" val="399799141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protokol-konvergencija</a:t>
            </a:r>
            <a:endParaRPr lang="en-US" dirty="0"/>
          </a:p>
        </p:txBody>
      </p:sp>
      <p:sp>
        <p:nvSpPr>
          <p:cNvPr id="5" name="TextBox 4">
            <a:extLst>
              <a:ext uri="{FF2B5EF4-FFF2-40B4-BE49-F238E27FC236}">
                <a16:creationId xmlns:a16="http://schemas.microsoft.com/office/drawing/2014/main" id="{F7811572-09CE-4D97-B797-A329F696A8F2}"/>
              </a:ext>
            </a:extLst>
          </p:cNvPr>
          <p:cNvSpPr txBox="1"/>
          <p:nvPr/>
        </p:nvSpPr>
        <p:spPr>
          <a:xfrm>
            <a:off x="162222" y="877297"/>
            <a:ext cx="11629184" cy="3416320"/>
          </a:xfrm>
          <a:prstGeom prst="rect">
            <a:avLst/>
          </a:prstGeom>
          <a:noFill/>
        </p:spPr>
        <p:txBody>
          <a:bodyPr wrap="square" rtlCol="0">
            <a:spAutoFit/>
          </a:bodyPr>
          <a:lstStyle/>
          <a:p>
            <a:pPr>
              <a:buFont typeface="Wingdings" pitchFamily="2" charset="2"/>
              <a:buChar char="Ø"/>
            </a:pPr>
            <a:r>
              <a:rPr lang="hr-HR" dirty="0">
                <a:solidFill>
                  <a:srgbClr val="002060"/>
                </a:solidFill>
              </a:rPr>
              <a:t>STP konvergencija je u tri osnovna koraka:</a:t>
            </a:r>
          </a:p>
          <a:p>
            <a:pPr marL="342900" indent="-342900">
              <a:buAutoNum type="arabicPeriod"/>
            </a:pPr>
            <a:r>
              <a:rPr lang="hr-HR" dirty="0">
                <a:solidFill>
                  <a:srgbClr val="FF0000"/>
                </a:solidFill>
              </a:rPr>
              <a:t>Izbor Root bridga</a:t>
            </a:r>
          </a:p>
          <a:p>
            <a:pPr marL="342900" indent="-342900">
              <a:buAutoNum type="arabicPeriod"/>
            </a:pPr>
            <a:r>
              <a:rPr lang="hr-HR" dirty="0">
                <a:solidFill>
                  <a:srgbClr val="FF0000"/>
                </a:solidFill>
              </a:rPr>
              <a:t>Izbor Root porta (redosljed:</a:t>
            </a:r>
            <a:r>
              <a:rPr lang="hr-HR" dirty="0">
                <a:solidFill>
                  <a:srgbClr val="0000FF"/>
                </a:solidFill>
              </a:rPr>
              <a:t>1.Najniži cost, 2.najniži BID, 3.najniži port ID</a:t>
            </a:r>
            <a:r>
              <a:rPr lang="hr-HR" dirty="0">
                <a:solidFill>
                  <a:srgbClr val="FF0000"/>
                </a:solidFill>
              </a:rPr>
              <a:t>)</a:t>
            </a:r>
          </a:p>
          <a:p>
            <a:pPr marL="342900" indent="-342900">
              <a:buAutoNum type="arabicPeriod"/>
            </a:pPr>
            <a:r>
              <a:rPr lang="hr-HR" dirty="0">
                <a:solidFill>
                  <a:srgbClr val="FF0000"/>
                </a:solidFill>
              </a:rPr>
              <a:t>Izbor Designated i non-Designated portova</a:t>
            </a:r>
          </a:p>
          <a:p>
            <a:pPr marL="342900" indent="-342900">
              <a:buAutoNum type="arabicPeriod"/>
            </a:pPr>
            <a:endParaRPr lang="hr-HR" dirty="0">
              <a:solidFill>
                <a:srgbClr val="002060"/>
              </a:solidFill>
            </a:endParaRPr>
          </a:p>
          <a:p>
            <a:pPr marL="342900" indent="-342900">
              <a:buFont typeface="Wingdings" pitchFamily="2" charset="2"/>
              <a:buChar char="Ø"/>
            </a:pPr>
            <a:r>
              <a:rPr lang="hr-HR" dirty="0">
                <a:solidFill>
                  <a:srgbClr val="002060"/>
                </a:solidFill>
              </a:rPr>
              <a:t>Uloge sučelja:</a:t>
            </a:r>
          </a:p>
          <a:p>
            <a:pPr marL="342900" indent="-342900">
              <a:buAutoNum type="arabicPeriod"/>
            </a:pPr>
            <a:r>
              <a:rPr lang="hr-HR" b="1" dirty="0">
                <a:solidFill>
                  <a:srgbClr val="FF0000"/>
                </a:solidFill>
              </a:rPr>
              <a:t>Root port- </a:t>
            </a:r>
            <a:r>
              <a:rPr lang="hr-HR" dirty="0">
                <a:solidFill>
                  <a:srgbClr val="002060"/>
                </a:solidFill>
              </a:rPr>
              <a:t>postoji jedino na preklopnicima koji nisu Root i to je sučelje koje ima najmanj Cost do Root preklopnika, samo jedno za svaki preklopnik (Upstream)</a:t>
            </a:r>
          </a:p>
          <a:p>
            <a:pPr marL="342900" indent="-342900">
              <a:buAutoNum type="arabicPeriod"/>
            </a:pPr>
            <a:r>
              <a:rPr lang="hr-HR" b="1" dirty="0">
                <a:solidFill>
                  <a:srgbClr val="FF0000"/>
                </a:solidFill>
              </a:rPr>
              <a:t>Designated port- </a:t>
            </a:r>
            <a:r>
              <a:rPr lang="hr-HR" dirty="0">
                <a:solidFill>
                  <a:srgbClr val="002060"/>
                </a:solidFill>
              </a:rPr>
              <a:t>Ovaj tip sučelja postoji na svim preklopnicima. Na Root preklopniku svi portovi prema drugim preklopnicima su u stanju Designated Forwarding (Downstream)</a:t>
            </a:r>
          </a:p>
          <a:p>
            <a:pPr marL="342900" indent="-342900">
              <a:buAutoNum type="arabicPeriod"/>
            </a:pPr>
            <a:r>
              <a:rPr lang="hr-HR" b="1" dirty="0">
                <a:solidFill>
                  <a:srgbClr val="FF0000"/>
                </a:solidFill>
              </a:rPr>
              <a:t>Non-Designated port-</a:t>
            </a:r>
            <a:r>
              <a:rPr lang="hr-HR" b="1" dirty="0">
                <a:solidFill>
                  <a:srgbClr val="002060"/>
                </a:solidFill>
              </a:rPr>
              <a:t> </a:t>
            </a:r>
            <a:r>
              <a:rPr lang="hr-HR" dirty="0">
                <a:solidFill>
                  <a:srgbClr val="002060"/>
                </a:solidFill>
              </a:rPr>
              <a:t>blokirano sučelje koje ne prosljeđuje promet i ne uči MAC adrese</a:t>
            </a:r>
          </a:p>
          <a:p>
            <a:pPr marL="342900" indent="-342900">
              <a:buAutoNum type="arabicPeriod"/>
            </a:pPr>
            <a:r>
              <a:rPr lang="hr-HR" b="1" dirty="0">
                <a:solidFill>
                  <a:srgbClr val="002060"/>
                </a:solidFill>
              </a:rPr>
              <a:t>Disabled port- </a:t>
            </a:r>
            <a:r>
              <a:rPr lang="hr-HR" dirty="0">
                <a:solidFill>
                  <a:srgbClr val="002060"/>
                </a:solidFill>
              </a:rPr>
              <a:t>ne sudjeluje u STP procesu-Administrativno isključeno (shutdown)</a:t>
            </a:r>
          </a:p>
        </p:txBody>
      </p:sp>
    </p:spTree>
    <p:extLst>
      <p:ext uri="{BB962C8B-B14F-4D97-AF65-F5344CB8AC3E}">
        <p14:creationId xmlns:p14="http://schemas.microsoft.com/office/powerpoint/2010/main" val="83048116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protokol-konvergencija</a:t>
            </a:r>
            <a:endParaRPr lang="en-US" dirty="0"/>
          </a:p>
        </p:txBody>
      </p:sp>
      <p:sp>
        <p:nvSpPr>
          <p:cNvPr id="4" name="TextBox 3">
            <a:extLst>
              <a:ext uri="{FF2B5EF4-FFF2-40B4-BE49-F238E27FC236}">
                <a16:creationId xmlns:a16="http://schemas.microsoft.com/office/drawing/2014/main" id="{B344C843-B179-4A67-895F-FDA5509741C3}"/>
              </a:ext>
            </a:extLst>
          </p:cNvPr>
          <p:cNvSpPr txBox="1"/>
          <p:nvPr/>
        </p:nvSpPr>
        <p:spPr>
          <a:xfrm>
            <a:off x="71443" y="720566"/>
            <a:ext cx="11650294" cy="4585871"/>
          </a:xfrm>
          <a:prstGeom prst="rect">
            <a:avLst/>
          </a:prstGeom>
          <a:noFill/>
        </p:spPr>
        <p:txBody>
          <a:bodyPr wrap="square" rtlCol="0">
            <a:spAutoFit/>
          </a:bodyPr>
          <a:lstStyle/>
          <a:p>
            <a:pPr>
              <a:buFont typeface="Wingdings" pitchFamily="2" charset="2"/>
              <a:buChar char="Ø"/>
            </a:pPr>
            <a:r>
              <a:rPr lang="hr-HR" sz="2000" b="1" dirty="0">
                <a:solidFill>
                  <a:srgbClr val="002060"/>
                </a:solidFill>
              </a:rPr>
              <a:t>Stanja u kojima sučelja mogu biti u raznim periodima STP procesa:</a:t>
            </a:r>
          </a:p>
          <a:p>
            <a:endParaRPr lang="hr-HR" sz="2000" b="1" dirty="0">
              <a:solidFill>
                <a:srgbClr val="002060"/>
              </a:solidFill>
            </a:endParaRPr>
          </a:p>
          <a:p>
            <a:pPr marL="342900" indent="-342900">
              <a:buFont typeface="+mj-lt"/>
              <a:buAutoNum type="arabicPeriod"/>
            </a:pPr>
            <a:r>
              <a:rPr lang="hr-HR" b="1" dirty="0" err="1">
                <a:solidFill>
                  <a:srgbClr val="002060"/>
                </a:solidFill>
              </a:rPr>
              <a:t>Blocking</a:t>
            </a:r>
            <a:r>
              <a:rPr lang="hr-HR" b="1" dirty="0">
                <a:solidFill>
                  <a:srgbClr val="002060"/>
                </a:solidFill>
              </a:rPr>
              <a:t>-</a:t>
            </a:r>
            <a:r>
              <a:rPr lang="hr-HR" dirty="0">
                <a:solidFill>
                  <a:srgbClr val="002060"/>
                </a:solidFill>
              </a:rPr>
              <a:t> to je </a:t>
            </a:r>
            <a:r>
              <a:rPr lang="hr-HR" dirty="0" err="1">
                <a:solidFill>
                  <a:srgbClr val="002060"/>
                </a:solidFill>
              </a:rPr>
              <a:t>non-Designated</a:t>
            </a:r>
            <a:r>
              <a:rPr lang="hr-HR" dirty="0">
                <a:solidFill>
                  <a:srgbClr val="002060"/>
                </a:solidFill>
              </a:rPr>
              <a:t> sučelje koje ne prosljeđuje promet, već samo prima BPDU okvire kako bi odredio lokaciju ROOT </a:t>
            </a:r>
            <a:r>
              <a:rPr lang="hr-HR" dirty="0" err="1">
                <a:solidFill>
                  <a:srgbClr val="002060"/>
                </a:solidFill>
              </a:rPr>
              <a:t>switcha</a:t>
            </a:r>
            <a:r>
              <a:rPr lang="hr-HR" dirty="0">
                <a:solidFill>
                  <a:srgbClr val="002060"/>
                </a:solidFill>
              </a:rPr>
              <a:t> i kako bi </a:t>
            </a:r>
            <a:r>
              <a:rPr lang="hr-HR" dirty="0" err="1">
                <a:solidFill>
                  <a:srgbClr val="002060"/>
                </a:solidFill>
              </a:rPr>
              <a:t>port</a:t>
            </a:r>
            <a:r>
              <a:rPr lang="hr-HR" dirty="0">
                <a:solidFill>
                  <a:srgbClr val="002060"/>
                </a:solidFill>
              </a:rPr>
              <a:t> mogao preuzeti neku od uloga u STP topologiji (</a:t>
            </a:r>
            <a:r>
              <a:rPr lang="hr-HR" dirty="0" err="1">
                <a:solidFill>
                  <a:srgbClr val="002060"/>
                </a:solidFill>
              </a:rPr>
              <a:t>root</a:t>
            </a:r>
            <a:r>
              <a:rPr lang="hr-HR" dirty="0">
                <a:solidFill>
                  <a:srgbClr val="002060"/>
                </a:solidFill>
              </a:rPr>
              <a:t>, </a:t>
            </a:r>
            <a:r>
              <a:rPr lang="hr-HR" dirty="0" err="1">
                <a:solidFill>
                  <a:srgbClr val="002060"/>
                </a:solidFill>
              </a:rPr>
              <a:t>designated</a:t>
            </a:r>
            <a:r>
              <a:rPr lang="hr-HR" dirty="0">
                <a:solidFill>
                  <a:srgbClr val="002060"/>
                </a:solidFill>
              </a:rPr>
              <a:t>, </a:t>
            </a:r>
            <a:r>
              <a:rPr lang="hr-HR" dirty="0" err="1">
                <a:solidFill>
                  <a:srgbClr val="002060"/>
                </a:solidFill>
              </a:rPr>
              <a:t>non-designated</a:t>
            </a:r>
            <a:r>
              <a:rPr lang="hr-HR" dirty="0">
                <a:solidFill>
                  <a:srgbClr val="002060"/>
                </a:solidFill>
              </a:rPr>
              <a:t>)-po </a:t>
            </a:r>
            <a:r>
              <a:rPr lang="hr-HR" dirty="0" err="1">
                <a:solidFill>
                  <a:srgbClr val="002060"/>
                </a:solidFill>
              </a:rPr>
              <a:t>defaultu</a:t>
            </a:r>
            <a:r>
              <a:rPr lang="hr-HR" dirty="0">
                <a:solidFill>
                  <a:srgbClr val="002060"/>
                </a:solidFill>
              </a:rPr>
              <a:t> 20 sekundi (</a:t>
            </a:r>
            <a:r>
              <a:rPr lang="hr-HR" dirty="0" err="1">
                <a:solidFill>
                  <a:srgbClr val="002060"/>
                </a:solidFill>
              </a:rPr>
              <a:t>max</a:t>
            </a:r>
            <a:r>
              <a:rPr lang="hr-HR" dirty="0">
                <a:solidFill>
                  <a:srgbClr val="002060"/>
                </a:solidFill>
              </a:rPr>
              <a:t> age </a:t>
            </a:r>
            <a:r>
              <a:rPr lang="hr-HR" dirty="0" err="1">
                <a:solidFill>
                  <a:srgbClr val="002060"/>
                </a:solidFill>
              </a:rPr>
              <a:t>timer</a:t>
            </a:r>
            <a:r>
              <a:rPr lang="hr-HR" dirty="0">
                <a:solidFill>
                  <a:srgbClr val="002060"/>
                </a:solidFill>
              </a:rPr>
              <a:t>)-nakon toga </a:t>
            </a:r>
            <a:r>
              <a:rPr lang="hr-HR" dirty="0" err="1">
                <a:solidFill>
                  <a:srgbClr val="002060"/>
                </a:solidFill>
              </a:rPr>
              <a:t>port</a:t>
            </a:r>
            <a:r>
              <a:rPr lang="hr-HR" dirty="0">
                <a:solidFill>
                  <a:srgbClr val="002060"/>
                </a:solidFill>
              </a:rPr>
              <a:t> može ostati u </a:t>
            </a:r>
            <a:r>
              <a:rPr lang="hr-HR" dirty="0" err="1">
                <a:solidFill>
                  <a:srgbClr val="002060"/>
                </a:solidFill>
              </a:rPr>
              <a:t>blocking</a:t>
            </a:r>
            <a:r>
              <a:rPr lang="hr-HR" dirty="0">
                <a:solidFill>
                  <a:srgbClr val="002060"/>
                </a:solidFill>
              </a:rPr>
              <a:t> stanju, ako je takva topologija</a:t>
            </a:r>
          </a:p>
          <a:p>
            <a:pPr marL="342900" indent="-342900">
              <a:buFont typeface="+mj-lt"/>
              <a:buAutoNum type="arabicPeriod"/>
            </a:pPr>
            <a:endParaRPr lang="hr-HR" dirty="0">
              <a:solidFill>
                <a:srgbClr val="002060"/>
              </a:solidFill>
            </a:endParaRPr>
          </a:p>
          <a:p>
            <a:pPr marL="342900" indent="-342900">
              <a:buFont typeface="+mj-lt"/>
              <a:buAutoNum type="arabicPeriod"/>
            </a:pPr>
            <a:r>
              <a:rPr lang="hr-HR" b="1" dirty="0" err="1">
                <a:solidFill>
                  <a:srgbClr val="002060"/>
                </a:solidFill>
              </a:rPr>
              <a:t>Listening</a:t>
            </a:r>
            <a:r>
              <a:rPr lang="hr-HR" b="1" dirty="0">
                <a:solidFill>
                  <a:srgbClr val="002060"/>
                </a:solidFill>
              </a:rPr>
              <a:t>-</a:t>
            </a:r>
            <a:r>
              <a:rPr lang="hr-HR" dirty="0">
                <a:solidFill>
                  <a:srgbClr val="002060"/>
                </a:solidFill>
              </a:rPr>
              <a:t> Sučelje prima i šalje BPDU okvire. Slanjem BPDU okvira </a:t>
            </a:r>
            <a:r>
              <a:rPr lang="hr-HR" dirty="0" err="1">
                <a:solidFill>
                  <a:srgbClr val="002060"/>
                </a:solidFill>
              </a:rPr>
              <a:t>obaviještava</a:t>
            </a:r>
            <a:r>
              <a:rPr lang="hr-HR" dirty="0">
                <a:solidFill>
                  <a:srgbClr val="002060"/>
                </a:solidFill>
              </a:rPr>
              <a:t> susjedne preklopnike da se priprema sudjelovati u aktivnoj topologiji (15 sekundi po </a:t>
            </a:r>
            <a:r>
              <a:rPr lang="hr-HR" dirty="0" err="1">
                <a:solidFill>
                  <a:srgbClr val="002060"/>
                </a:solidFill>
              </a:rPr>
              <a:t>defaultu-forward</a:t>
            </a:r>
            <a:r>
              <a:rPr lang="hr-HR" dirty="0">
                <a:solidFill>
                  <a:srgbClr val="002060"/>
                </a:solidFill>
              </a:rPr>
              <a:t> </a:t>
            </a:r>
            <a:r>
              <a:rPr lang="hr-HR" dirty="0" err="1">
                <a:solidFill>
                  <a:srgbClr val="002060"/>
                </a:solidFill>
              </a:rPr>
              <a:t>delay</a:t>
            </a:r>
            <a:r>
              <a:rPr lang="hr-HR" dirty="0">
                <a:solidFill>
                  <a:srgbClr val="002060"/>
                </a:solidFill>
              </a:rPr>
              <a:t> </a:t>
            </a:r>
            <a:r>
              <a:rPr lang="hr-HR" dirty="0" err="1">
                <a:solidFill>
                  <a:srgbClr val="002060"/>
                </a:solidFill>
              </a:rPr>
              <a:t>timer</a:t>
            </a:r>
            <a:r>
              <a:rPr lang="hr-HR" dirty="0">
                <a:solidFill>
                  <a:srgbClr val="002060"/>
                </a:solidFill>
              </a:rPr>
              <a:t>)</a:t>
            </a:r>
          </a:p>
          <a:p>
            <a:pPr marL="342900" indent="-342900">
              <a:buFont typeface="+mj-lt"/>
              <a:buAutoNum type="arabicPeriod"/>
            </a:pPr>
            <a:endParaRPr lang="hr-HR" dirty="0">
              <a:solidFill>
                <a:srgbClr val="002060"/>
              </a:solidFill>
            </a:endParaRPr>
          </a:p>
          <a:p>
            <a:pPr marL="342900" indent="-342900">
              <a:buFont typeface="+mj-lt"/>
              <a:buAutoNum type="arabicPeriod"/>
            </a:pPr>
            <a:r>
              <a:rPr lang="hr-HR" b="1" dirty="0" err="1">
                <a:solidFill>
                  <a:srgbClr val="002060"/>
                </a:solidFill>
              </a:rPr>
              <a:t>Learning</a:t>
            </a:r>
            <a:r>
              <a:rPr lang="hr-HR" b="1" dirty="0">
                <a:solidFill>
                  <a:srgbClr val="002060"/>
                </a:solidFill>
              </a:rPr>
              <a:t>-</a:t>
            </a:r>
            <a:r>
              <a:rPr lang="hr-HR" dirty="0">
                <a:solidFill>
                  <a:srgbClr val="002060"/>
                </a:solidFill>
              </a:rPr>
              <a:t> Sučelje šalje i prima BPDU okvire, popunjava MAC tablicu na temelju prometa od korisnika, ali taj promet ne prosljeđuje dalje (do 15 </a:t>
            </a:r>
            <a:r>
              <a:rPr lang="hr-HR" dirty="0" err="1">
                <a:solidFill>
                  <a:srgbClr val="002060"/>
                </a:solidFill>
              </a:rPr>
              <a:t>sekndi-forward</a:t>
            </a:r>
            <a:r>
              <a:rPr lang="hr-HR" dirty="0">
                <a:solidFill>
                  <a:srgbClr val="002060"/>
                </a:solidFill>
              </a:rPr>
              <a:t> </a:t>
            </a:r>
            <a:r>
              <a:rPr lang="hr-HR" dirty="0" err="1">
                <a:solidFill>
                  <a:srgbClr val="002060"/>
                </a:solidFill>
              </a:rPr>
              <a:t>delay</a:t>
            </a:r>
            <a:r>
              <a:rPr lang="hr-HR" dirty="0">
                <a:solidFill>
                  <a:srgbClr val="002060"/>
                </a:solidFill>
              </a:rPr>
              <a:t> </a:t>
            </a:r>
            <a:r>
              <a:rPr lang="hr-HR" dirty="0" err="1">
                <a:solidFill>
                  <a:srgbClr val="002060"/>
                </a:solidFill>
              </a:rPr>
              <a:t>timer</a:t>
            </a:r>
            <a:r>
              <a:rPr lang="hr-HR" dirty="0">
                <a:solidFill>
                  <a:srgbClr val="002060"/>
                </a:solidFill>
              </a:rPr>
              <a:t>)</a:t>
            </a:r>
          </a:p>
          <a:p>
            <a:pPr marL="342900" indent="-342900">
              <a:buFont typeface="+mj-lt"/>
              <a:buAutoNum type="arabicPeriod"/>
            </a:pPr>
            <a:endParaRPr lang="hr-HR" dirty="0">
              <a:solidFill>
                <a:srgbClr val="002060"/>
              </a:solidFill>
            </a:endParaRPr>
          </a:p>
          <a:p>
            <a:pPr marL="342900" indent="-342900">
              <a:buFont typeface="+mj-lt"/>
              <a:buAutoNum type="arabicPeriod"/>
            </a:pPr>
            <a:r>
              <a:rPr lang="hr-HR" b="1" dirty="0" err="1">
                <a:solidFill>
                  <a:srgbClr val="002060"/>
                </a:solidFill>
              </a:rPr>
              <a:t>Forwarding</a:t>
            </a:r>
            <a:r>
              <a:rPr lang="hr-HR" b="1" dirty="0">
                <a:solidFill>
                  <a:srgbClr val="002060"/>
                </a:solidFill>
              </a:rPr>
              <a:t>-</a:t>
            </a:r>
            <a:r>
              <a:rPr lang="hr-HR" dirty="0">
                <a:solidFill>
                  <a:srgbClr val="002060"/>
                </a:solidFill>
              </a:rPr>
              <a:t> Sučelje je dio aktivne topologije normalni rad-MAC tablica</a:t>
            </a:r>
          </a:p>
          <a:p>
            <a:pPr marL="342900" indent="-342900">
              <a:buFont typeface="+mj-lt"/>
              <a:buAutoNum type="arabicPeriod"/>
            </a:pPr>
            <a:endParaRPr lang="hr-HR" dirty="0">
              <a:solidFill>
                <a:srgbClr val="002060"/>
              </a:solidFill>
            </a:endParaRPr>
          </a:p>
          <a:p>
            <a:pPr marL="342900" indent="-342900">
              <a:buFont typeface="+mj-lt"/>
              <a:buAutoNum type="arabicPeriod"/>
            </a:pPr>
            <a:r>
              <a:rPr lang="hr-HR" b="1" dirty="0" err="1">
                <a:solidFill>
                  <a:srgbClr val="002060"/>
                </a:solidFill>
              </a:rPr>
              <a:t>Disabled</a:t>
            </a:r>
            <a:r>
              <a:rPr lang="hr-HR" b="1" dirty="0">
                <a:solidFill>
                  <a:srgbClr val="002060"/>
                </a:solidFill>
              </a:rPr>
              <a:t>-</a:t>
            </a:r>
            <a:r>
              <a:rPr lang="hr-HR" dirty="0">
                <a:solidFill>
                  <a:srgbClr val="002060"/>
                </a:solidFill>
              </a:rPr>
              <a:t> </a:t>
            </a:r>
            <a:r>
              <a:rPr lang="hr-HR" dirty="0" err="1">
                <a:solidFill>
                  <a:srgbClr val="002060"/>
                </a:solidFill>
              </a:rPr>
              <a:t>Shutdown</a:t>
            </a:r>
            <a:endParaRPr lang="hr-HR" dirty="0">
              <a:solidFill>
                <a:srgbClr val="002060"/>
              </a:solidFill>
            </a:endParaRPr>
          </a:p>
        </p:txBody>
      </p:sp>
    </p:spTree>
    <p:extLst>
      <p:ext uri="{BB962C8B-B14F-4D97-AF65-F5344CB8AC3E}">
        <p14:creationId xmlns:p14="http://schemas.microsoft.com/office/powerpoint/2010/main" val="255178054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 BPDU </a:t>
            </a:r>
            <a:r>
              <a:rPr lang="hr-HR" dirty="0" err="1">
                <a:latin typeface="Arial" pitchFamily="34" charset="0"/>
                <a:cs typeface="Arial" pitchFamily="34" charset="0"/>
              </a:rPr>
              <a:t>timers</a:t>
            </a:r>
            <a:endParaRPr lang="en-US" dirty="0"/>
          </a:p>
        </p:txBody>
      </p:sp>
      <p:sp>
        <p:nvSpPr>
          <p:cNvPr id="5" name="TextBox 4">
            <a:extLst>
              <a:ext uri="{FF2B5EF4-FFF2-40B4-BE49-F238E27FC236}">
                <a16:creationId xmlns:a16="http://schemas.microsoft.com/office/drawing/2014/main" id="{6224DED4-C1E4-4699-8091-3A8011CCB20C}"/>
              </a:ext>
            </a:extLst>
          </p:cNvPr>
          <p:cNvSpPr txBox="1"/>
          <p:nvPr/>
        </p:nvSpPr>
        <p:spPr>
          <a:xfrm>
            <a:off x="330926" y="933790"/>
            <a:ext cx="11521440" cy="2031325"/>
          </a:xfrm>
          <a:prstGeom prst="rect">
            <a:avLst/>
          </a:prstGeom>
          <a:noFill/>
        </p:spPr>
        <p:txBody>
          <a:bodyPr wrap="square" rtlCol="0">
            <a:spAutoFit/>
          </a:bodyPr>
          <a:lstStyle/>
          <a:p>
            <a:pPr marL="444500" indent="-444500">
              <a:buFont typeface="Wingdings" pitchFamily="2" charset="2"/>
              <a:buChar char="Ø"/>
            </a:pPr>
            <a:r>
              <a:rPr lang="hr-HR" dirty="0">
                <a:solidFill>
                  <a:srgbClr val="002060"/>
                </a:solidFill>
              </a:rPr>
              <a:t>U stabilnoj STP topologiji samo </a:t>
            </a:r>
            <a:r>
              <a:rPr lang="hr-HR" dirty="0" err="1">
                <a:solidFill>
                  <a:srgbClr val="002060"/>
                </a:solidFill>
              </a:rPr>
              <a:t>Root</a:t>
            </a:r>
            <a:r>
              <a:rPr lang="hr-HR" dirty="0">
                <a:solidFill>
                  <a:srgbClr val="002060"/>
                </a:solidFill>
              </a:rPr>
              <a:t> </a:t>
            </a:r>
            <a:r>
              <a:rPr lang="hr-HR" dirty="0" err="1">
                <a:solidFill>
                  <a:srgbClr val="002060"/>
                </a:solidFill>
              </a:rPr>
              <a:t>switch</a:t>
            </a:r>
            <a:r>
              <a:rPr lang="hr-HR" dirty="0">
                <a:solidFill>
                  <a:srgbClr val="002060"/>
                </a:solidFill>
              </a:rPr>
              <a:t> šalje BPDU-ove svake </a:t>
            </a:r>
            <a:r>
              <a:rPr lang="hr-HR" dirty="0">
                <a:solidFill>
                  <a:srgbClr val="FF0000"/>
                </a:solidFill>
              </a:rPr>
              <a:t>2 </a:t>
            </a:r>
            <a:r>
              <a:rPr lang="hr-HR" dirty="0" err="1">
                <a:solidFill>
                  <a:srgbClr val="FF0000"/>
                </a:solidFill>
              </a:rPr>
              <a:t>sec</a:t>
            </a:r>
            <a:r>
              <a:rPr lang="hr-HR" dirty="0">
                <a:solidFill>
                  <a:srgbClr val="FF0000"/>
                </a:solidFill>
              </a:rPr>
              <a:t> </a:t>
            </a:r>
            <a:r>
              <a:rPr lang="hr-HR" dirty="0">
                <a:solidFill>
                  <a:srgbClr val="002060"/>
                </a:solidFill>
              </a:rPr>
              <a:t>(</a:t>
            </a:r>
            <a:r>
              <a:rPr lang="hr-HR" b="1" dirty="0" err="1">
                <a:solidFill>
                  <a:srgbClr val="FF0000"/>
                </a:solidFill>
              </a:rPr>
              <a:t>Hello</a:t>
            </a:r>
            <a:r>
              <a:rPr lang="hr-HR" b="1" dirty="0">
                <a:solidFill>
                  <a:srgbClr val="FF0000"/>
                </a:solidFill>
              </a:rPr>
              <a:t> </a:t>
            </a:r>
            <a:r>
              <a:rPr lang="hr-HR" b="1" dirty="0" err="1">
                <a:solidFill>
                  <a:srgbClr val="FF0000"/>
                </a:solidFill>
              </a:rPr>
              <a:t>timer</a:t>
            </a:r>
            <a:r>
              <a:rPr lang="hr-HR" dirty="0">
                <a:solidFill>
                  <a:srgbClr val="002060"/>
                </a:solidFill>
              </a:rPr>
              <a:t>), a ostali ih </a:t>
            </a:r>
            <a:r>
              <a:rPr lang="hr-HR" dirty="0" err="1">
                <a:solidFill>
                  <a:srgbClr val="002060"/>
                </a:solidFill>
              </a:rPr>
              <a:t>forwardiraju</a:t>
            </a:r>
            <a:r>
              <a:rPr lang="hr-HR" dirty="0">
                <a:solidFill>
                  <a:srgbClr val="002060"/>
                </a:solidFill>
              </a:rPr>
              <a:t> (samo </a:t>
            </a:r>
            <a:r>
              <a:rPr lang="hr-HR" dirty="0" err="1">
                <a:solidFill>
                  <a:srgbClr val="002060"/>
                </a:solidFill>
              </a:rPr>
              <a:t>Root</a:t>
            </a:r>
            <a:r>
              <a:rPr lang="hr-HR" dirty="0">
                <a:solidFill>
                  <a:srgbClr val="002060"/>
                </a:solidFill>
              </a:rPr>
              <a:t> i </a:t>
            </a:r>
            <a:r>
              <a:rPr lang="hr-HR" dirty="0" err="1">
                <a:solidFill>
                  <a:srgbClr val="002060"/>
                </a:solidFill>
              </a:rPr>
              <a:t>non-designated</a:t>
            </a:r>
            <a:r>
              <a:rPr lang="hr-HR" dirty="0">
                <a:solidFill>
                  <a:srgbClr val="002060"/>
                </a:solidFill>
              </a:rPr>
              <a:t> </a:t>
            </a:r>
            <a:r>
              <a:rPr lang="hr-HR" dirty="0" err="1">
                <a:solidFill>
                  <a:srgbClr val="002060"/>
                </a:solidFill>
              </a:rPr>
              <a:t>portovi</a:t>
            </a:r>
            <a:r>
              <a:rPr lang="hr-HR" dirty="0">
                <a:solidFill>
                  <a:srgbClr val="002060"/>
                </a:solidFill>
              </a:rPr>
              <a:t> primaju BPDU)</a:t>
            </a:r>
          </a:p>
          <a:p>
            <a:pPr marL="444500" indent="-444500">
              <a:buFont typeface="Wingdings" pitchFamily="2" charset="2"/>
              <a:buChar char="Ø"/>
            </a:pPr>
            <a:r>
              <a:rPr lang="hr-HR" dirty="0">
                <a:solidFill>
                  <a:srgbClr val="002060"/>
                </a:solidFill>
              </a:rPr>
              <a:t>Kad god </a:t>
            </a:r>
            <a:r>
              <a:rPr lang="hr-HR" u="sng" dirty="0" err="1">
                <a:solidFill>
                  <a:srgbClr val="002060"/>
                </a:solidFill>
              </a:rPr>
              <a:t>Root</a:t>
            </a:r>
            <a:r>
              <a:rPr lang="hr-HR" u="sng" dirty="0">
                <a:solidFill>
                  <a:srgbClr val="002060"/>
                </a:solidFill>
              </a:rPr>
              <a:t> i </a:t>
            </a:r>
            <a:r>
              <a:rPr lang="hr-HR" u="sng" dirty="0" err="1">
                <a:solidFill>
                  <a:srgbClr val="002060"/>
                </a:solidFill>
              </a:rPr>
              <a:t>non-desg</a:t>
            </a:r>
            <a:r>
              <a:rPr lang="hr-HR" u="sng" dirty="0">
                <a:solidFill>
                  <a:srgbClr val="002060"/>
                </a:solidFill>
              </a:rPr>
              <a:t> </a:t>
            </a:r>
            <a:r>
              <a:rPr lang="hr-HR" dirty="0" err="1">
                <a:solidFill>
                  <a:srgbClr val="002060"/>
                </a:solidFill>
              </a:rPr>
              <a:t>port</a:t>
            </a:r>
            <a:r>
              <a:rPr lang="hr-HR" dirty="0">
                <a:solidFill>
                  <a:srgbClr val="002060"/>
                </a:solidFill>
              </a:rPr>
              <a:t> prime BPDU s istim ili boljim informacijama uzmu ih u obzir i resetiraju </a:t>
            </a:r>
            <a:r>
              <a:rPr lang="hr-HR" dirty="0">
                <a:solidFill>
                  <a:srgbClr val="FF0000"/>
                </a:solidFill>
              </a:rPr>
              <a:t>Max-Age </a:t>
            </a:r>
            <a:r>
              <a:rPr lang="hr-HR" dirty="0" err="1">
                <a:solidFill>
                  <a:srgbClr val="FF0000"/>
                </a:solidFill>
              </a:rPr>
              <a:t>timer</a:t>
            </a:r>
            <a:r>
              <a:rPr lang="hr-HR" dirty="0">
                <a:solidFill>
                  <a:srgbClr val="FF0000"/>
                </a:solidFill>
              </a:rPr>
              <a:t> (20 </a:t>
            </a:r>
            <a:r>
              <a:rPr lang="hr-HR" dirty="0" err="1">
                <a:solidFill>
                  <a:srgbClr val="FF0000"/>
                </a:solidFill>
              </a:rPr>
              <a:t>sec</a:t>
            </a:r>
            <a:r>
              <a:rPr lang="hr-HR" dirty="0">
                <a:solidFill>
                  <a:srgbClr val="FF0000"/>
                </a:solidFill>
              </a:rPr>
              <a:t>) </a:t>
            </a:r>
            <a:r>
              <a:rPr lang="hr-HR" dirty="0">
                <a:solidFill>
                  <a:srgbClr val="002060"/>
                </a:solidFill>
              </a:rPr>
              <a:t>-ovo se </a:t>
            </a:r>
            <a:r>
              <a:rPr lang="hr-HR" b="1" dirty="0">
                <a:solidFill>
                  <a:srgbClr val="002060"/>
                </a:solidFill>
              </a:rPr>
              <a:t>događa na razini porta</a:t>
            </a:r>
            <a:r>
              <a:rPr lang="hr-HR" dirty="0">
                <a:solidFill>
                  <a:srgbClr val="002060"/>
                </a:solidFill>
              </a:rPr>
              <a:t>, ne na razini </a:t>
            </a:r>
            <a:r>
              <a:rPr lang="hr-HR" dirty="0" err="1">
                <a:solidFill>
                  <a:srgbClr val="002060"/>
                </a:solidFill>
              </a:rPr>
              <a:t>switcha</a:t>
            </a:r>
            <a:endParaRPr lang="hr-HR" dirty="0">
              <a:solidFill>
                <a:srgbClr val="002060"/>
              </a:solidFill>
            </a:endParaRPr>
          </a:p>
          <a:p>
            <a:pPr marL="444500" indent="-444500">
              <a:buFont typeface="Wingdings" pitchFamily="2" charset="2"/>
              <a:buChar char="Ø"/>
            </a:pPr>
            <a:r>
              <a:rPr lang="hr-HR" dirty="0">
                <a:solidFill>
                  <a:srgbClr val="002060"/>
                </a:solidFill>
              </a:rPr>
              <a:t>Ako </a:t>
            </a:r>
            <a:r>
              <a:rPr lang="hr-HR" dirty="0" err="1">
                <a:solidFill>
                  <a:srgbClr val="002060"/>
                </a:solidFill>
              </a:rPr>
              <a:t>switch</a:t>
            </a:r>
            <a:r>
              <a:rPr lang="hr-HR" dirty="0">
                <a:solidFill>
                  <a:srgbClr val="002060"/>
                </a:solidFill>
              </a:rPr>
              <a:t> (SW3) primi lošije informacije u BPDU (npr. otkaz indirektnog linka na SW2) tada SW3 čeka da istekne </a:t>
            </a:r>
            <a:r>
              <a:rPr lang="hr-HR" dirty="0" err="1">
                <a:solidFill>
                  <a:srgbClr val="002060"/>
                </a:solidFill>
              </a:rPr>
              <a:t>max</a:t>
            </a:r>
            <a:r>
              <a:rPr lang="hr-HR" dirty="0">
                <a:solidFill>
                  <a:srgbClr val="002060"/>
                </a:solidFill>
              </a:rPr>
              <a:t>-age </a:t>
            </a:r>
            <a:r>
              <a:rPr lang="hr-HR" dirty="0" err="1">
                <a:solidFill>
                  <a:srgbClr val="002060"/>
                </a:solidFill>
              </a:rPr>
              <a:t>timer</a:t>
            </a:r>
            <a:r>
              <a:rPr lang="hr-HR" dirty="0">
                <a:solidFill>
                  <a:srgbClr val="002060"/>
                </a:solidFill>
              </a:rPr>
              <a:t>, nakon čega postavlja </a:t>
            </a:r>
            <a:r>
              <a:rPr lang="hr-HR" dirty="0" err="1">
                <a:solidFill>
                  <a:srgbClr val="002060"/>
                </a:solidFill>
              </a:rPr>
              <a:t>port</a:t>
            </a:r>
            <a:r>
              <a:rPr lang="hr-HR" dirty="0">
                <a:solidFill>
                  <a:srgbClr val="002060"/>
                </a:solidFill>
              </a:rPr>
              <a:t> prema SW2 u </a:t>
            </a:r>
            <a:r>
              <a:rPr lang="hr-HR" dirty="0" err="1">
                <a:solidFill>
                  <a:srgbClr val="002060"/>
                </a:solidFill>
              </a:rPr>
              <a:t>desg</a:t>
            </a:r>
            <a:r>
              <a:rPr lang="hr-HR" dirty="0">
                <a:solidFill>
                  <a:srgbClr val="002060"/>
                </a:solidFill>
              </a:rPr>
              <a:t> stanje, prolazi kroz </a:t>
            </a:r>
            <a:r>
              <a:rPr lang="hr-HR" dirty="0" err="1">
                <a:solidFill>
                  <a:srgbClr val="002060"/>
                </a:solidFill>
              </a:rPr>
              <a:t>listenning</a:t>
            </a:r>
            <a:r>
              <a:rPr lang="hr-HR" dirty="0">
                <a:solidFill>
                  <a:srgbClr val="002060"/>
                </a:solidFill>
              </a:rPr>
              <a:t> i </a:t>
            </a:r>
            <a:r>
              <a:rPr lang="hr-HR" dirty="0" err="1">
                <a:solidFill>
                  <a:srgbClr val="002060"/>
                </a:solidFill>
              </a:rPr>
              <a:t>learning</a:t>
            </a:r>
            <a:r>
              <a:rPr lang="hr-HR" dirty="0">
                <a:solidFill>
                  <a:srgbClr val="002060"/>
                </a:solidFill>
              </a:rPr>
              <a:t> stanja (svako po </a:t>
            </a:r>
            <a:r>
              <a:rPr lang="hr-HR" dirty="0">
                <a:solidFill>
                  <a:srgbClr val="FF0000"/>
                </a:solidFill>
              </a:rPr>
              <a:t>15 </a:t>
            </a:r>
            <a:r>
              <a:rPr lang="hr-HR" dirty="0" err="1">
                <a:solidFill>
                  <a:srgbClr val="FF0000"/>
                </a:solidFill>
              </a:rPr>
              <a:t>sec</a:t>
            </a:r>
            <a:r>
              <a:rPr lang="hr-HR" dirty="0">
                <a:solidFill>
                  <a:srgbClr val="FF0000"/>
                </a:solidFill>
              </a:rPr>
              <a:t> </a:t>
            </a:r>
            <a:r>
              <a:rPr lang="hr-HR" dirty="0">
                <a:solidFill>
                  <a:srgbClr val="002060"/>
                </a:solidFill>
              </a:rPr>
              <a:t>što je </a:t>
            </a:r>
            <a:r>
              <a:rPr lang="hr-HR" dirty="0">
                <a:solidFill>
                  <a:srgbClr val="FF0000"/>
                </a:solidFill>
              </a:rPr>
              <a:t>30 </a:t>
            </a:r>
            <a:r>
              <a:rPr lang="hr-HR" dirty="0" err="1">
                <a:solidFill>
                  <a:srgbClr val="FF0000"/>
                </a:solidFill>
              </a:rPr>
              <a:t>sec</a:t>
            </a:r>
            <a:r>
              <a:rPr lang="hr-HR" dirty="0">
                <a:solidFill>
                  <a:srgbClr val="FF0000"/>
                </a:solidFill>
              </a:rPr>
              <a:t> </a:t>
            </a:r>
            <a:r>
              <a:rPr lang="hr-HR" dirty="0" err="1">
                <a:solidFill>
                  <a:srgbClr val="FF0000"/>
                </a:solidFill>
              </a:rPr>
              <a:t>Forward</a:t>
            </a:r>
            <a:r>
              <a:rPr lang="hr-HR" dirty="0">
                <a:solidFill>
                  <a:srgbClr val="FF0000"/>
                </a:solidFill>
              </a:rPr>
              <a:t> </a:t>
            </a:r>
            <a:r>
              <a:rPr lang="hr-HR" dirty="0" err="1">
                <a:solidFill>
                  <a:srgbClr val="FF0000"/>
                </a:solidFill>
              </a:rPr>
              <a:t>delay</a:t>
            </a:r>
            <a:r>
              <a:rPr lang="hr-HR" dirty="0">
                <a:solidFill>
                  <a:srgbClr val="FF0000"/>
                </a:solidFill>
              </a:rPr>
              <a:t> </a:t>
            </a:r>
            <a:r>
              <a:rPr lang="hr-HR" dirty="0" err="1">
                <a:solidFill>
                  <a:srgbClr val="FF0000"/>
                </a:solidFill>
              </a:rPr>
              <a:t>timer</a:t>
            </a:r>
            <a:r>
              <a:rPr lang="hr-HR" dirty="0">
                <a:solidFill>
                  <a:srgbClr val="002060"/>
                </a:solidFill>
              </a:rPr>
              <a:t>) i </a:t>
            </a:r>
            <a:r>
              <a:rPr lang="hr-HR" dirty="0" err="1">
                <a:solidFill>
                  <a:srgbClr val="002060"/>
                </a:solidFill>
              </a:rPr>
              <a:t>forwardira</a:t>
            </a:r>
            <a:r>
              <a:rPr lang="hr-HR" dirty="0">
                <a:solidFill>
                  <a:srgbClr val="002060"/>
                </a:solidFill>
              </a:rPr>
              <a:t> BPDU od </a:t>
            </a:r>
            <a:r>
              <a:rPr lang="hr-HR" dirty="0" err="1">
                <a:solidFill>
                  <a:srgbClr val="002060"/>
                </a:solidFill>
              </a:rPr>
              <a:t>root</a:t>
            </a:r>
            <a:r>
              <a:rPr lang="hr-HR" dirty="0">
                <a:solidFill>
                  <a:srgbClr val="002060"/>
                </a:solidFill>
              </a:rPr>
              <a:t> </a:t>
            </a:r>
            <a:r>
              <a:rPr lang="hr-HR" dirty="0" err="1">
                <a:solidFill>
                  <a:srgbClr val="002060"/>
                </a:solidFill>
              </a:rPr>
              <a:t>switcha</a:t>
            </a:r>
            <a:endParaRPr lang="hr-HR" dirty="0">
              <a:solidFill>
                <a:srgbClr val="002060"/>
              </a:solidFill>
            </a:endParaRPr>
          </a:p>
        </p:txBody>
      </p:sp>
      <p:pic>
        <p:nvPicPr>
          <p:cNvPr id="6" name="Picture 2" descr="Stored BPDU">
            <a:extLst>
              <a:ext uri="{FF2B5EF4-FFF2-40B4-BE49-F238E27FC236}">
                <a16:creationId xmlns:a16="http://schemas.microsoft.com/office/drawing/2014/main" id="{61CEBB46-AF7C-49C0-A2A7-55CF71F34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17" y="3099468"/>
            <a:ext cx="2931483" cy="2951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ferior BPDU">
            <a:extLst>
              <a:ext uri="{FF2B5EF4-FFF2-40B4-BE49-F238E27FC236}">
                <a16:creationId xmlns:a16="http://schemas.microsoft.com/office/drawing/2014/main" id="{E496199F-DFAB-43A7-AA58-37DE8B95EE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538" y="2965115"/>
            <a:ext cx="2872133" cy="29444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W3 BPDU relay">
            <a:extLst>
              <a:ext uri="{FF2B5EF4-FFF2-40B4-BE49-F238E27FC236}">
                <a16:creationId xmlns:a16="http://schemas.microsoft.com/office/drawing/2014/main" id="{22C8AD89-E289-4516-A127-0FA871324B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310" y="3148317"/>
            <a:ext cx="2837749" cy="29091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tabilized topology">
            <a:extLst>
              <a:ext uri="{FF2B5EF4-FFF2-40B4-BE49-F238E27FC236}">
                <a16:creationId xmlns:a16="http://schemas.microsoft.com/office/drawing/2014/main" id="{BEEFE4A9-F75D-49D2-B28D-E826B58676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0326" y="2965115"/>
            <a:ext cx="2796273" cy="286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39824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 RSTP-</a:t>
            </a:r>
            <a:r>
              <a:rPr lang="pl-PL" dirty="0">
                <a:latin typeface="Arial" pitchFamily="34" charset="0"/>
                <a:cs typeface="Arial" pitchFamily="34" charset="0"/>
              </a:rPr>
              <a:t> Transition to forwarding </a:t>
            </a:r>
            <a:endParaRPr lang="en-US" dirty="0"/>
          </a:p>
        </p:txBody>
      </p:sp>
      <p:sp>
        <p:nvSpPr>
          <p:cNvPr id="12" name="TextBox 11">
            <a:extLst>
              <a:ext uri="{FF2B5EF4-FFF2-40B4-BE49-F238E27FC236}">
                <a16:creationId xmlns:a16="http://schemas.microsoft.com/office/drawing/2014/main" id="{E83ECBDC-EF79-4D4C-9572-65C03CAE9875}"/>
              </a:ext>
            </a:extLst>
          </p:cNvPr>
          <p:cNvSpPr txBox="1"/>
          <p:nvPr/>
        </p:nvSpPr>
        <p:spPr>
          <a:xfrm>
            <a:off x="160257" y="785020"/>
            <a:ext cx="11642102" cy="4247317"/>
          </a:xfrm>
          <a:prstGeom prst="rect">
            <a:avLst/>
          </a:prstGeom>
          <a:noFill/>
        </p:spPr>
        <p:txBody>
          <a:bodyPr wrap="square" rtlCol="0">
            <a:spAutoFit/>
          </a:bodyPr>
          <a:lstStyle/>
          <a:p>
            <a:pPr>
              <a:buFont typeface="Wingdings" pitchFamily="2" charset="2"/>
              <a:buChar char="Ø"/>
            </a:pPr>
            <a:r>
              <a:rPr lang="hr-HR" dirty="0">
                <a:solidFill>
                  <a:srgbClr val="002060"/>
                </a:solidFill>
                <a:latin typeface="Arial" pitchFamily="34" charset="0"/>
                <a:cs typeface="Arial" pitchFamily="34" charset="0"/>
              </a:rPr>
              <a:t>Najvažnija karakteristika RSTP-a je brzo </a:t>
            </a:r>
            <a:r>
              <a:rPr lang="hr-HR" dirty="0" err="1">
                <a:solidFill>
                  <a:srgbClr val="002060"/>
                </a:solidFill>
                <a:latin typeface="Arial" pitchFamily="34" charset="0"/>
                <a:cs typeface="Arial" pitchFamily="34" charset="0"/>
              </a:rPr>
              <a:t>rekonvergiranje</a:t>
            </a:r>
            <a:r>
              <a:rPr lang="hr-HR" dirty="0">
                <a:solidFill>
                  <a:srgbClr val="002060"/>
                </a:solidFill>
                <a:latin typeface="Arial" pitchFamily="34" charset="0"/>
                <a:cs typeface="Arial" pitchFamily="34" charset="0"/>
              </a:rPr>
              <a:t> mreže</a:t>
            </a:r>
          </a:p>
          <a:p>
            <a:pPr>
              <a:buFont typeface="Wingdings" pitchFamily="2" charset="2"/>
              <a:buChar char="Ø"/>
            </a:pPr>
            <a:r>
              <a:rPr lang="hr-HR" dirty="0">
                <a:solidFill>
                  <a:srgbClr val="002060"/>
                </a:solidFill>
                <a:latin typeface="Arial" pitchFamily="34" charset="0"/>
                <a:cs typeface="Arial" pitchFamily="34" charset="0"/>
              </a:rPr>
              <a:t>Prije RSTP-a STP je </a:t>
            </a:r>
            <a:r>
              <a:rPr lang="hr-HR" dirty="0">
                <a:solidFill>
                  <a:srgbClr val="FF0000"/>
                </a:solidFill>
                <a:latin typeface="Arial" pitchFamily="34" charset="0"/>
                <a:cs typeface="Arial" pitchFamily="34" charset="0"/>
              </a:rPr>
              <a:t>pasivno čekao </a:t>
            </a:r>
            <a:r>
              <a:rPr lang="hr-HR" dirty="0">
                <a:solidFill>
                  <a:srgbClr val="002060"/>
                </a:solidFill>
                <a:latin typeface="Arial" pitchFamily="34" charset="0"/>
                <a:cs typeface="Arial" pitchFamily="34" charset="0"/>
              </a:rPr>
              <a:t>istek </a:t>
            </a:r>
            <a:r>
              <a:rPr lang="hr-HR" dirty="0" err="1">
                <a:solidFill>
                  <a:srgbClr val="002060"/>
                </a:solidFill>
                <a:latin typeface="Arial" pitchFamily="34" charset="0"/>
                <a:cs typeface="Arial" pitchFamily="34" charset="0"/>
              </a:rPr>
              <a:t>timera</a:t>
            </a:r>
            <a:r>
              <a:rPr lang="hr-HR" dirty="0">
                <a:solidFill>
                  <a:srgbClr val="002060"/>
                </a:solidFill>
                <a:latin typeface="Arial" pitchFamily="34" charset="0"/>
                <a:cs typeface="Arial" pitchFamily="34" charset="0"/>
              </a:rPr>
              <a:t> što je u prošlosti bilo adekvatno s obzirom na količinu prometa i važnost prometa u </a:t>
            </a:r>
            <a:r>
              <a:rPr lang="hr-HR" dirty="0" err="1">
                <a:solidFill>
                  <a:srgbClr val="002060"/>
                </a:solidFill>
                <a:latin typeface="Arial" pitchFamily="34" charset="0"/>
                <a:cs typeface="Arial" pitchFamily="34" charset="0"/>
              </a:rPr>
              <a:t>mreži.Danas</a:t>
            </a:r>
            <a:r>
              <a:rPr lang="hr-HR" dirty="0">
                <a:solidFill>
                  <a:srgbClr val="002060"/>
                </a:solidFill>
                <a:latin typeface="Arial" pitchFamily="34" charset="0"/>
                <a:cs typeface="Arial" pitchFamily="34" charset="0"/>
              </a:rPr>
              <a:t> to nije adekvatno </a:t>
            </a:r>
          </a:p>
          <a:p>
            <a:pPr>
              <a:buFont typeface="Wingdings" pitchFamily="2" charset="2"/>
              <a:buChar char="Ø"/>
            </a:pPr>
            <a:r>
              <a:rPr lang="hr-HR" dirty="0">
                <a:solidFill>
                  <a:srgbClr val="002060"/>
                </a:solidFill>
                <a:latin typeface="Arial" pitchFamily="34" charset="0"/>
                <a:cs typeface="Arial" pitchFamily="34" charset="0"/>
              </a:rPr>
              <a:t>RSTP se ne oslanja na </a:t>
            </a:r>
            <a:r>
              <a:rPr lang="hr-HR" dirty="0" err="1">
                <a:solidFill>
                  <a:srgbClr val="002060"/>
                </a:solidFill>
                <a:latin typeface="Arial" pitchFamily="34" charset="0"/>
                <a:cs typeface="Arial" pitchFamily="34" charset="0"/>
              </a:rPr>
              <a:t>timere</a:t>
            </a:r>
            <a:r>
              <a:rPr lang="hr-HR" dirty="0">
                <a:solidFill>
                  <a:srgbClr val="002060"/>
                </a:solidFill>
                <a:latin typeface="Arial" pitchFamily="34" charset="0"/>
                <a:cs typeface="Arial" pitchFamily="34" charset="0"/>
              </a:rPr>
              <a:t> kako bi ustanovio jeli sigurno staviti </a:t>
            </a:r>
            <a:r>
              <a:rPr lang="hr-HR" dirty="0" err="1">
                <a:solidFill>
                  <a:srgbClr val="002060"/>
                </a:solidFill>
                <a:latin typeface="Arial" pitchFamily="34" charset="0"/>
                <a:cs typeface="Arial" pitchFamily="34" charset="0"/>
              </a:rPr>
              <a:t>port</a:t>
            </a:r>
            <a:r>
              <a:rPr lang="hr-HR" dirty="0">
                <a:solidFill>
                  <a:srgbClr val="002060"/>
                </a:solidFill>
                <a:latin typeface="Arial" pitchFamily="34" charset="0"/>
                <a:cs typeface="Arial" pitchFamily="34" charset="0"/>
              </a:rPr>
              <a:t> u </a:t>
            </a:r>
            <a:r>
              <a:rPr lang="hr-HR" dirty="0" err="1">
                <a:solidFill>
                  <a:srgbClr val="002060"/>
                </a:solidFill>
                <a:latin typeface="Arial" pitchFamily="34" charset="0"/>
                <a:cs typeface="Arial" pitchFamily="34" charset="0"/>
              </a:rPr>
              <a:t>forwarding</a:t>
            </a:r>
            <a:r>
              <a:rPr lang="hr-HR" dirty="0">
                <a:solidFill>
                  <a:srgbClr val="002060"/>
                </a:solidFill>
                <a:latin typeface="Arial" pitchFamily="34" charset="0"/>
                <a:cs typeface="Arial" pitchFamily="34" charset="0"/>
              </a:rPr>
              <a:t> stanje</a:t>
            </a:r>
          </a:p>
          <a:p>
            <a:pPr>
              <a:buFont typeface="Wingdings" pitchFamily="2" charset="2"/>
              <a:buChar char="Ø"/>
            </a:pPr>
            <a:r>
              <a:rPr lang="hr-HR" dirty="0">
                <a:solidFill>
                  <a:srgbClr val="002060"/>
                </a:solidFill>
                <a:latin typeface="Arial" pitchFamily="34" charset="0"/>
                <a:cs typeface="Arial" pitchFamily="34" charset="0"/>
              </a:rPr>
              <a:t>Varijable koje se koriste u ovom procesu su:</a:t>
            </a:r>
          </a:p>
          <a:p>
            <a:pPr lvl="1">
              <a:buFont typeface="Wingdings" pitchFamily="2" charset="2"/>
              <a:buChar char="Ø"/>
            </a:pPr>
            <a:r>
              <a:rPr lang="hr-HR" dirty="0">
                <a:solidFill>
                  <a:srgbClr val="002060"/>
                </a:solidFill>
                <a:latin typeface="Arial" pitchFamily="34" charset="0"/>
                <a:cs typeface="Arial" pitchFamily="34" charset="0"/>
              </a:rPr>
              <a:t>Link </a:t>
            </a:r>
            <a:r>
              <a:rPr lang="hr-HR" dirty="0" err="1">
                <a:solidFill>
                  <a:srgbClr val="002060"/>
                </a:solidFill>
                <a:latin typeface="Arial" pitchFamily="34" charset="0"/>
                <a:cs typeface="Arial" pitchFamily="34" charset="0"/>
              </a:rPr>
              <a:t>type</a:t>
            </a:r>
            <a:r>
              <a:rPr lang="hr-HR" dirty="0">
                <a:solidFill>
                  <a:srgbClr val="002060"/>
                </a:solidFill>
                <a:latin typeface="Arial" pitchFamily="34" charset="0"/>
                <a:cs typeface="Arial" pitchFamily="34" charset="0"/>
              </a:rPr>
              <a:t> kategorizira svaki </a:t>
            </a:r>
            <a:r>
              <a:rPr lang="hr-HR" dirty="0" err="1">
                <a:solidFill>
                  <a:srgbClr val="002060"/>
                </a:solidFill>
                <a:latin typeface="Arial" pitchFamily="34" charset="0"/>
                <a:cs typeface="Arial" pitchFamily="34" charset="0"/>
              </a:rPr>
              <a:t>port</a:t>
            </a:r>
            <a:r>
              <a:rPr lang="hr-HR" dirty="0">
                <a:solidFill>
                  <a:srgbClr val="002060"/>
                </a:solidFill>
                <a:latin typeface="Arial" pitchFamily="34" charset="0"/>
                <a:cs typeface="Arial" pitchFamily="34" charset="0"/>
              </a:rPr>
              <a:t> koji sudjeluje u RSTP topologiji.  </a:t>
            </a:r>
          </a:p>
          <a:p>
            <a:pPr marL="742950" lvl="1" indent="-285750">
              <a:buFont typeface="Arial" panose="020B0604020202020204" pitchFamily="34" charset="0"/>
              <a:buChar char="•"/>
            </a:pPr>
            <a:r>
              <a:rPr lang="hr-HR" dirty="0">
                <a:solidFill>
                  <a:srgbClr val="002060"/>
                </a:solidFill>
                <a:latin typeface="Arial" pitchFamily="34" charset="0"/>
                <a:cs typeface="Arial" pitchFamily="34" charset="0"/>
              </a:rPr>
              <a:t>Link </a:t>
            </a:r>
            <a:r>
              <a:rPr lang="hr-HR" dirty="0" err="1">
                <a:solidFill>
                  <a:srgbClr val="002060"/>
                </a:solidFill>
                <a:latin typeface="Arial" pitchFamily="34" charset="0"/>
                <a:cs typeface="Arial" pitchFamily="34" charset="0"/>
              </a:rPr>
              <a:t>type</a:t>
            </a:r>
            <a:r>
              <a:rPr lang="hr-HR" dirty="0">
                <a:solidFill>
                  <a:srgbClr val="002060"/>
                </a:solidFill>
                <a:latin typeface="Arial" pitchFamily="34" charset="0"/>
                <a:cs typeface="Arial" pitchFamily="34" charset="0"/>
              </a:rPr>
              <a:t> se temelji na </a:t>
            </a:r>
            <a:r>
              <a:rPr lang="hr-HR" dirty="0" err="1">
                <a:solidFill>
                  <a:srgbClr val="002060"/>
                </a:solidFill>
                <a:latin typeface="Arial" pitchFamily="34" charset="0"/>
                <a:cs typeface="Arial" pitchFamily="34" charset="0"/>
              </a:rPr>
              <a:t>duplex</a:t>
            </a:r>
            <a:r>
              <a:rPr lang="hr-HR" dirty="0">
                <a:solidFill>
                  <a:srgbClr val="002060"/>
                </a:solidFill>
                <a:latin typeface="Arial" pitchFamily="34" charset="0"/>
                <a:cs typeface="Arial" pitchFamily="34" charset="0"/>
              </a:rPr>
              <a:t> stanju porta </a:t>
            </a:r>
          </a:p>
          <a:p>
            <a:pPr marL="742950" lvl="1" indent="-285750">
              <a:buFont typeface="Arial" panose="020B0604020202020204" pitchFamily="34" charset="0"/>
              <a:buChar char="•"/>
            </a:pPr>
            <a:r>
              <a:rPr lang="hr-HR" dirty="0" err="1">
                <a:solidFill>
                  <a:srgbClr val="FF0000"/>
                </a:solidFill>
                <a:latin typeface="Arial" pitchFamily="34" charset="0"/>
                <a:cs typeface="Arial" pitchFamily="34" charset="0"/>
              </a:rPr>
              <a:t>Full</a:t>
            </a:r>
            <a:r>
              <a:rPr lang="hr-HR" dirty="0">
                <a:solidFill>
                  <a:srgbClr val="FF0000"/>
                </a:solidFill>
                <a:latin typeface="Arial" pitchFamily="34" charset="0"/>
                <a:cs typeface="Arial" pitchFamily="34" charset="0"/>
              </a:rPr>
              <a:t> </a:t>
            </a:r>
            <a:r>
              <a:rPr lang="hr-HR" dirty="0" err="1">
                <a:solidFill>
                  <a:srgbClr val="FF0000"/>
                </a:solidFill>
                <a:latin typeface="Arial" pitchFamily="34" charset="0"/>
                <a:cs typeface="Arial" pitchFamily="34" charset="0"/>
              </a:rPr>
              <a:t>duplex</a:t>
            </a:r>
            <a:r>
              <a:rPr lang="hr-HR" dirty="0">
                <a:solidFill>
                  <a:srgbClr val="FF0000"/>
                </a:solidFill>
                <a:latin typeface="Arial" pitchFamily="34" charset="0"/>
                <a:cs typeface="Arial" pitchFamily="34" charset="0"/>
              </a:rPr>
              <a:t> je </a:t>
            </a:r>
            <a:r>
              <a:rPr lang="hr-HR" dirty="0" err="1">
                <a:solidFill>
                  <a:srgbClr val="FF0000"/>
                </a:solidFill>
                <a:latin typeface="Arial" pitchFamily="34" charset="0"/>
                <a:cs typeface="Arial" pitchFamily="34" charset="0"/>
              </a:rPr>
              <a:t>point</a:t>
            </a:r>
            <a:r>
              <a:rPr lang="hr-HR" dirty="0">
                <a:solidFill>
                  <a:srgbClr val="FF0000"/>
                </a:solidFill>
                <a:latin typeface="Arial" pitchFamily="34" charset="0"/>
                <a:cs typeface="Arial" pitchFamily="34" charset="0"/>
              </a:rPr>
              <a:t>-to-</a:t>
            </a:r>
            <a:r>
              <a:rPr lang="hr-HR" dirty="0" err="1">
                <a:solidFill>
                  <a:srgbClr val="FF0000"/>
                </a:solidFill>
                <a:latin typeface="Arial" pitchFamily="34" charset="0"/>
                <a:cs typeface="Arial" pitchFamily="34" charset="0"/>
              </a:rPr>
              <a:t>point</a:t>
            </a:r>
            <a:r>
              <a:rPr lang="hr-HR" dirty="0">
                <a:solidFill>
                  <a:srgbClr val="FF0000"/>
                </a:solidFill>
                <a:latin typeface="Arial" pitchFamily="34" charset="0"/>
                <a:cs typeface="Arial" pitchFamily="34" charset="0"/>
              </a:rPr>
              <a:t> link </a:t>
            </a:r>
            <a:r>
              <a:rPr lang="hr-HR" dirty="0" err="1">
                <a:solidFill>
                  <a:srgbClr val="002060"/>
                </a:solidFill>
                <a:latin typeface="Arial" pitchFamily="34" charset="0"/>
                <a:cs typeface="Arial" pitchFamily="34" charset="0"/>
              </a:rPr>
              <a:t>type</a:t>
            </a:r>
            <a:r>
              <a:rPr lang="hr-HR" dirty="0">
                <a:solidFill>
                  <a:srgbClr val="002060"/>
                </a:solidFill>
                <a:latin typeface="Arial" pitchFamily="34" charset="0"/>
                <a:cs typeface="Arial" pitchFamily="34" charset="0"/>
              </a:rPr>
              <a:t> (kandidat za brzu tranziciju u </a:t>
            </a:r>
            <a:r>
              <a:rPr lang="hr-HR" dirty="0" err="1">
                <a:solidFill>
                  <a:srgbClr val="002060"/>
                </a:solidFill>
                <a:latin typeface="Arial" pitchFamily="34" charset="0"/>
                <a:cs typeface="Arial" pitchFamily="34" charset="0"/>
              </a:rPr>
              <a:t>fwd</a:t>
            </a:r>
            <a:r>
              <a:rPr lang="hr-HR" dirty="0">
                <a:solidFill>
                  <a:srgbClr val="002060"/>
                </a:solidFill>
                <a:latin typeface="Arial" pitchFamily="34" charset="0"/>
                <a:cs typeface="Arial" pitchFamily="34" charset="0"/>
              </a:rPr>
              <a:t> stanje)</a:t>
            </a:r>
          </a:p>
          <a:p>
            <a:pPr marL="742950" lvl="1" indent="-285750">
              <a:buFont typeface="Arial" panose="020B0604020202020204" pitchFamily="34" charset="0"/>
              <a:buChar char="•"/>
            </a:pPr>
            <a:r>
              <a:rPr lang="hr-HR" dirty="0">
                <a:solidFill>
                  <a:srgbClr val="FF0000"/>
                </a:solidFill>
                <a:latin typeface="Arial" pitchFamily="34" charset="0"/>
                <a:cs typeface="Arial" pitchFamily="34" charset="0"/>
              </a:rPr>
              <a:t>Half </a:t>
            </a:r>
            <a:r>
              <a:rPr lang="hr-HR" dirty="0" err="1">
                <a:solidFill>
                  <a:srgbClr val="FF0000"/>
                </a:solidFill>
                <a:latin typeface="Arial" pitchFamily="34" charset="0"/>
                <a:cs typeface="Arial" pitchFamily="34" charset="0"/>
              </a:rPr>
              <a:t>duplex</a:t>
            </a:r>
            <a:r>
              <a:rPr lang="hr-HR" dirty="0">
                <a:solidFill>
                  <a:srgbClr val="FF0000"/>
                </a:solidFill>
                <a:latin typeface="Arial" pitchFamily="34" charset="0"/>
                <a:cs typeface="Arial" pitchFamily="34" charset="0"/>
              </a:rPr>
              <a:t> je </a:t>
            </a:r>
            <a:r>
              <a:rPr lang="hr-HR" dirty="0" err="1">
                <a:solidFill>
                  <a:srgbClr val="FF0000"/>
                </a:solidFill>
                <a:latin typeface="Arial" pitchFamily="34" charset="0"/>
                <a:cs typeface="Arial" pitchFamily="34" charset="0"/>
              </a:rPr>
              <a:t>shared</a:t>
            </a:r>
            <a:r>
              <a:rPr lang="hr-HR" dirty="0">
                <a:solidFill>
                  <a:srgbClr val="FF0000"/>
                </a:solidFill>
                <a:latin typeface="Arial" pitchFamily="34" charset="0"/>
                <a:cs typeface="Arial" pitchFamily="34" charset="0"/>
              </a:rPr>
              <a:t> </a:t>
            </a:r>
            <a:r>
              <a:rPr lang="hr-HR" dirty="0">
                <a:solidFill>
                  <a:srgbClr val="002060"/>
                </a:solidFill>
                <a:latin typeface="Arial" pitchFamily="34" charset="0"/>
                <a:cs typeface="Arial" pitchFamily="34" charset="0"/>
              </a:rPr>
              <a:t>port </a:t>
            </a:r>
            <a:r>
              <a:rPr lang="hr-HR" dirty="0" err="1">
                <a:solidFill>
                  <a:srgbClr val="002060"/>
                </a:solidFill>
                <a:latin typeface="Arial" pitchFamily="34" charset="0"/>
                <a:cs typeface="Arial" pitchFamily="34" charset="0"/>
              </a:rPr>
              <a:t>type</a:t>
            </a:r>
            <a:r>
              <a:rPr lang="hr-HR" dirty="0">
                <a:solidFill>
                  <a:srgbClr val="002060"/>
                </a:solidFill>
                <a:latin typeface="Arial" pitchFamily="34" charset="0"/>
                <a:cs typeface="Arial" pitchFamily="34" charset="0"/>
              </a:rPr>
              <a:t> po </a:t>
            </a:r>
            <a:r>
              <a:rPr lang="hr-HR" dirty="0" err="1">
                <a:solidFill>
                  <a:srgbClr val="002060"/>
                </a:solidFill>
                <a:latin typeface="Arial" pitchFamily="34" charset="0"/>
                <a:cs typeface="Arial" pitchFamily="34" charset="0"/>
              </a:rPr>
              <a:t>defaultu</a:t>
            </a:r>
            <a:endParaRPr lang="hr-HR" dirty="0">
              <a:solidFill>
                <a:srgbClr val="002060"/>
              </a:solidFill>
              <a:latin typeface="Arial" pitchFamily="34" charset="0"/>
              <a:cs typeface="Arial" pitchFamily="34" charset="0"/>
            </a:endParaRPr>
          </a:p>
          <a:p>
            <a:pPr lvl="1">
              <a:buFont typeface="Wingdings" pitchFamily="2" charset="2"/>
              <a:buChar char="Ø"/>
            </a:pPr>
            <a:r>
              <a:rPr lang="hr-HR" dirty="0" err="1">
                <a:solidFill>
                  <a:srgbClr val="002060"/>
                </a:solidFill>
                <a:latin typeface="Arial" pitchFamily="34" charset="0"/>
                <a:cs typeface="Arial" pitchFamily="34" charset="0"/>
              </a:rPr>
              <a:t>Edge</a:t>
            </a:r>
            <a:r>
              <a:rPr lang="hr-HR" dirty="0">
                <a:solidFill>
                  <a:srgbClr val="002060"/>
                </a:solidFill>
                <a:latin typeface="Arial" pitchFamily="34" charset="0"/>
                <a:cs typeface="Arial" pitchFamily="34" charset="0"/>
              </a:rPr>
              <a:t> </a:t>
            </a:r>
            <a:r>
              <a:rPr lang="hr-HR" dirty="0" err="1">
                <a:solidFill>
                  <a:srgbClr val="002060"/>
                </a:solidFill>
                <a:latin typeface="Arial" pitchFamily="34" charset="0"/>
                <a:cs typeface="Arial" pitchFamily="34" charset="0"/>
              </a:rPr>
              <a:t>port</a:t>
            </a:r>
            <a:r>
              <a:rPr lang="hr-HR" dirty="0">
                <a:solidFill>
                  <a:srgbClr val="002060"/>
                </a:solidFill>
                <a:latin typeface="Arial" pitchFamily="34" charset="0"/>
                <a:cs typeface="Arial" pitchFamily="34" charset="0"/>
              </a:rPr>
              <a:t> (ručno ih konfiguriramo-slično kao „</a:t>
            </a:r>
            <a:r>
              <a:rPr lang="hr-HR" dirty="0" err="1">
                <a:solidFill>
                  <a:srgbClr val="002060"/>
                </a:solidFill>
                <a:latin typeface="Arial" pitchFamily="34" charset="0"/>
                <a:cs typeface="Arial" pitchFamily="34" charset="0"/>
              </a:rPr>
              <a:t>portfast</a:t>
            </a:r>
            <a:r>
              <a:rPr lang="hr-HR" dirty="0">
                <a:solidFill>
                  <a:srgbClr val="002060"/>
                </a:solidFill>
                <a:latin typeface="Arial" pitchFamily="34" charset="0"/>
                <a:cs typeface="Arial" pitchFamily="34" charset="0"/>
              </a:rPr>
              <a:t>” i kandidat je za brzu tranziciju u FWD stanje)-</a:t>
            </a:r>
            <a:r>
              <a:rPr lang="hr-HR" dirty="0" err="1">
                <a:solidFill>
                  <a:srgbClr val="002060"/>
                </a:solidFill>
                <a:latin typeface="Arial" pitchFamily="34" charset="0"/>
                <a:cs typeface="Arial" pitchFamily="34" charset="0"/>
              </a:rPr>
              <a:t>portovi</a:t>
            </a:r>
            <a:r>
              <a:rPr lang="hr-HR" dirty="0">
                <a:solidFill>
                  <a:srgbClr val="002060"/>
                </a:solidFill>
                <a:latin typeface="Arial" pitchFamily="34" charset="0"/>
                <a:cs typeface="Arial" pitchFamily="34" charset="0"/>
              </a:rPr>
              <a:t> </a:t>
            </a:r>
            <a:r>
              <a:rPr lang="hr-HR" dirty="0">
                <a:solidFill>
                  <a:srgbClr val="FF0000"/>
                </a:solidFill>
                <a:latin typeface="Arial" pitchFamily="34" charset="0"/>
                <a:cs typeface="Arial" pitchFamily="34" charset="0"/>
              </a:rPr>
              <a:t>na koje se spajaju računala i </a:t>
            </a:r>
            <a:r>
              <a:rPr lang="hr-HR" dirty="0" err="1">
                <a:solidFill>
                  <a:srgbClr val="FF0000"/>
                </a:solidFill>
                <a:latin typeface="Arial" pitchFamily="34" charset="0"/>
                <a:cs typeface="Arial" pitchFamily="34" charset="0"/>
              </a:rPr>
              <a:t>end</a:t>
            </a:r>
            <a:r>
              <a:rPr lang="hr-HR" dirty="0">
                <a:solidFill>
                  <a:srgbClr val="FF0000"/>
                </a:solidFill>
                <a:latin typeface="Arial" pitchFamily="34" charset="0"/>
                <a:cs typeface="Arial" pitchFamily="34" charset="0"/>
              </a:rPr>
              <a:t> </a:t>
            </a:r>
            <a:r>
              <a:rPr lang="hr-HR" dirty="0" err="1">
                <a:solidFill>
                  <a:srgbClr val="FF0000"/>
                </a:solidFill>
                <a:latin typeface="Arial" pitchFamily="34" charset="0"/>
                <a:cs typeface="Arial" pitchFamily="34" charset="0"/>
              </a:rPr>
              <a:t>devices</a:t>
            </a:r>
            <a:r>
              <a:rPr lang="hr-HR" dirty="0">
                <a:solidFill>
                  <a:srgbClr val="FF0000"/>
                </a:solidFill>
                <a:latin typeface="Arial" pitchFamily="34" charset="0"/>
                <a:cs typeface="Arial" pitchFamily="34" charset="0"/>
              </a:rPr>
              <a:t> </a:t>
            </a:r>
            <a:r>
              <a:rPr lang="hr-HR" dirty="0">
                <a:solidFill>
                  <a:srgbClr val="002060"/>
                </a:solidFill>
                <a:latin typeface="Arial" pitchFamily="34" charset="0"/>
                <a:cs typeface="Arial" pitchFamily="34" charset="0"/>
              </a:rPr>
              <a:t>načelno </a:t>
            </a:r>
            <a:r>
              <a:rPr lang="hr-HR" dirty="0">
                <a:solidFill>
                  <a:srgbClr val="FF0000"/>
                </a:solidFill>
                <a:latin typeface="Arial" pitchFamily="34" charset="0"/>
                <a:cs typeface="Arial" pitchFamily="34" charset="0"/>
              </a:rPr>
              <a:t>ne mogu uzrokovati petlju </a:t>
            </a:r>
            <a:r>
              <a:rPr lang="hr-HR" dirty="0">
                <a:solidFill>
                  <a:srgbClr val="002060"/>
                </a:solidFill>
                <a:latin typeface="Arial" pitchFamily="34" charset="0"/>
                <a:cs typeface="Arial" pitchFamily="34" charset="0"/>
              </a:rPr>
              <a:t>tako da takvi </a:t>
            </a:r>
            <a:r>
              <a:rPr lang="hr-HR" dirty="0" err="1">
                <a:solidFill>
                  <a:srgbClr val="002060"/>
                </a:solidFill>
                <a:latin typeface="Arial" pitchFamily="34" charset="0"/>
                <a:cs typeface="Arial" pitchFamily="34" charset="0"/>
              </a:rPr>
              <a:t>portovi</a:t>
            </a:r>
            <a:r>
              <a:rPr lang="hr-HR" dirty="0">
                <a:solidFill>
                  <a:srgbClr val="002060"/>
                </a:solidFill>
                <a:latin typeface="Arial" pitchFamily="34" charset="0"/>
                <a:cs typeface="Arial" pitchFamily="34" charset="0"/>
              </a:rPr>
              <a:t> mogu odmah ići u FWD stanje, </a:t>
            </a:r>
            <a:r>
              <a:rPr lang="hr-HR" dirty="0">
                <a:solidFill>
                  <a:srgbClr val="FF0000"/>
                </a:solidFill>
                <a:latin typeface="Arial" pitchFamily="34" charset="0"/>
                <a:cs typeface="Arial" pitchFamily="34" charset="0"/>
              </a:rPr>
              <a:t>ali toga moramo biti </a:t>
            </a:r>
            <a:r>
              <a:rPr lang="hr-HR" dirty="0" err="1">
                <a:solidFill>
                  <a:srgbClr val="FF0000"/>
                </a:solidFill>
                <a:latin typeface="Arial" pitchFamily="34" charset="0"/>
                <a:cs typeface="Arial" pitchFamily="34" charset="0"/>
              </a:rPr>
              <a:t>svijesni</a:t>
            </a:r>
            <a:r>
              <a:rPr lang="hr-HR" dirty="0">
                <a:solidFill>
                  <a:srgbClr val="FF0000"/>
                </a:solidFill>
                <a:latin typeface="Arial" pitchFamily="34" charset="0"/>
                <a:cs typeface="Arial" pitchFamily="34" charset="0"/>
              </a:rPr>
              <a:t>!</a:t>
            </a:r>
          </a:p>
          <a:p>
            <a:pPr marL="742950" lvl="1" indent="-285750">
              <a:buFont typeface="Arial" panose="020B0604020202020204" pitchFamily="34" charset="0"/>
              <a:buChar char="•"/>
            </a:pPr>
            <a:r>
              <a:rPr lang="hr-HR" u="sng" dirty="0">
                <a:solidFill>
                  <a:srgbClr val="002060"/>
                </a:solidFill>
                <a:latin typeface="Arial" pitchFamily="34" charset="0"/>
                <a:cs typeface="Arial" pitchFamily="34" charset="0"/>
              </a:rPr>
              <a:t>Ako </a:t>
            </a:r>
            <a:r>
              <a:rPr lang="hr-HR" u="sng" dirty="0" err="1">
                <a:solidFill>
                  <a:srgbClr val="002060"/>
                </a:solidFill>
                <a:latin typeface="Arial" pitchFamily="34" charset="0"/>
                <a:cs typeface="Arial" pitchFamily="34" charset="0"/>
              </a:rPr>
              <a:t>Edge</a:t>
            </a:r>
            <a:r>
              <a:rPr lang="hr-HR" u="sng" dirty="0">
                <a:solidFill>
                  <a:srgbClr val="002060"/>
                </a:solidFill>
                <a:latin typeface="Arial" pitchFamily="34" charset="0"/>
                <a:cs typeface="Arial" pitchFamily="34" charset="0"/>
              </a:rPr>
              <a:t> </a:t>
            </a:r>
            <a:r>
              <a:rPr lang="hr-HR" u="sng" dirty="0" err="1">
                <a:solidFill>
                  <a:srgbClr val="002060"/>
                </a:solidFill>
                <a:latin typeface="Arial" pitchFamily="34" charset="0"/>
                <a:cs typeface="Arial" pitchFamily="34" charset="0"/>
              </a:rPr>
              <a:t>port</a:t>
            </a:r>
            <a:r>
              <a:rPr lang="hr-HR" u="sng" dirty="0">
                <a:solidFill>
                  <a:srgbClr val="002060"/>
                </a:solidFill>
                <a:latin typeface="Arial" pitchFamily="34" charset="0"/>
                <a:cs typeface="Arial" pitchFamily="34" charset="0"/>
              </a:rPr>
              <a:t> primi BPDU odmah postaje normalni STP </a:t>
            </a:r>
            <a:r>
              <a:rPr lang="hr-HR" u="sng" dirty="0" err="1">
                <a:solidFill>
                  <a:srgbClr val="002060"/>
                </a:solidFill>
                <a:latin typeface="Arial" pitchFamily="34" charset="0"/>
                <a:cs typeface="Arial" pitchFamily="34" charset="0"/>
              </a:rPr>
              <a:t>port</a:t>
            </a:r>
            <a:r>
              <a:rPr lang="hr-HR" u="sng" dirty="0">
                <a:solidFill>
                  <a:srgbClr val="002060"/>
                </a:solidFill>
                <a:latin typeface="Arial" pitchFamily="34" charset="0"/>
                <a:cs typeface="Arial" pitchFamily="34" charset="0"/>
              </a:rPr>
              <a:t> i sudjeluje u STP topologij</a:t>
            </a:r>
            <a:r>
              <a:rPr lang="hr-HR" dirty="0">
                <a:solidFill>
                  <a:srgbClr val="002060"/>
                </a:solidFill>
                <a:latin typeface="Arial" pitchFamily="34" charset="0"/>
                <a:cs typeface="Arial" pitchFamily="34" charset="0"/>
              </a:rPr>
              <a:t>i, </a:t>
            </a:r>
            <a:r>
              <a:rPr lang="hr-HR" dirty="0" err="1">
                <a:solidFill>
                  <a:srgbClr val="002060"/>
                </a:solidFill>
                <a:latin typeface="Arial" pitchFamily="34" charset="0"/>
                <a:cs typeface="Arial" pitchFamily="34" charset="0"/>
              </a:rPr>
              <a:t>switch</a:t>
            </a:r>
            <a:r>
              <a:rPr lang="hr-HR" dirty="0">
                <a:solidFill>
                  <a:srgbClr val="002060"/>
                </a:solidFill>
                <a:latin typeface="Arial" pitchFamily="34" charset="0"/>
                <a:cs typeface="Arial" pitchFamily="34" charset="0"/>
              </a:rPr>
              <a:t> generira TCN (</a:t>
            </a:r>
            <a:r>
              <a:rPr lang="hr-HR" dirty="0" err="1">
                <a:solidFill>
                  <a:srgbClr val="002060"/>
                </a:solidFill>
                <a:latin typeface="Arial" pitchFamily="34" charset="0"/>
                <a:cs typeface="Arial" pitchFamily="34" charset="0"/>
              </a:rPr>
              <a:t>topology</a:t>
            </a:r>
            <a:r>
              <a:rPr lang="hr-HR" dirty="0">
                <a:solidFill>
                  <a:srgbClr val="002060"/>
                </a:solidFill>
                <a:latin typeface="Arial" pitchFamily="34" charset="0"/>
                <a:cs typeface="Arial" pitchFamily="34" charset="0"/>
              </a:rPr>
              <a:t> </a:t>
            </a:r>
            <a:r>
              <a:rPr lang="hr-HR" dirty="0" err="1">
                <a:solidFill>
                  <a:srgbClr val="002060"/>
                </a:solidFill>
                <a:latin typeface="Arial" pitchFamily="34" charset="0"/>
                <a:cs typeface="Arial" pitchFamily="34" charset="0"/>
              </a:rPr>
              <a:t>change</a:t>
            </a:r>
            <a:r>
              <a:rPr lang="hr-HR" dirty="0">
                <a:solidFill>
                  <a:srgbClr val="002060"/>
                </a:solidFill>
                <a:latin typeface="Arial" pitchFamily="34" charset="0"/>
                <a:cs typeface="Arial" pitchFamily="34" charset="0"/>
              </a:rPr>
              <a:t> </a:t>
            </a:r>
            <a:r>
              <a:rPr lang="hr-HR" dirty="0" err="1">
                <a:solidFill>
                  <a:srgbClr val="002060"/>
                </a:solidFill>
                <a:latin typeface="Arial" pitchFamily="34" charset="0"/>
                <a:cs typeface="Arial" pitchFamily="34" charset="0"/>
              </a:rPr>
              <a:t>notofication</a:t>
            </a:r>
            <a:r>
              <a:rPr lang="hr-HR" dirty="0">
                <a:solidFill>
                  <a:srgbClr val="002060"/>
                </a:solidFill>
                <a:latin typeface="Arial" pitchFamily="34" charset="0"/>
                <a:cs typeface="Arial" pitchFamily="34" charset="0"/>
              </a:rPr>
              <a:t>)</a:t>
            </a:r>
          </a:p>
          <a:p>
            <a:pPr marL="0" lvl="1">
              <a:buFont typeface="Wingdings" pitchFamily="2" charset="2"/>
              <a:buChar char="Ø"/>
            </a:pPr>
            <a:r>
              <a:rPr lang="hr-HR" dirty="0">
                <a:solidFill>
                  <a:srgbClr val="002060"/>
                </a:solidFill>
                <a:latin typeface="Arial" pitchFamily="34" charset="0"/>
                <a:cs typeface="Arial" pitchFamily="34" charset="0"/>
              </a:rPr>
              <a:t>Prije nego se link </a:t>
            </a:r>
            <a:r>
              <a:rPr lang="hr-HR" dirty="0" err="1">
                <a:solidFill>
                  <a:srgbClr val="002060"/>
                </a:solidFill>
                <a:latin typeface="Arial" pitchFamily="34" charset="0"/>
                <a:cs typeface="Arial" pitchFamily="34" charset="0"/>
              </a:rPr>
              <a:t>type</a:t>
            </a:r>
            <a:r>
              <a:rPr lang="hr-HR" dirty="0">
                <a:solidFill>
                  <a:srgbClr val="002060"/>
                </a:solidFill>
                <a:latin typeface="Arial" pitchFamily="34" charset="0"/>
                <a:cs typeface="Arial" pitchFamily="34" charset="0"/>
              </a:rPr>
              <a:t> može uzeti u obzir za brzu tranziciju RSTP mora odrediti uloge </a:t>
            </a:r>
            <a:r>
              <a:rPr lang="hr-HR" dirty="0" err="1">
                <a:solidFill>
                  <a:srgbClr val="002060"/>
                </a:solidFill>
                <a:latin typeface="Arial" pitchFamily="34" charset="0"/>
                <a:cs typeface="Arial" pitchFamily="34" charset="0"/>
              </a:rPr>
              <a:t>portova</a:t>
            </a:r>
            <a:endParaRPr lang="hr-HR"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4231005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 STP i RSTP stanja portova</a:t>
            </a:r>
            <a:endParaRPr lang="en-US" dirty="0"/>
          </a:p>
        </p:txBody>
      </p:sp>
      <p:pic>
        <p:nvPicPr>
          <p:cNvPr id="4" name="Picture 4" descr="File:ScreenShotNew077.jpg">
            <a:extLst>
              <a:ext uri="{FF2B5EF4-FFF2-40B4-BE49-F238E27FC236}">
                <a16:creationId xmlns:a16="http://schemas.microsoft.com/office/drawing/2014/main" id="{6AD26E40-7B91-47E0-A057-1339334565F3}"/>
              </a:ext>
            </a:extLst>
          </p:cNvPr>
          <p:cNvPicPr>
            <a:picLocks noChangeAspect="1" noChangeArrowheads="1"/>
          </p:cNvPicPr>
          <p:nvPr/>
        </p:nvPicPr>
        <p:blipFill>
          <a:blip r:embed="rId4"/>
          <a:srcRect/>
          <a:stretch>
            <a:fillRect/>
          </a:stretch>
        </p:blipFill>
        <p:spPr bwMode="auto">
          <a:xfrm>
            <a:off x="1156657" y="735375"/>
            <a:ext cx="8897667" cy="1857388"/>
          </a:xfrm>
          <a:prstGeom prst="rect">
            <a:avLst/>
          </a:prstGeom>
          <a:noFill/>
        </p:spPr>
      </p:pic>
      <p:pic>
        <p:nvPicPr>
          <p:cNvPr id="5" name="Picture 2" descr="http://mars.tekkom.dk/mediawiki/images/thumb/0/04/ScreenShotNew065.jpg/800px-ScreenShotNew065.jpg">
            <a:extLst>
              <a:ext uri="{FF2B5EF4-FFF2-40B4-BE49-F238E27FC236}">
                <a16:creationId xmlns:a16="http://schemas.microsoft.com/office/drawing/2014/main" id="{D7874F07-08B9-40D1-AE5D-A2DAA5AAC18D}"/>
              </a:ext>
            </a:extLst>
          </p:cNvPr>
          <p:cNvPicPr>
            <a:picLocks noChangeAspect="1" noChangeArrowheads="1"/>
          </p:cNvPicPr>
          <p:nvPr/>
        </p:nvPicPr>
        <p:blipFill>
          <a:blip r:embed="rId5"/>
          <a:srcRect/>
          <a:stretch>
            <a:fillRect/>
          </a:stretch>
        </p:blipFill>
        <p:spPr bwMode="auto">
          <a:xfrm>
            <a:off x="2286000" y="2592764"/>
            <a:ext cx="7620000" cy="3895725"/>
          </a:xfrm>
          <a:prstGeom prst="rect">
            <a:avLst/>
          </a:prstGeom>
          <a:noFill/>
        </p:spPr>
      </p:pic>
      <p:sp>
        <p:nvSpPr>
          <p:cNvPr id="6" name="TextBox 6">
            <a:extLst>
              <a:ext uri="{FF2B5EF4-FFF2-40B4-BE49-F238E27FC236}">
                <a16:creationId xmlns:a16="http://schemas.microsoft.com/office/drawing/2014/main" id="{94BB282B-1CD6-4801-9214-41FE9E90F7CC}"/>
              </a:ext>
            </a:extLst>
          </p:cNvPr>
          <p:cNvSpPr txBox="1"/>
          <p:nvPr/>
        </p:nvSpPr>
        <p:spPr>
          <a:xfrm>
            <a:off x="6076397" y="4071295"/>
            <a:ext cx="4185761" cy="369332"/>
          </a:xfrm>
          <a:prstGeom prst="rect">
            <a:avLst/>
          </a:prstGeom>
          <a:noFill/>
        </p:spPr>
        <p:txBody>
          <a:bodyPr wrap="none" rtlCol="0">
            <a:spAutoFit/>
          </a:bodyPr>
          <a:lstStyle/>
          <a:p>
            <a:r>
              <a:rPr lang="hr-HR" b="1" dirty="0">
                <a:solidFill>
                  <a:srgbClr val="FF0000"/>
                </a:solidFill>
              </a:rPr>
              <a:t>Između 0 i 240 u inkrementima od 16</a:t>
            </a:r>
          </a:p>
        </p:txBody>
      </p:sp>
    </p:spTree>
    <p:extLst>
      <p:ext uri="{BB962C8B-B14F-4D97-AF65-F5344CB8AC3E}">
        <p14:creationId xmlns:p14="http://schemas.microsoft.com/office/powerpoint/2010/main" val="204862228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a:t>
            </a:r>
            <a:endParaRPr lang="en-US" dirty="0"/>
          </a:p>
        </p:txBody>
      </p:sp>
      <p:sp>
        <p:nvSpPr>
          <p:cNvPr id="4" name="Rectangle 3">
            <a:extLst>
              <a:ext uri="{FF2B5EF4-FFF2-40B4-BE49-F238E27FC236}">
                <a16:creationId xmlns:a16="http://schemas.microsoft.com/office/drawing/2014/main" id="{C403AB29-C386-4514-852C-21932A3A1ECF}"/>
              </a:ext>
            </a:extLst>
          </p:cNvPr>
          <p:cNvSpPr/>
          <p:nvPr/>
        </p:nvSpPr>
        <p:spPr>
          <a:xfrm>
            <a:off x="268678" y="1435089"/>
            <a:ext cx="11589947" cy="2973122"/>
          </a:xfrm>
          <a:prstGeom prst="rect">
            <a:avLst/>
          </a:prstGeom>
        </p:spPr>
        <p:txBody>
          <a:bodyPr wrap="square">
            <a:spAutoFit/>
          </a:bodyPr>
          <a:lstStyle/>
          <a:p>
            <a:pPr marL="342900" indent="-342900">
              <a:spcBef>
                <a:spcPct val="20000"/>
              </a:spcBef>
              <a:buClr>
                <a:schemeClr val="accent1"/>
              </a:buClr>
              <a:buSzPct val="85000"/>
              <a:buFont typeface="Wingdings" panose="05000000000000000000" pitchFamily="2" charset="2"/>
              <a:buChar char="Ø"/>
            </a:pPr>
            <a:r>
              <a:rPr lang="hr-HR" sz="2400" dirty="0">
                <a:solidFill>
                  <a:srgbClr val="002060"/>
                </a:solidFill>
              </a:rPr>
              <a:t>Svi preklopnici sudjeluju u odabiru vršnog preklopnika i najboljih puteva periodičnom razmjenom informacija u okvirima koji se zove </a:t>
            </a:r>
            <a:r>
              <a:rPr lang="hr-HR" sz="2400" dirty="0">
                <a:solidFill>
                  <a:srgbClr val="FF0000"/>
                </a:solidFill>
              </a:rPr>
              <a:t>BPDU</a:t>
            </a:r>
            <a:r>
              <a:rPr lang="hr-HR" sz="2400" dirty="0">
                <a:solidFill>
                  <a:srgbClr val="002060"/>
                </a:solidFill>
              </a:rPr>
              <a:t> (</a:t>
            </a:r>
            <a:r>
              <a:rPr lang="hr-HR" sz="2400" i="1" dirty="0">
                <a:solidFill>
                  <a:srgbClr val="002060"/>
                </a:solidFill>
              </a:rPr>
              <a:t>bridge protocol data unit</a:t>
            </a:r>
            <a:r>
              <a:rPr lang="hr-HR" sz="2400" dirty="0">
                <a:solidFill>
                  <a:srgbClr val="002060"/>
                </a:solidFill>
              </a:rPr>
              <a:t>)</a:t>
            </a:r>
          </a:p>
          <a:p>
            <a:pPr marL="342900" indent="-342900">
              <a:spcBef>
                <a:spcPct val="20000"/>
              </a:spcBef>
              <a:buClr>
                <a:schemeClr val="accent1"/>
              </a:buClr>
              <a:buSzPct val="85000"/>
              <a:buFont typeface="Wingdings" panose="05000000000000000000" pitchFamily="2" charset="2"/>
              <a:buChar char="Ø"/>
            </a:pPr>
            <a:r>
              <a:rPr lang="hr-HR" sz="2400" dirty="0">
                <a:solidFill>
                  <a:srgbClr val="002060"/>
                </a:solidFill>
              </a:rPr>
              <a:t>Svaki preklopnik dobije svoj identifikator – </a:t>
            </a:r>
            <a:r>
              <a:rPr lang="hr-HR" sz="2400" b="1" dirty="0">
                <a:solidFill>
                  <a:srgbClr val="002060"/>
                </a:solidFill>
              </a:rPr>
              <a:t>BID </a:t>
            </a:r>
            <a:r>
              <a:rPr lang="hr-HR" sz="2400" dirty="0">
                <a:solidFill>
                  <a:srgbClr val="002060"/>
                </a:solidFill>
              </a:rPr>
              <a:t>(</a:t>
            </a:r>
            <a:r>
              <a:rPr lang="hr-HR" sz="2400" i="1" dirty="0">
                <a:solidFill>
                  <a:srgbClr val="002060"/>
                </a:solidFill>
              </a:rPr>
              <a:t>bridge ID</a:t>
            </a:r>
            <a:r>
              <a:rPr lang="hr-HR" sz="2400" dirty="0">
                <a:solidFill>
                  <a:srgbClr val="002060"/>
                </a:solidFill>
              </a:rPr>
              <a:t>)</a:t>
            </a:r>
          </a:p>
          <a:p>
            <a:pPr marL="342900" indent="-342900">
              <a:spcBef>
                <a:spcPct val="20000"/>
              </a:spcBef>
              <a:buClr>
                <a:schemeClr val="accent1"/>
              </a:buClr>
              <a:buSzPct val="85000"/>
              <a:buFont typeface="Wingdings" panose="05000000000000000000" pitchFamily="2" charset="2"/>
              <a:buChar char="Ø"/>
            </a:pPr>
            <a:r>
              <a:rPr lang="hr-HR" sz="2400" dirty="0">
                <a:solidFill>
                  <a:srgbClr val="002060"/>
                </a:solidFill>
              </a:rPr>
              <a:t>Razmjenom BPDU okvira razmjenjuje se i BID</a:t>
            </a:r>
          </a:p>
          <a:p>
            <a:pPr marL="342900" indent="-342900">
              <a:spcBef>
                <a:spcPct val="20000"/>
              </a:spcBef>
              <a:buClr>
                <a:schemeClr val="accent1"/>
              </a:buClr>
              <a:buSzPct val="85000"/>
              <a:buFont typeface="Wingdings" panose="05000000000000000000" pitchFamily="2" charset="2"/>
              <a:buChar char="Ø"/>
            </a:pPr>
            <a:r>
              <a:rPr lang="hr-HR" sz="2400" dirty="0">
                <a:solidFill>
                  <a:srgbClr val="002060"/>
                </a:solidFill>
              </a:rPr>
              <a:t>Za vršni preklopnik se odabire preklopnik sa </a:t>
            </a:r>
            <a:r>
              <a:rPr lang="hr-HR" sz="2400" b="1" dirty="0">
                <a:solidFill>
                  <a:srgbClr val="002060"/>
                </a:solidFill>
              </a:rPr>
              <a:t>najmanjim BID-om</a:t>
            </a:r>
          </a:p>
          <a:p>
            <a:pPr marL="342900" indent="-342900">
              <a:spcBef>
                <a:spcPct val="20000"/>
              </a:spcBef>
              <a:buClr>
                <a:schemeClr val="accent1"/>
              </a:buClr>
              <a:buSzPct val="85000"/>
              <a:buFont typeface="Wingdings" panose="05000000000000000000" pitchFamily="2" charset="2"/>
              <a:buChar char="Ø"/>
            </a:pPr>
            <a:endParaRPr lang="hr-HR" sz="2400" b="1" dirty="0">
              <a:solidFill>
                <a:srgbClr val="002060"/>
              </a:solidFill>
            </a:endParaRPr>
          </a:p>
        </p:txBody>
      </p:sp>
    </p:spTree>
    <p:extLst>
      <p:ext uri="{BB962C8B-B14F-4D97-AF65-F5344CB8AC3E}">
        <p14:creationId xmlns:p14="http://schemas.microsoft.com/office/powerpoint/2010/main" val="379982754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a:t>
            </a:r>
            <a:endParaRPr lang="en-US" dirty="0"/>
          </a:p>
        </p:txBody>
      </p:sp>
      <p:pic>
        <p:nvPicPr>
          <p:cNvPr id="5" name="Picture 2">
            <a:extLst>
              <a:ext uri="{FF2B5EF4-FFF2-40B4-BE49-F238E27FC236}">
                <a16:creationId xmlns:a16="http://schemas.microsoft.com/office/drawing/2014/main" id="{11BBE604-2375-4920-8612-1B6A7A2A9496}"/>
              </a:ext>
            </a:extLst>
          </p:cNvPr>
          <p:cNvPicPr>
            <a:picLocks noChangeAspect="1" noChangeArrowheads="1"/>
          </p:cNvPicPr>
          <p:nvPr/>
        </p:nvPicPr>
        <p:blipFill>
          <a:blip r:embed="rId4"/>
          <a:srcRect/>
          <a:stretch>
            <a:fillRect/>
          </a:stretch>
        </p:blipFill>
        <p:spPr bwMode="auto">
          <a:xfrm>
            <a:off x="1738282" y="755877"/>
            <a:ext cx="7000924" cy="5044783"/>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A87E9198-460B-4682-AC87-D73177F98130}"/>
              </a:ext>
            </a:extLst>
          </p:cNvPr>
          <p:cNvSpPr txBox="1"/>
          <p:nvPr/>
        </p:nvSpPr>
        <p:spPr>
          <a:xfrm>
            <a:off x="2381192" y="5600390"/>
            <a:ext cx="4754828" cy="584775"/>
          </a:xfrm>
          <a:prstGeom prst="rect">
            <a:avLst/>
          </a:prstGeom>
          <a:solidFill>
            <a:srgbClr val="FFFF00"/>
          </a:solidFill>
        </p:spPr>
        <p:txBody>
          <a:bodyPr wrap="none" rtlCol="0">
            <a:spAutoFit/>
          </a:bodyPr>
          <a:lstStyle/>
          <a:p>
            <a:r>
              <a:rPr lang="hr-HR" b="1" dirty="0">
                <a:solidFill>
                  <a:srgbClr val="FF0000"/>
                </a:solidFill>
              </a:rPr>
              <a:t>ROOT switch/bridge</a:t>
            </a:r>
          </a:p>
          <a:p>
            <a:r>
              <a:rPr lang="hr-HR" sz="1400" b="1" dirty="0">
                <a:solidFill>
                  <a:srgbClr val="FF00FF"/>
                </a:solidFill>
              </a:rPr>
              <a:t>Svi portovi su zeleni (Designated u forwarding stanju)</a:t>
            </a:r>
          </a:p>
        </p:txBody>
      </p:sp>
      <p:sp>
        <p:nvSpPr>
          <p:cNvPr id="7" name="Rectangle 6">
            <a:extLst>
              <a:ext uri="{FF2B5EF4-FFF2-40B4-BE49-F238E27FC236}">
                <a16:creationId xmlns:a16="http://schemas.microsoft.com/office/drawing/2014/main" id="{8A5988DE-DB39-4AA7-B3D4-EEEC55CF55CA}"/>
              </a:ext>
            </a:extLst>
          </p:cNvPr>
          <p:cNvSpPr/>
          <p:nvPr/>
        </p:nvSpPr>
        <p:spPr>
          <a:xfrm>
            <a:off x="3524200" y="4399214"/>
            <a:ext cx="1357322"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TextBox 7">
            <a:extLst>
              <a:ext uri="{FF2B5EF4-FFF2-40B4-BE49-F238E27FC236}">
                <a16:creationId xmlns:a16="http://schemas.microsoft.com/office/drawing/2014/main" id="{C7730841-F655-49B4-8106-07E16F9067CD}"/>
              </a:ext>
            </a:extLst>
          </p:cNvPr>
          <p:cNvSpPr txBox="1"/>
          <p:nvPr/>
        </p:nvSpPr>
        <p:spPr>
          <a:xfrm>
            <a:off x="2452630" y="1970322"/>
            <a:ext cx="1364476" cy="369332"/>
          </a:xfrm>
          <a:prstGeom prst="rect">
            <a:avLst/>
          </a:prstGeom>
          <a:noFill/>
        </p:spPr>
        <p:txBody>
          <a:bodyPr wrap="none" rtlCol="0">
            <a:spAutoFit/>
          </a:bodyPr>
          <a:lstStyle/>
          <a:p>
            <a:r>
              <a:rPr lang="hr-HR" b="1" dirty="0">
                <a:solidFill>
                  <a:srgbClr val="0000FF"/>
                </a:solidFill>
              </a:rPr>
              <a:t>ROOT port</a:t>
            </a:r>
          </a:p>
        </p:txBody>
      </p:sp>
      <p:sp>
        <p:nvSpPr>
          <p:cNvPr id="9" name="TextBox 8">
            <a:extLst>
              <a:ext uri="{FF2B5EF4-FFF2-40B4-BE49-F238E27FC236}">
                <a16:creationId xmlns:a16="http://schemas.microsoft.com/office/drawing/2014/main" id="{6EEF1128-37D8-43B3-B964-1B027967E513}"/>
              </a:ext>
            </a:extLst>
          </p:cNvPr>
          <p:cNvSpPr txBox="1"/>
          <p:nvPr/>
        </p:nvSpPr>
        <p:spPr>
          <a:xfrm>
            <a:off x="6453158" y="2041760"/>
            <a:ext cx="1364476" cy="369332"/>
          </a:xfrm>
          <a:prstGeom prst="rect">
            <a:avLst/>
          </a:prstGeom>
          <a:noFill/>
        </p:spPr>
        <p:txBody>
          <a:bodyPr wrap="none" rtlCol="0">
            <a:spAutoFit/>
          </a:bodyPr>
          <a:lstStyle/>
          <a:p>
            <a:r>
              <a:rPr lang="hr-HR" b="1" dirty="0">
                <a:solidFill>
                  <a:srgbClr val="0000FF"/>
                </a:solidFill>
              </a:rPr>
              <a:t>ROOT port</a:t>
            </a:r>
          </a:p>
        </p:txBody>
      </p:sp>
      <p:sp>
        <p:nvSpPr>
          <p:cNvPr id="10" name="TextBox 9">
            <a:extLst>
              <a:ext uri="{FF2B5EF4-FFF2-40B4-BE49-F238E27FC236}">
                <a16:creationId xmlns:a16="http://schemas.microsoft.com/office/drawing/2014/main" id="{30D27BBD-AE68-4E8D-A76C-B7018F7EA448}"/>
              </a:ext>
            </a:extLst>
          </p:cNvPr>
          <p:cNvSpPr txBox="1"/>
          <p:nvPr/>
        </p:nvSpPr>
        <p:spPr>
          <a:xfrm>
            <a:off x="6095968" y="4684966"/>
            <a:ext cx="1364476" cy="369332"/>
          </a:xfrm>
          <a:prstGeom prst="rect">
            <a:avLst/>
          </a:prstGeom>
          <a:noFill/>
        </p:spPr>
        <p:txBody>
          <a:bodyPr wrap="none" rtlCol="0">
            <a:spAutoFit/>
          </a:bodyPr>
          <a:lstStyle/>
          <a:p>
            <a:r>
              <a:rPr lang="hr-HR" b="1" dirty="0">
                <a:solidFill>
                  <a:srgbClr val="0000FF"/>
                </a:solidFill>
              </a:rPr>
              <a:t>ROOT port</a:t>
            </a:r>
          </a:p>
        </p:txBody>
      </p:sp>
      <p:sp>
        <p:nvSpPr>
          <p:cNvPr id="11" name="Rectangle 10">
            <a:extLst>
              <a:ext uri="{FF2B5EF4-FFF2-40B4-BE49-F238E27FC236}">
                <a16:creationId xmlns:a16="http://schemas.microsoft.com/office/drawing/2014/main" id="{F9926508-F436-4745-A74B-B9A9F321E226}"/>
              </a:ext>
            </a:extLst>
          </p:cNvPr>
          <p:cNvSpPr/>
          <p:nvPr/>
        </p:nvSpPr>
        <p:spPr>
          <a:xfrm>
            <a:off x="7381852" y="4970718"/>
            <a:ext cx="214314"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ectangle 11">
            <a:extLst>
              <a:ext uri="{FF2B5EF4-FFF2-40B4-BE49-F238E27FC236}">
                <a16:creationId xmlns:a16="http://schemas.microsoft.com/office/drawing/2014/main" id="{39E93192-9479-49AB-AFE6-E89DC5E63D5C}"/>
              </a:ext>
            </a:extLst>
          </p:cNvPr>
          <p:cNvSpPr/>
          <p:nvPr/>
        </p:nvSpPr>
        <p:spPr>
          <a:xfrm>
            <a:off x="3809952" y="1898884"/>
            <a:ext cx="214314"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a:extLst>
              <a:ext uri="{FF2B5EF4-FFF2-40B4-BE49-F238E27FC236}">
                <a16:creationId xmlns:a16="http://schemas.microsoft.com/office/drawing/2014/main" id="{2E69D3B1-22E4-41C7-B5AA-295799199BD6}"/>
              </a:ext>
            </a:extLst>
          </p:cNvPr>
          <p:cNvSpPr/>
          <p:nvPr/>
        </p:nvSpPr>
        <p:spPr>
          <a:xfrm>
            <a:off x="7739042" y="1970322"/>
            <a:ext cx="214314"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ectangle 13">
            <a:extLst>
              <a:ext uri="{FF2B5EF4-FFF2-40B4-BE49-F238E27FC236}">
                <a16:creationId xmlns:a16="http://schemas.microsoft.com/office/drawing/2014/main" id="{B4BEF481-7994-44B4-B730-D5BD0F254D70}"/>
              </a:ext>
            </a:extLst>
          </p:cNvPr>
          <p:cNvSpPr/>
          <p:nvPr/>
        </p:nvSpPr>
        <p:spPr>
          <a:xfrm>
            <a:off x="4310018" y="1398818"/>
            <a:ext cx="276228" cy="49054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Rectangle 14">
            <a:extLst>
              <a:ext uri="{FF2B5EF4-FFF2-40B4-BE49-F238E27FC236}">
                <a16:creationId xmlns:a16="http://schemas.microsoft.com/office/drawing/2014/main" id="{94F1E43B-6CD0-4F60-965C-E163DCC0B9A7}"/>
              </a:ext>
            </a:extLst>
          </p:cNvPr>
          <p:cNvSpPr/>
          <p:nvPr/>
        </p:nvSpPr>
        <p:spPr>
          <a:xfrm>
            <a:off x="7739042" y="4613528"/>
            <a:ext cx="428628" cy="34766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Rectangle 15">
            <a:extLst>
              <a:ext uri="{FF2B5EF4-FFF2-40B4-BE49-F238E27FC236}">
                <a16:creationId xmlns:a16="http://schemas.microsoft.com/office/drawing/2014/main" id="{3E974B85-FA2D-48ED-B4FE-35F03583159F}"/>
              </a:ext>
            </a:extLst>
          </p:cNvPr>
          <p:cNvSpPr/>
          <p:nvPr/>
        </p:nvSpPr>
        <p:spPr>
          <a:xfrm>
            <a:off x="4238580" y="4970718"/>
            <a:ext cx="276228" cy="49054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7" name="Rectangle 16">
            <a:extLst>
              <a:ext uri="{FF2B5EF4-FFF2-40B4-BE49-F238E27FC236}">
                <a16:creationId xmlns:a16="http://schemas.microsoft.com/office/drawing/2014/main" id="{BB5B2E21-A602-4E14-BE4A-F38C7D9149A2}"/>
              </a:ext>
            </a:extLst>
          </p:cNvPr>
          <p:cNvSpPr/>
          <p:nvPr/>
        </p:nvSpPr>
        <p:spPr>
          <a:xfrm>
            <a:off x="3738514" y="4613528"/>
            <a:ext cx="428628" cy="34766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 name="Rectangle 17">
            <a:extLst>
              <a:ext uri="{FF2B5EF4-FFF2-40B4-BE49-F238E27FC236}">
                <a16:creationId xmlns:a16="http://schemas.microsoft.com/office/drawing/2014/main" id="{CABB8CA3-A78D-426E-A928-8FAF1E0E888E}"/>
              </a:ext>
            </a:extLst>
          </p:cNvPr>
          <p:cNvSpPr/>
          <p:nvPr/>
        </p:nvSpPr>
        <p:spPr>
          <a:xfrm>
            <a:off x="7953356" y="1970322"/>
            <a:ext cx="214314"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Rectangle 18">
            <a:extLst>
              <a:ext uri="{FF2B5EF4-FFF2-40B4-BE49-F238E27FC236}">
                <a16:creationId xmlns:a16="http://schemas.microsoft.com/office/drawing/2014/main" id="{EE9580E0-F50B-43FF-B666-169E39EFCD8A}"/>
              </a:ext>
            </a:extLst>
          </p:cNvPr>
          <p:cNvSpPr/>
          <p:nvPr/>
        </p:nvSpPr>
        <p:spPr>
          <a:xfrm>
            <a:off x="7381852" y="1470256"/>
            <a:ext cx="285752" cy="42862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Rectangle 19">
            <a:extLst>
              <a:ext uri="{FF2B5EF4-FFF2-40B4-BE49-F238E27FC236}">
                <a16:creationId xmlns:a16="http://schemas.microsoft.com/office/drawing/2014/main" id="{7658580B-77D8-4880-84E8-0F58774F8B5A}"/>
              </a:ext>
            </a:extLst>
          </p:cNvPr>
          <p:cNvSpPr/>
          <p:nvPr/>
        </p:nvSpPr>
        <p:spPr>
          <a:xfrm>
            <a:off x="7381852" y="5256470"/>
            <a:ext cx="214314"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Rectangle 20">
            <a:extLst>
              <a:ext uri="{FF2B5EF4-FFF2-40B4-BE49-F238E27FC236}">
                <a16:creationId xmlns:a16="http://schemas.microsoft.com/office/drawing/2014/main" id="{7F273D71-8FF8-4146-A8B2-37408F6A0977}"/>
              </a:ext>
            </a:extLst>
          </p:cNvPr>
          <p:cNvSpPr/>
          <p:nvPr/>
        </p:nvSpPr>
        <p:spPr>
          <a:xfrm>
            <a:off x="4024266" y="1898884"/>
            <a:ext cx="214314"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TextBox 21">
            <a:extLst>
              <a:ext uri="{FF2B5EF4-FFF2-40B4-BE49-F238E27FC236}">
                <a16:creationId xmlns:a16="http://schemas.microsoft.com/office/drawing/2014/main" id="{94AF3489-0351-43A2-A2AE-3B9B83E8F5B5}"/>
              </a:ext>
            </a:extLst>
          </p:cNvPr>
          <p:cNvSpPr txBox="1"/>
          <p:nvPr/>
        </p:nvSpPr>
        <p:spPr>
          <a:xfrm>
            <a:off x="8167670" y="2113198"/>
            <a:ext cx="1082348" cy="369332"/>
          </a:xfrm>
          <a:prstGeom prst="rect">
            <a:avLst/>
          </a:prstGeom>
          <a:noFill/>
        </p:spPr>
        <p:txBody>
          <a:bodyPr wrap="none" rtlCol="0">
            <a:spAutoFit/>
          </a:bodyPr>
          <a:lstStyle/>
          <a:p>
            <a:r>
              <a:rPr lang="hr-HR" dirty="0">
                <a:solidFill>
                  <a:schemeClr val="accent6">
                    <a:lumMod val="75000"/>
                  </a:schemeClr>
                </a:solidFill>
              </a:rPr>
              <a:t>Altn BLK</a:t>
            </a:r>
          </a:p>
        </p:txBody>
      </p:sp>
      <p:sp>
        <p:nvSpPr>
          <p:cNvPr id="23" name="TextBox 22">
            <a:extLst>
              <a:ext uri="{FF2B5EF4-FFF2-40B4-BE49-F238E27FC236}">
                <a16:creationId xmlns:a16="http://schemas.microsoft.com/office/drawing/2014/main" id="{AE48EAFF-ACD0-4D12-A7E2-A1DA0478325D}"/>
              </a:ext>
            </a:extLst>
          </p:cNvPr>
          <p:cNvSpPr txBox="1"/>
          <p:nvPr/>
        </p:nvSpPr>
        <p:spPr>
          <a:xfrm>
            <a:off x="6810348" y="1113066"/>
            <a:ext cx="1082348" cy="369332"/>
          </a:xfrm>
          <a:prstGeom prst="rect">
            <a:avLst/>
          </a:prstGeom>
          <a:noFill/>
        </p:spPr>
        <p:txBody>
          <a:bodyPr wrap="none" rtlCol="0">
            <a:spAutoFit/>
          </a:bodyPr>
          <a:lstStyle/>
          <a:p>
            <a:r>
              <a:rPr lang="hr-HR" dirty="0">
                <a:solidFill>
                  <a:schemeClr val="accent6">
                    <a:lumMod val="75000"/>
                  </a:schemeClr>
                </a:solidFill>
              </a:rPr>
              <a:t>Altn BLK</a:t>
            </a:r>
          </a:p>
        </p:txBody>
      </p:sp>
      <p:sp>
        <p:nvSpPr>
          <p:cNvPr id="24" name="TextBox 23">
            <a:extLst>
              <a:ext uri="{FF2B5EF4-FFF2-40B4-BE49-F238E27FC236}">
                <a16:creationId xmlns:a16="http://schemas.microsoft.com/office/drawing/2014/main" id="{BA7592BC-E26C-44B4-B22F-1A7D58A963E1}"/>
              </a:ext>
            </a:extLst>
          </p:cNvPr>
          <p:cNvSpPr txBox="1"/>
          <p:nvPr/>
        </p:nvSpPr>
        <p:spPr>
          <a:xfrm>
            <a:off x="4238580" y="2184636"/>
            <a:ext cx="1082348" cy="369332"/>
          </a:xfrm>
          <a:prstGeom prst="rect">
            <a:avLst/>
          </a:prstGeom>
          <a:noFill/>
        </p:spPr>
        <p:txBody>
          <a:bodyPr wrap="none" rtlCol="0">
            <a:spAutoFit/>
          </a:bodyPr>
          <a:lstStyle/>
          <a:p>
            <a:r>
              <a:rPr lang="hr-HR" dirty="0">
                <a:solidFill>
                  <a:schemeClr val="accent6">
                    <a:lumMod val="75000"/>
                  </a:schemeClr>
                </a:solidFill>
              </a:rPr>
              <a:t>Altn BLK</a:t>
            </a:r>
          </a:p>
        </p:txBody>
      </p:sp>
      <p:sp>
        <p:nvSpPr>
          <p:cNvPr id="25" name="TextBox 24">
            <a:extLst>
              <a:ext uri="{FF2B5EF4-FFF2-40B4-BE49-F238E27FC236}">
                <a16:creationId xmlns:a16="http://schemas.microsoft.com/office/drawing/2014/main" id="{CB2DF7BB-5045-4A58-857E-C663079C2966}"/>
              </a:ext>
            </a:extLst>
          </p:cNvPr>
          <p:cNvSpPr txBox="1"/>
          <p:nvPr/>
        </p:nvSpPr>
        <p:spPr>
          <a:xfrm>
            <a:off x="7381852" y="5613660"/>
            <a:ext cx="1082348" cy="369332"/>
          </a:xfrm>
          <a:prstGeom prst="rect">
            <a:avLst/>
          </a:prstGeom>
          <a:noFill/>
        </p:spPr>
        <p:txBody>
          <a:bodyPr wrap="none" rtlCol="0">
            <a:spAutoFit/>
          </a:bodyPr>
          <a:lstStyle/>
          <a:p>
            <a:r>
              <a:rPr lang="hr-HR" dirty="0">
                <a:solidFill>
                  <a:schemeClr val="accent6">
                    <a:lumMod val="75000"/>
                  </a:schemeClr>
                </a:solidFill>
              </a:rPr>
              <a:t>Altn BLK</a:t>
            </a:r>
          </a:p>
        </p:txBody>
      </p:sp>
      <p:cxnSp>
        <p:nvCxnSpPr>
          <p:cNvPr id="26" name="Straight Arrow Connector 25">
            <a:extLst>
              <a:ext uri="{FF2B5EF4-FFF2-40B4-BE49-F238E27FC236}">
                <a16:creationId xmlns:a16="http://schemas.microsoft.com/office/drawing/2014/main" id="{38542D68-AFD5-4A20-AF7B-F3AFBC92A370}"/>
              </a:ext>
            </a:extLst>
          </p:cNvPr>
          <p:cNvCxnSpPr>
            <a:stCxn id="27" idx="1"/>
          </p:cNvCxnSpPr>
          <p:nvPr/>
        </p:nvCxnSpPr>
        <p:spPr>
          <a:xfrm rot="10800000" flipV="1">
            <a:off x="8024794" y="3369434"/>
            <a:ext cx="857256" cy="5297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E90B871-38E2-4BE1-AD4E-D734547B14D1}"/>
              </a:ext>
            </a:extLst>
          </p:cNvPr>
          <p:cNvSpPr txBox="1"/>
          <p:nvPr/>
        </p:nvSpPr>
        <p:spPr>
          <a:xfrm>
            <a:off x="8882050" y="3184768"/>
            <a:ext cx="1415772" cy="369332"/>
          </a:xfrm>
          <a:prstGeom prst="rect">
            <a:avLst/>
          </a:prstGeom>
          <a:noFill/>
        </p:spPr>
        <p:txBody>
          <a:bodyPr wrap="none" rtlCol="0">
            <a:spAutoFit/>
          </a:bodyPr>
          <a:lstStyle/>
          <a:p>
            <a:r>
              <a:rPr lang="hr-HR" dirty="0"/>
              <a:t>Backup port</a:t>
            </a:r>
          </a:p>
        </p:txBody>
      </p:sp>
      <p:cxnSp>
        <p:nvCxnSpPr>
          <p:cNvPr id="28" name="Straight Arrow Connector 27">
            <a:extLst>
              <a:ext uri="{FF2B5EF4-FFF2-40B4-BE49-F238E27FC236}">
                <a16:creationId xmlns:a16="http://schemas.microsoft.com/office/drawing/2014/main" id="{1DFB8220-D7FE-4641-A7E0-6F45FEA002BD}"/>
              </a:ext>
            </a:extLst>
          </p:cNvPr>
          <p:cNvCxnSpPr>
            <a:cxnSpLocks/>
          </p:cNvCxnSpPr>
          <p:nvPr/>
        </p:nvCxnSpPr>
        <p:spPr>
          <a:xfrm flipH="1">
            <a:off x="5447669" y="965671"/>
            <a:ext cx="490510" cy="570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99FC21A-4E8E-4572-B761-908EE3ECFC19}"/>
              </a:ext>
            </a:extLst>
          </p:cNvPr>
          <p:cNvSpPr txBox="1"/>
          <p:nvPr/>
        </p:nvSpPr>
        <p:spPr>
          <a:xfrm>
            <a:off x="5906276" y="829889"/>
            <a:ext cx="1415772" cy="369332"/>
          </a:xfrm>
          <a:prstGeom prst="rect">
            <a:avLst/>
          </a:prstGeom>
          <a:noFill/>
        </p:spPr>
        <p:txBody>
          <a:bodyPr wrap="none" rtlCol="0">
            <a:spAutoFit/>
          </a:bodyPr>
          <a:lstStyle/>
          <a:p>
            <a:r>
              <a:rPr lang="hr-HR" dirty="0"/>
              <a:t>Backup port</a:t>
            </a:r>
          </a:p>
        </p:txBody>
      </p:sp>
      <p:cxnSp>
        <p:nvCxnSpPr>
          <p:cNvPr id="30" name="Straight Arrow Connector 29">
            <a:extLst>
              <a:ext uri="{FF2B5EF4-FFF2-40B4-BE49-F238E27FC236}">
                <a16:creationId xmlns:a16="http://schemas.microsoft.com/office/drawing/2014/main" id="{9E5B8275-DC4B-4B2E-9F69-A3D586484513}"/>
              </a:ext>
            </a:extLst>
          </p:cNvPr>
          <p:cNvCxnSpPr>
            <a:cxnSpLocks/>
          </p:cNvCxnSpPr>
          <p:nvPr/>
        </p:nvCxnSpPr>
        <p:spPr>
          <a:xfrm flipH="1">
            <a:off x="5519107" y="1162693"/>
            <a:ext cx="510780" cy="5877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05230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534" y="259488"/>
            <a:ext cx="7603067" cy="1068888"/>
          </a:xfrm>
          <a:prstGeom prst="rect">
            <a:avLst/>
          </a:prstGeom>
        </p:spPr>
        <p:txBody>
          <a:bodyPr/>
          <a:lstStyle/>
          <a:p>
            <a:r>
              <a:rPr lang="hr-HR" dirty="0"/>
              <a:t>Funkcioniranje preklopnika</a:t>
            </a:r>
          </a:p>
        </p:txBody>
      </p:sp>
      <p:pic>
        <p:nvPicPr>
          <p:cNvPr id="4" name="Picture 3"/>
          <p:cNvPicPr>
            <a:picLocks noChangeAspect="1" noChangeArrowheads="1"/>
          </p:cNvPicPr>
          <p:nvPr/>
        </p:nvPicPr>
        <p:blipFill>
          <a:blip r:embed="rId2"/>
          <a:srcRect/>
          <a:stretch>
            <a:fillRect/>
          </a:stretch>
        </p:blipFill>
        <p:spPr bwMode="auto">
          <a:xfrm>
            <a:off x="392716" y="1488962"/>
            <a:ext cx="7486644" cy="4247559"/>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B5F6EC40-52C5-4626-9DEB-12A177FA88C4}"/>
              </a:ext>
            </a:extLst>
          </p:cNvPr>
          <p:cNvSpPr/>
          <p:nvPr/>
        </p:nvSpPr>
        <p:spPr>
          <a:xfrm>
            <a:off x="7245732" y="793932"/>
            <a:ext cx="4553552" cy="3108543"/>
          </a:xfrm>
          <a:prstGeom prst="rect">
            <a:avLst/>
          </a:prstGeom>
        </p:spPr>
        <p:txBody>
          <a:bodyPr wrap="square">
            <a:spAutoFit/>
          </a:bodyPr>
          <a:lstStyle/>
          <a:p>
            <a:r>
              <a:rPr lang="en-US" sz="1600" dirty="0"/>
              <a:t>SW1#</a:t>
            </a:r>
            <a:r>
              <a:rPr lang="en-US" sz="1600" dirty="0">
                <a:solidFill>
                  <a:srgbClr val="FF0000"/>
                </a:solidFill>
              </a:rPr>
              <a:t>sh </a:t>
            </a:r>
            <a:r>
              <a:rPr lang="en-US" sz="1600" dirty="0" err="1">
                <a:solidFill>
                  <a:srgbClr val="FF0000"/>
                </a:solidFill>
              </a:rPr>
              <a:t>mac</a:t>
            </a:r>
            <a:r>
              <a:rPr lang="en-US" sz="1600" dirty="0">
                <a:solidFill>
                  <a:srgbClr val="FF0000"/>
                </a:solidFill>
              </a:rPr>
              <a:t>-address-table </a:t>
            </a:r>
          </a:p>
          <a:p>
            <a:r>
              <a:rPr lang="en-US" sz="1600" dirty="0"/>
              <a:t>          Mac Address Table</a:t>
            </a:r>
          </a:p>
          <a:p>
            <a:r>
              <a:rPr lang="en-US" sz="1600" dirty="0"/>
              <a:t>-------------------------------------------</a:t>
            </a:r>
          </a:p>
          <a:p>
            <a:endParaRPr lang="en-US" sz="1600" dirty="0"/>
          </a:p>
          <a:p>
            <a:r>
              <a:rPr lang="en-US" sz="1600" dirty="0" err="1"/>
              <a:t>Vlan</a:t>
            </a:r>
            <a:r>
              <a:rPr lang="en-US" sz="1600" dirty="0"/>
              <a:t>    Mac Address       Type        Ports</a:t>
            </a:r>
          </a:p>
          <a:p>
            <a:r>
              <a:rPr lang="en-US" sz="1600" dirty="0"/>
              <a:t>----    -----------       --------    -----</a:t>
            </a:r>
          </a:p>
          <a:p>
            <a:endParaRPr lang="en-US" sz="1600" dirty="0"/>
          </a:p>
          <a:p>
            <a:r>
              <a:rPr lang="en-US" sz="1600" dirty="0"/>
              <a:t>   1    0001.c73a.7154    DYNAMIC     Gig1/1</a:t>
            </a:r>
          </a:p>
          <a:p>
            <a:r>
              <a:rPr lang="en-US" sz="1600" dirty="0"/>
              <a:t>   1    00e0.8f81.0b4e    DYNAMIC     Fa0/2</a:t>
            </a:r>
            <a:endParaRPr lang="hr-HR" sz="1600" dirty="0"/>
          </a:p>
          <a:p>
            <a:r>
              <a:rPr lang="hr-HR" sz="1600" dirty="0"/>
              <a:t>   10    </a:t>
            </a:r>
            <a:r>
              <a:rPr lang="en-US" sz="1600" dirty="0"/>
              <a:t>0001.</a:t>
            </a:r>
            <a:r>
              <a:rPr lang="hr-HR" sz="1600" dirty="0"/>
              <a:t>abcd</a:t>
            </a:r>
            <a:r>
              <a:rPr lang="en-US" sz="1600" dirty="0"/>
              <a:t>.7</a:t>
            </a:r>
            <a:r>
              <a:rPr lang="hr-HR" sz="1600" dirty="0"/>
              <a:t>232</a:t>
            </a:r>
            <a:r>
              <a:rPr lang="en-US" sz="1600" dirty="0"/>
              <a:t>    DYNAMIC     Gig1/</a:t>
            </a:r>
            <a:r>
              <a:rPr lang="hr-HR" sz="1600" dirty="0"/>
              <a:t>2</a:t>
            </a:r>
            <a:endParaRPr lang="en-US" sz="1600" dirty="0"/>
          </a:p>
          <a:p>
            <a:r>
              <a:rPr lang="en-US" sz="1600" dirty="0"/>
              <a:t>   1    00e0.</a:t>
            </a:r>
            <a:r>
              <a:rPr lang="hr-HR" sz="1600" dirty="0"/>
              <a:t>8fba</a:t>
            </a:r>
            <a:r>
              <a:rPr lang="en-US" sz="1600" dirty="0"/>
              <a:t>.</a:t>
            </a:r>
            <a:r>
              <a:rPr lang="hr-HR" sz="1600" dirty="0"/>
              <a:t>baba</a:t>
            </a:r>
            <a:r>
              <a:rPr lang="en-US" sz="1600" dirty="0"/>
              <a:t>    DYNAMIC     Fa0/2</a:t>
            </a:r>
            <a:endParaRPr lang="hr-HR" sz="1600" dirty="0"/>
          </a:p>
          <a:p>
            <a:endParaRPr lang="hr-HR" sz="1600" dirty="0"/>
          </a:p>
        </p:txBody>
      </p:sp>
    </p:spTree>
    <p:extLst>
      <p:ext uri="{BB962C8B-B14F-4D97-AF65-F5344CB8AC3E}">
        <p14:creationId xmlns:p14="http://schemas.microsoft.com/office/powerpoint/2010/main" val="296616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a:t>
            </a:r>
            <a:endParaRPr lang="en-US" dirty="0"/>
          </a:p>
        </p:txBody>
      </p:sp>
      <p:pic>
        <p:nvPicPr>
          <p:cNvPr id="59" name="Slika 3">
            <a:extLst>
              <a:ext uri="{FF2B5EF4-FFF2-40B4-BE49-F238E27FC236}">
                <a16:creationId xmlns:a16="http://schemas.microsoft.com/office/drawing/2014/main" id="{7FECB941-E9C7-4BB3-B6BA-A57F7F25C1F1}"/>
              </a:ext>
            </a:extLst>
          </p:cNvPr>
          <p:cNvPicPr>
            <a:picLocks noChangeAspect="1"/>
          </p:cNvPicPr>
          <p:nvPr/>
        </p:nvPicPr>
        <p:blipFill>
          <a:blip r:embed="rId4"/>
          <a:stretch>
            <a:fillRect/>
          </a:stretch>
        </p:blipFill>
        <p:spPr>
          <a:xfrm>
            <a:off x="3557587" y="733425"/>
            <a:ext cx="5076825" cy="5391150"/>
          </a:xfrm>
          <a:prstGeom prst="rect">
            <a:avLst/>
          </a:prstGeom>
        </p:spPr>
      </p:pic>
      <p:sp>
        <p:nvSpPr>
          <p:cNvPr id="60" name="Rectangle 59">
            <a:extLst>
              <a:ext uri="{FF2B5EF4-FFF2-40B4-BE49-F238E27FC236}">
                <a16:creationId xmlns:a16="http://schemas.microsoft.com/office/drawing/2014/main" id="{890401A4-1172-45F8-8E3A-C56D88B3B92E}"/>
              </a:ext>
            </a:extLst>
          </p:cNvPr>
          <p:cNvSpPr/>
          <p:nvPr/>
        </p:nvSpPr>
        <p:spPr>
          <a:xfrm>
            <a:off x="2777731" y="3357381"/>
            <a:ext cx="1903635" cy="12144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1" name="TextBox 60">
            <a:extLst>
              <a:ext uri="{FF2B5EF4-FFF2-40B4-BE49-F238E27FC236}">
                <a16:creationId xmlns:a16="http://schemas.microsoft.com/office/drawing/2014/main" id="{F4D423BD-A88B-4362-874B-868FF9255C80}"/>
              </a:ext>
            </a:extLst>
          </p:cNvPr>
          <p:cNvSpPr txBox="1"/>
          <p:nvPr/>
        </p:nvSpPr>
        <p:spPr>
          <a:xfrm>
            <a:off x="2808487" y="1411067"/>
            <a:ext cx="1364476" cy="369332"/>
          </a:xfrm>
          <a:prstGeom prst="rect">
            <a:avLst/>
          </a:prstGeom>
          <a:noFill/>
        </p:spPr>
        <p:txBody>
          <a:bodyPr wrap="none" rtlCol="0">
            <a:spAutoFit/>
          </a:bodyPr>
          <a:lstStyle/>
          <a:p>
            <a:r>
              <a:rPr lang="hr-HR" b="1" dirty="0">
                <a:solidFill>
                  <a:srgbClr val="0000FF"/>
                </a:solidFill>
              </a:rPr>
              <a:t>ROOT port</a:t>
            </a:r>
          </a:p>
        </p:txBody>
      </p:sp>
      <p:sp>
        <p:nvSpPr>
          <p:cNvPr id="62" name="TextBox 61">
            <a:extLst>
              <a:ext uri="{FF2B5EF4-FFF2-40B4-BE49-F238E27FC236}">
                <a16:creationId xmlns:a16="http://schemas.microsoft.com/office/drawing/2014/main" id="{1925A24C-E02C-45B5-8597-5913C873D87E}"/>
              </a:ext>
            </a:extLst>
          </p:cNvPr>
          <p:cNvSpPr txBox="1"/>
          <p:nvPr/>
        </p:nvSpPr>
        <p:spPr>
          <a:xfrm>
            <a:off x="7008216" y="556754"/>
            <a:ext cx="1364476" cy="369332"/>
          </a:xfrm>
          <a:prstGeom prst="rect">
            <a:avLst/>
          </a:prstGeom>
          <a:noFill/>
        </p:spPr>
        <p:txBody>
          <a:bodyPr wrap="none" rtlCol="0">
            <a:spAutoFit/>
          </a:bodyPr>
          <a:lstStyle/>
          <a:p>
            <a:r>
              <a:rPr lang="hr-HR" b="1" dirty="0">
                <a:solidFill>
                  <a:srgbClr val="0000FF"/>
                </a:solidFill>
              </a:rPr>
              <a:t>ROOT port</a:t>
            </a:r>
          </a:p>
        </p:txBody>
      </p:sp>
      <p:sp>
        <p:nvSpPr>
          <p:cNvPr id="63" name="TextBox 62">
            <a:extLst>
              <a:ext uri="{FF2B5EF4-FFF2-40B4-BE49-F238E27FC236}">
                <a16:creationId xmlns:a16="http://schemas.microsoft.com/office/drawing/2014/main" id="{24DB76E9-B14C-4A94-8356-AD8676B55944}"/>
              </a:ext>
            </a:extLst>
          </p:cNvPr>
          <p:cNvSpPr txBox="1"/>
          <p:nvPr/>
        </p:nvSpPr>
        <p:spPr>
          <a:xfrm>
            <a:off x="6412679" y="3429000"/>
            <a:ext cx="1364476" cy="369332"/>
          </a:xfrm>
          <a:prstGeom prst="rect">
            <a:avLst/>
          </a:prstGeom>
          <a:noFill/>
        </p:spPr>
        <p:txBody>
          <a:bodyPr wrap="none" rtlCol="0">
            <a:spAutoFit/>
          </a:bodyPr>
          <a:lstStyle/>
          <a:p>
            <a:r>
              <a:rPr lang="hr-HR" b="1" dirty="0">
                <a:solidFill>
                  <a:srgbClr val="0000FF"/>
                </a:solidFill>
              </a:rPr>
              <a:t>ROOT port</a:t>
            </a:r>
          </a:p>
        </p:txBody>
      </p:sp>
      <p:sp>
        <p:nvSpPr>
          <p:cNvPr id="64" name="Rectangle 63">
            <a:extLst>
              <a:ext uri="{FF2B5EF4-FFF2-40B4-BE49-F238E27FC236}">
                <a16:creationId xmlns:a16="http://schemas.microsoft.com/office/drawing/2014/main" id="{5B29D8C0-5E6C-46A7-9887-A021D02EF700}"/>
              </a:ext>
            </a:extLst>
          </p:cNvPr>
          <p:cNvSpPr/>
          <p:nvPr/>
        </p:nvSpPr>
        <p:spPr>
          <a:xfrm>
            <a:off x="7552342" y="3606735"/>
            <a:ext cx="214314"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5" name="Rectangle 64">
            <a:extLst>
              <a:ext uri="{FF2B5EF4-FFF2-40B4-BE49-F238E27FC236}">
                <a16:creationId xmlns:a16="http://schemas.microsoft.com/office/drawing/2014/main" id="{7FE222B1-E7F4-468D-A4A5-5B25B1B2A27B}"/>
              </a:ext>
            </a:extLst>
          </p:cNvPr>
          <p:cNvSpPr/>
          <p:nvPr/>
        </p:nvSpPr>
        <p:spPr>
          <a:xfrm>
            <a:off x="3882952" y="1361538"/>
            <a:ext cx="214314"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6" name="Rectangle 65">
            <a:extLst>
              <a:ext uri="{FF2B5EF4-FFF2-40B4-BE49-F238E27FC236}">
                <a16:creationId xmlns:a16="http://schemas.microsoft.com/office/drawing/2014/main" id="{A6C0D4A3-27D3-4C0A-B5AD-4907E3C619F4}"/>
              </a:ext>
            </a:extLst>
          </p:cNvPr>
          <p:cNvSpPr/>
          <p:nvPr/>
        </p:nvSpPr>
        <p:spPr>
          <a:xfrm>
            <a:off x="7534969" y="874019"/>
            <a:ext cx="214314" cy="28575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7" name="Rectangle 66">
            <a:extLst>
              <a:ext uri="{FF2B5EF4-FFF2-40B4-BE49-F238E27FC236}">
                <a16:creationId xmlns:a16="http://schemas.microsoft.com/office/drawing/2014/main" id="{978B083F-8CC2-49BE-AF9A-E2205D54E4A0}"/>
              </a:ext>
            </a:extLst>
          </p:cNvPr>
          <p:cNvSpPr/>
          <p:nvPr/>
        </p:nvSpPr>
        <p:spPr>
          <a:xfrm>
            <a:off x="4366016" y="882124"/>
            <a:ext cx="276228" cy="49054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8" name="Rectangle 67">
            <a:extLst>
              <a:ext uri="{FF2B5EF4-FFF2-40B4-BE49-F238E27FC236}">
                <a16:creationId xmlns:a16="http://schemas.microsoft.com/office/drawing/2014/main" id="{60A6C4C2-3DE6-441E-8069-144B2286861D}"/>
              </a:ext>
            </a:extLst>
          </p:cNvPr>
          <p:cNvSpPr/>
          <p:nvPr/>
        </p:nvSpPr>
        <p:spPr>
          <a:xfrm>
            <a:off x="4271033" y="3666943"/>
            <a:ext cx="276228" cy="49054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9" name="Rectangle 68">
            <a:extLst>
              <a:ext uri="{FF2B5EF4-FFF2-40B4-BE49-F238E27FC236}">
                <a16:creationId xmlns:a16="http://schemas.microsoft.com/office/drawing/2014/main" id="{ABEA1B5B-31DA-46A5-9415-F9FC67084770}"/>
              </a:ext>
            </a:extLst>
          </p:cNvPr>
          <p:cNvSpPr/>
          <p:nvPr/>
        </p:nvSpPr>
        <p:spPr>
          <a:xfrm>
            <a:off x="3877051" y="3422105"/>
            <a:ext cx="428628" cy="347666"/>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0" name="Rectangle 69">
            <a:extLst>
              <a:ext uri="{FF2B5EF4-FFF2-40B4-BE49-F238E27FC236}">
                <a16:creationId xmlns:a16="http://schemas.microsoft.com/office/drawing/2014/main" id="{A30E318E-0F73-4F51-82E4-94EC585D14AA}"/>
              </a:ext>
            </a:extLst>
          </p:cNvPr>
          <p:cNvSpPr/>
          <p:nvPr/>
        </p:nvSpPr>
        <p:spPr>
          <a:xfrm>
            <a:off x="7833409" y="1414566"/>
            <a:ext cx="413594"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1" name="Rectangle 70">
            <a:extLst>
              <a:ext uri="{FF2B5EF4-FFF2-40B4-BE49-F238E27FC236}">
                <a16:creationId xmlns:a16="http://schemas.microsoft.com/office/drawing/2014/main" id="{D2A49295-B9FE-45C6-87BF-AED68E9D0FA9}"/>
              </a:ext>
            </a:extLst>
          </p:cNvPr>
          <p:cNvSpPr/>
          <p:nvPr/>
        </p:nvSpPr>
        <p:spPr>
          <a:xfrm>
            <a:off x="7565517" y="3897390"/>
            <a:ext cx="320800" cy="47578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2" name="TextBox 71">
            <a:extLst>
              <a:ext uri="{FF2B5EF4-FFF2-40B4-BE49-F238E27FC236}">
                <a16:creationId xmlns:a16="http://schemas.microsoft.com/office/drawing/2014/main" id="{A4CAF19C-F48A-4D33-BAC1-0DAE2C09FCA6}"/>
              </a:ext>
            </a:extLst>
          </p:cNvPr>
          <p:cNvSpPr txBox="1"/>
          <p:nvPr/>
        </p:nvSpPr>
        <p:spPr>
          <a:xfrm>
            <a:off x="8297094" y="1349199"/>
            <a:ext cx="1082348" cy="369332"/>
          </a:xfrm>
          <a:prstGeom prst="rect">
            <a:avLst/>
          </a:prstGeom>
          <a:noFill/>
        </p:spPr>
        <p:txBody>
          <a:bodyPr wrap="none" rtlCol="0">
            <a:spAutoFit/>
          </a:bodyPr>
          <a:lstStyle/>
          <a:p>
            <a:r>
              <a:rPr lang="hr-HR" dirty="0">
                <a:solidFill>
                  <a:schemeClr val="accent6">
                    <a:lumMod val="75000"/>
                  </a:schemeClr>
                </a:solidFill>
              </a:rPr>
              <a:t>Altn BLK</a:t>
            </a:r>
          </a:p>
        </p:txBody>
      </p:sp>
      <p:sp>
        <p:nvSpPr>
          <p:cNvPr id="73" name="TextBox 72">
            <a:extLst>
              <a:ext uri="{FF2B5EF4-FFF2-40B4-BE49-F238E27FC236}">
                <a16:creationId xmlns:a16="http://schemas.microsoft.com/office/drawing/2014/main" id="{6F9CB54A-FB27-476D-9C33-AA113F343013}"/>
              </a:ext>
            </a:extLst>
          </p:cNvPr>
          <p:cNvSpPr txBox="1"/>
          <p:nvPr/>
        </p:nvSpPr>
        <p:spPr>
          <a:xfrm>
            <a:off x="4216686" y="1608142"/>
            <a:ext cx="1082348" cy="369332"/>
          </a:xfrm>
          <a:prstGeom prst="rect">
            <a:avLst/>
          </a:prstGeom>
          <a:noFill/>
        </p:spPr>
        <p:txBody>
          <a:bodyPr wrap="none" rtlCol="0">
            <a:spAutoFit/>
          </a:bodyPr>
          <a:lstStyle/>
          <a:p>
            <a:r>
              <a:rPr lang="hr-HR" dirty="0">
                <a:solidFill>
                  <a:schemeClr val="accent6">
                    <a:lumMod val="75000"/>
                  </a:schemeClr>
                </a:solidFill>
              </a:rPr>
              <a:t>Altn BLK</a:t>
            </a:r>
          </a:p>
        </p:txBody>
      </p:sp>
      <p:sp>
        <p:nvSpPr>
          <p:cNvPr id="74" name="Rectangle 23">
            <a:extLst>
              <a:ext uri="{FF2B5EF4-FFF2-40B4-BE49-F238E27FC236}">
                <a16:creationId xmlns:a16="http://schemas.microsoft.com/office/drawing/2014/main" id="{DFDE69EF-9AFE-4F27-8EF4-250519258F0B}"/>
              </a:ext>
            </a:extLst>
          </p:cNvPr>
          <p:cNvSpPr/>
          <p:nvPr/>
        </p:nvSpPr>
        <p:spPr>
          <a:xfrm>
            <a:off x="4117447" y="1372654"/>
            <a:ext cx="198478"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5" name="Rectangle 23">
            <a:extLst>
              <a:ext uri="{FF2B5EF4-FFF2-40B4-BE49-F238E27FC236}">
                <a16:creationId xmlns:a16="http://schemas.microsoft.com/office/drawing/2014/main" id="{AD4CDB58-1283-432B-A90C-3A809D49418E}"/>
              </a:ext>
            </a:extLst>
          </p:cNvPr>
          <p:cNvSpPr/>
          <p:nvPr/>
        </p:nvSpPr>
        <p:spPr>
          <a:xfrm>
            <a:off x="4010751" y="4140536"/>
            <a:ext cx="413594" cy="285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6" name="TekstniOkvir 4">
            <a:extLst>
              <a:ext uri="{FF2B5EF4-FFF2-40B4-BE49-F238E27FC236}">
                <a16:creationId xmlns:a16="http://schemas.microsoft.com/office/drawing/2014/main" id="{8C561990-84C9-4F9C-AC7A-8331A88379CD}"/>
              </a:ext>
            </a:extLst>
          </p:cNvPr>
          <p:cNvSpPr txBox="1"/>
          <p:nvPr/>
        </p:nvSpPr>
        <p:spPr>
          <a:xfrm>
            <a:off x="2777730" y="3367708"/>
            <a:ext cx="1313180" cy="369332"/>
          </a:xfrm>
          <a:prstGeom prst="rect">
            <a:avLst/>
          </a:prstGeom>
          <a:noFill/>
        </p:spPr>
        <p:txBody>
          <a:bodyPr wrap="none" rtlCol="0">
            <a:spAutoFit/>
          </a:bodyPr>
          <a:lstStyle/>
          <a:p>
            <a:r>
              <a:rPr lang="hr-HR" dirty="0" err="1">
                <a:solidFill>
                  <a:srgbClr val="FF00FF"/>
                </a:solidFill>
              </a:rPr>
              <a:t>Desg</a:t>
            </a:r>
            <a:r>
              <a:rPr lang="hr-HR" dirty="0">
                <a:solidFill>
                  <a:srgbClr val="FF00FF"/>
                </a:solidFill>
              </a:rPr>
              <a:t> FWD</a:t>
            </a:r>
          </a:p>
        </p:txBody>
      </p:sp>
      <p:sp>
        <p:nvSpPr>
          <p:cNvPr id="77" name="TekstniOkvir 42">
            <a:extLst>
              <a:ext uri="{FF2B5EF4-FFF2-40B4-BE49-F238E27FC236}">
                <a16:creationId xmlns:a16="http://schemas.microsoft.com/office/drawing/2014/main" id="{854EE5C5-A9F1-425E-82CD-A49226B599E3}"/>
              </a:ext>
            </a:extLst>
          </p:cNvPr>
          <p:cNvSpPr txBox="1"/>
          <p:nvPr/>
        </p:nvSpPr>
        <p:spPr>
          <a:xfrm>
            <a:off x="4091365" y="463290"/>
            <a:ext cx="1313180" cy="369332"/>
          </a:xfrm>
          <a:prstGeom prst="rect">
            <a:avLst/>
          </a:prstGeom>
          <a:noFill/>
        </p:spPr>
        <p:txBody>
          <a:bodyPr wrap="none" rtlCol="0">
            <a:spAutoFit/>
          </a:bodyPr>
          <a:lstStyle/>
          <a:p>
            <a:r>
              <a:rPr lang="hr-HR" dirty="0" err="1">
                <a:solidFill>
                  <a:srgbClr val="FF00FF"/>
                </a:solidFill>
              </a:rPr>
              <a:t>Desg</a:t>
            </a:r>
            <a:r>
              <a:rPr lang="hr-HR" dirty="0">
                <a:solidFill>
                  <a:srgbClr val="FF00FF"/>
                </a:solidFill>
              </a:rPr>
              <a:t> FWD</a:t>
            </a:r>
          </a:p>
        </p:txBody>
      </p:sp>
      <p:sp>
        <p:nvSpPr>
          <p:cNvPr id="78" name="Rectangle 22">
            <a:extLst>
              <a:ext uri="{FF2B5EF4-FFF2-40B4-BE49-F238E27FC236}">
                <a16:creationId xmlns:a16="http://schemas.microsoft.com/office/drawing/2014/main" id="{3036F2B8-0D3F-43A5-A653-260D6700441B}"/>
              </a:ext>
            </a:extLst>
          </p:cNvPr>
          <p:cNvSpPr/>
          <p:nvPr/>
        </p:nvSpPr>
        <p:spPr>
          <a:xfrm>
            <a:off x="7768307" y="3367708"/>
            <a:ext cx="478696" cy="301865"/>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9" name="TekstniOkvir 44">
            <a:extLst>
              <a:ext uri="{FF2B5EF4-FFF2-40B4-BE49-F238E27FC236}">
                <a16:creationId xmlns:a16="http://schemas.microsoft.com/office/drawing/2014/main" id="{E4E36769-72ED-4557-BC65-43C607127D1A}"/>
              </a:ext>
            </a:extLst>
          </p:cNvPr>
          <p:cNvSpPr txBox="1"/>
          <p:nvPr/>
        </p:nvSpPr>
        <p:spPr>
          <a:xfrm>
            <a:off x="8085383" y="3036164"/>
            <a:ext cx="1313180" cy="369332"/>
          </a:xfrm>
          <a:prstGeom prst="rect">
            <a:avLst/>
          </a:prstGeom>
          <a:noFill/>
        </p:spPr>
        <p:txBody>
          <a:bodyPr wrap="none" rtlCol="0">
            <a:spAutoFit/>
          </a:bodyPr>
          <a:lstStyle/>
          <a:p>
            <a:r>
              <a:rPr lang="hr-HR" dirty="0" err="1">
                <a:solidFill>
                  <a:srgbClr val="FF00FF"/>
                </a:solidFill>
              </a:rPr>
              <a:t>Desg</a:t>
            </a:r>
            <a:r>
              <a:rPr lang="hr-HR" dirty="0">
                <a:solidFill>
                  <a:srgbClr val="FF00FF"/>
                </a:solidFill>
              </a:rPr>
              <a:t> FWD</a:t>
            </a:r>
          </a:p>
        </p:txBody>
      </p:sp>
      <p:sp>
        <p:nvSpPr>
          <p:cNvPr id="80" name="Rectangle 23">
            <a:extLst>
              <a:ext uri="{FF2B5EF4-FFF2-40B4-BE49-F238E27FC236}">
                <a16:creationId xmlns:a16="http://schemas.microsoft.com/office/drawing/2014/main" id="{D5F5D969-A656-4D58-87F7-5D9663F242CA}"/>
              </a:ext>
            </a:extLst>
          </p:cNvPr>
          <p:cNvSpPr/>
          <p:nvPr/>
        </p:nvSpPr>
        <p:spPr>
          <a:xfrm>
            <a:off x="7494654" y="1138105"/>
            <a:ext cx="198478" cy="28575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1" name="TextBox 80">
            <a:extLst>
              <a:ext uri="{FF2B5EF4-FFF2-40B4-BE49-F238E27FC236}">
                <a16:creationId xmlns:a16="http://schemas.microsoft.com/office/drawing/2014/main" id="{99C23575-AF1F-4453-92A6-4ABC700E97E0}"/>
              </a:ext>
            </a:extLst>
          </p:cNvPr>
          <p:cNvSpPr txBox="1"/>
          <p:nvPr/>
        </p:nvSpPr>
        <p:spPr>
          <a:xfrm>
            <a:off x="1404022" y="4631973"/>
            <a:ext cx="3488267" cy="800219"/>
          </a:xfrm>
          <a:prstGeom prst="rect">
            <a:avLst/>
          </a:prstGeom>
          <a:solidFill>
            <a:srgbClr val="FFFF00"/>
          </a:solidFill>
        </p:spPr>
        <p:txBody>
          <a:bodyPr wrap="square" rtlCol="0">
            <a:spAutoFit/>
          </a:bodyPr>
          <a:lstStyle/>
          <a:p>
            <a:r>
              <a:rPr lang="hr-HR" b="1" dirty="0">
                <a:solidFill>
                  <a:srgbClr val="FF0000"/>
                </a:solidFill>
              </a:rPr>
              <a:t>ROOT switch/bridge</a:t>
            </a:r>
          </a:p>
          <a:p>
            <a:r>
              <a:rPr lang="hr-HR" sz="1400" b="1" dirty="0">
                <a:solidFill>
                  <a:srgbClr val="FF00FF"/>
                </a:solidFill>
              </a:rPr>
              <a:t>Svi portovi su zeleni (Designated u forwarding stanju)</a:t>
            </a:r>
          </a:p>
        </p:txBody>
      </p:sp>
      <p:sp>
        <p:nvSpPr>
          <p:cNvPr id="82" name="TekstniOkvir 5">
            <a:extLst>
              <a:ext uri="{FF2B5EF4-FFF2-40B4-BE49-F238E27FC236}">
                <a16:creationId xmlns:a16="http://schemas.microsoft.com/office/drawing/2014/main" id="{DE520E92-B7AE-42C7-BCC3-EB327E378074}"/>
              </a:ext>
            </a:extLst>
          </p:cNvPr>
          <p:cNvSpPr txBox="1"/>
          <p:nvPr/>
        </p:nvSpPr>
        <p:spPr>
          <a:xfrm>
            <a:off x="5706057" y="5862241"/>
            <a:ext cx="607859" cy="369332"/>
          </a:xfrm>
          <a:prstGeom prst="rect">
            <a:avLst/>
          </a:prstGeom>
          <a:noFill/>
        </p:spPr>
        <p:txBody>
          <a:bodyPr wrap="none" rtlCol="0">
            <a:spAutoFit/>
          </a:bodyPr>
          <a:lstStyle/>
          <a:p>
            <a:r>
              <a:rPr lang="hr-HR" dirty="0" err="1"/>
              <a:t>Hub</a:t>
            </a:r>
            <a:endParaRPr lang="hr-HR" dirty="0"/>
          </a:p>
        </p:txBody>
      </p:sp>
      <p:sp>
        <p:nvSpPr>
          <p:cNvPr id="83" name="TekstniOkvir 46">
            <a:extLst>
              <a:ext uri="{FF2B5EF4-FFF2-40B4-BE49-F238E27FC236}">
                <a16:creationId xmlns:a16="http://schemas.microsoft.com/office/drawing/2014/main" id="{28A8EB83-13D3-4BDE-A8CC-B70F14978D36}"/>
              </a:ext>
            </a:extLst>
          </p:cNvPr>
          <p:cNvSpPr txBox="1"/>
          <p:nvPr/>
        </p:nvSpPr>
        <p:spPr>
          <a:xfrm>
            <a:off x="3048472" y="4186673"/>
            <a:ext cx="1197764" cy="369332"/>
          </a:xfrm>
          <a:prstGeom prst="rect">
            <a:avLst/>
          </a:prstGeom>
          <a:noFill/>
        </p:spPr>
        <p:txBody>
          <a:bodyPr wrap="none" rtlCol="0">
            <a:spAutoFit/>
          </a:bodyPr>
          <a:lstStyle/>
          <a:p>
            <a:r>
              <a:rPr lang="hr-HR" dirty="0" err="1"/>
              <a:t>Back</a:t>
            </a:r>
            <a:r>
              <a:rPr lang="hr-HR" dirty="0"/>
              <a:t> BLK</a:t>
            </a:r>
          </a:p>
        </p:txBody>
      </p:sp>
      <p:sp>
        <p:nvSpPr>
          <p:cNvPr id="84" name="TekstniOkvir 8">
            <a:extLst>
              <a:ext uri="{FF2B5EF4-FFF2-40B4-BE49-F238E27FC236}">
                <a16:creationId xmlns:a16="http://schemas.microsoft.com/office/drawing/2014/main" id="{9800D5DB-14CB-4C40-9F37-C80599A8AF75}"/>
              </a:ext>
            </a:extLst>
          </p:cNvPr>
          <p:cNvSpPr txBox="1"/>
          <p:nvPr/>
        </p:nvSpPr>
        <p:spPr>
          <a:xfrm>
            <a:off x="8093352" y="4098746"/>
            <a:ext cx="466794" cy="369332"/>
          </a:xfrm>
          <a:prstGeom prst="rect">
            <a:avLst/>
          </a:prstGeom>
          <a:noFill/>
        </p:spPr>
        <p:txBody>
          <a:bodyPr wrap="none" rtlCol="0">
            <a:spAutoFit/>
          </a:bodyPr>
          <a:lstStyle/>
          <a:p>
            <a:r>
              <a:rPr lang="hr-HR" dirty="0"/>
              <a:t>S4</a:t>
            </a:r>
          </a:p>
        </p:txBody>
      </p:sp>
      <p:sp>
        <p:nvSpPr>
          <p:cNvPr id="85" name="TekstniOkvir 47">
            <a:extLst>
              <a:ext uri="{FF2B5EF4-FFF2-40B4-BE49-F238E27FC236}">
                <a16:creationId xmlns:a16="http://schemas.microsoft.com/office/drawing/2014/main" id="{5D9BFE8C-89B0-463F-9AEA-FB9A52446893}"/>
              </a:ext>
            </a:extLst>
          </p:cNvPr>
          <p:cNvSpPr txBox="1"/>
          <p:nvPr/>
        </p:nvSpPr>
        <p:spPr>
          <a:xfrm>
            <a:off x="3360405" y="3757196"/>
            <a:ext cx="466794" cy="369332"/>
          </a:xfrm>
          <a:prstGeom prst="rect">
            <a:avLst/>
          </a:prstGeom>
          <a:noFill/>
        </p:spPr>
        <p:txBody>
          <a:bodyPr wrap="none" rtlCol="0">
            <a:spAutoFit/>
          </a:bodyPr>
          <a:lstStyle/>
          <a:p>
            <a:r>
              <a:rPr lang="hr-HR" dirty="0"/>
              <a:t>S3</a:t>
            </a:r>
          </a:p>
        </p:txBody>
      </p:sp>
      <p:pic>
        <p:nvPicPr>
          <p:cNvPr id="86" name="Slika 1">
            <a:extLst>
              <a:ext uri="{FF2B5EF4-FFF2-40B4-BE49-F238E27FC236}">
                <a16:creationId xmlns:a16="http://schemas.microsoft.com/office/drawing/2014/main" id="{0E37D530-664A-48AA-9FC7-BF4318BAD8B7}"/>
              </a:ext>
            </a:extLst>
          </p:cNvPr>
          <p:cNvPicPr>
            <a:picLocks noChangeAspect="1"/>
          </p:cNvPicPr>
          <p:nvPr/>
        </p:nvPicPr>
        <p:blipFill>
          <a:blip r:embed="rId5"/>
          <a:stretch>
            <a:fillRect/>
          </a:stretch>
        </p:blipFill>
        <p:spPr>
          <a:xfrm>
            <a:off x="7730117" y="4433622"/>
            <a:ext cx="1133954" cy="499915"/>
          </a:xfrm>
          <a:prstGeom prst="rect">
            <a:avLst/>
          </a:prstGeom>
        </p:spPr>
      </p:pic>
      <p:sp>
        <p:nvSpPr>
          <p:cNvPr id="2" name="TextBox 1">
            <a:extLst>
              <a:ext uri="{FF2B5EF4-FFF2-40B4-BE49-F238E27FC236}">
                <a16:creationId xmlns:a16="http://schemas.microsoft.com/office/drawing/2014/main" id="{5E15CEB1-BBFD-F265-A3BD-3CEF4C91E025}"/>
              </a:ext>
            </a:extLst>
          </p:cNvPr>
          <p:cNvSpPr txBox="1"/>
          <p:nvPr/>
        </p:nvSpPr>
        <p:spPr>
          <a:xfrm>
            <a:off x="316982" y="2360390"/>
            <a:ext cx="2382676" cy="923330"/>
          </a:xfrm>
          <a:prstGeom prst="rect">
            <a:avLst/>
          </a:prstGeom>
          <a:noFill/>
        </p:spPr>
        <p:txBody>
          <a:bodyPr wrap="square" rtlCol="0">
            <a:spAutoFit/>
          </a:bodyPr>
          <a:lstStyle/>
          <a:p>
            <a:r>
              <a:rPr lang="hr-HR" dirty="0"/>
              <a:t>Preko </a:t>
            </a:r>
            <a:r>
              <a:rPr lang="hr-HR" dirty="0" err="1"/>
              <a:t>Hub</a:t>
            </a:r>
            <a:r>
              <a:rPr lang="hr-HR" dirty="0"/>
              <a:t> uređaja S3 je spojen sam sa sobom!</a:t>
            </a:r>
          </a:p>
        </p:txBody>
      </p:sp>
      <p:cxnSp>
        <p:nvCxnSpPr>
          <p:cNvPr id="5" name="Straight Arrow Connector 4">
            <a:extLst>
              <a:ext uri="{FF2B5EF4-FFF2-40B4-BE49-F238E27FC236}">
                <a16:creationId xmlns:a16="http://schemas.microsoft.com/office/drawing/2014/main" id="{AEB538F7-55FD-C2DB-9ABD-1A2E3D3AAF9A}"/>
              </a:ext>
            </a:extLst>
          </p:cNvPr>
          <p:cNvCxnSpPr>
            <a:stCxn id="2" idx="2"/>
          </p:cNvCxnSpPr>
          <p:nvPr/>
        </p:nvCxnSpPr>
        <p:spPr>
          <a:xfrm>
            <a:off x="1508320" y="3283720"/>
            <a:ext cx="2807605" cy="902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385373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protokol-na </a:t>
            </a:r>
            <a:r>
              <a:rPr lang="hr-HR" dirty="0" err="1">
                <a:latin typeface="Arial" pitchFamily="34" charset="0"/>
                <a:cs typeface="Arial" pitchFamily="34" charset="0"/>
              </a:rPr>
              <a:t>root</a:t>
            </a:r>
            <a:r>
              <a:rPr lang="hr-HR" dirty="0">
                <a:latin typeface="Arial" pitchFamily="34" charset="0"/>
                <a:cs typeface="Arial" pitchFamily="34" charset="0"/>
              </a:rPr>
              <a:t> </a:t>
            </a:r>
            <a:r>
              <a:rPr lang="hr-HR" dirty="0" err="1">
                <a:latin typeface="Arial" pitchFamily="34" charset="0"/>
                <a:cs typeface="Arial" pitchFamily="34" charset="0"/>
              </a:rPr>
              <a:t>switchu</a:t>
            </a:r>
            <a:endParaRPr lang="en-US" dirty="0"/>
          </a:p>
        </p:txBody>
      </p:sp>
      <p:sp>
        <p:nvSpPr>
          <p:cNvPr id="31" name="Content Placeholder 2">
            <a:extLst>
              <a:ext uri="{FF2B5EF4-FFF2-40B4-BE49-F238E27FC236}">
                <a16:creationId xmlns:a16="http://schemas.microsoft.com/office/drawing/2014/main" id="{B3D80E78-5143-4DD5-9991-3CE512E48793}"/>
              </a:ext>
            </a:extLst>
          </p:cNvPr>
          <p:cNvSpPr>
            <a:spLocks noGrp="1"/>
          </p:cNvSpPr>
          <p:nvPr>
            <p:ph sz="quarter" idx="1"/>
          </p:nvPr>
        </p:nvSpPr>
        <p:spPr>
          <a:xfrm>
            <a:off x="203768" y="600650"/>
            <a:ext cx="11226231" cy="5933500"/>
          </a:xfrm>
        </p:spPr>
        <p:txBody>
          <a:bodyPr/>
          <a:lstStyle/>
          <a:p>
            <a:pPr>
              <a:buNone/>
            </a:pPr>
            <a:r>
              <a:rPr lang="hr-HR" sz="1400" b="1" dirty="0">
                <a:solidFill>
                  <a:srgbClr val="002060"/>
                </a:solidFill>
                <a:latin typeface="Arial" pitchFamily="34" charset="0"/>
                <a:cs typeface="Arial" pitchFamily="34" charset="0"/>
              </a:rPr>
              <a:t>S3#</a:t>
            </a:r>
            <a:r>
              <a:rPr lang="hr-HR" sz="1400" b="1" dirty="0">
                <a:solidFill>
                  <a:srgbClr val="7030A0"/>
                </a:solidFill>
                <a:latin typeface="Arial" pitchFamily="34" charset="0"/>
                <a:cs typeface="Arial" pitchFamily="34" charset="0"/>
              </a:rPr>
              <a:t>show spanning-tree vlan </a:t>
            </a:r>
            <a:r>
              <a:rPr lang="hr-HR" sz="1400" b="1" dirty="0">
                <a:solidFill>
                  <a:srgbClr val="FF0000"/>
                </a:solidFill>
                <a:latin typeface="Arial" pitchFamily="34" charset="0"/>
                <a:cs typeface="Arial" pitchFamily="34" charset="0"/>
              </a:rPr>
              <a:t>10</a:t>
            </a:r>
          </a:p>
          <a:p>
            <a:pPr>
              <a:buNone/>
            </a:pPr>
            <a:r>
              <a:rPr lang="hr-HR" sz="1400" b="1" dirty="0">
                <a:solidFill>
                  <a:srgbClr val="0000FF"/>
                </a:solidFill>
                <a:latin typeface="Arial" pitchFamily="34" charset="0"/>
                <a:cs typeface="Arial" pitchFamily="34" charset="0"/>
              </a:rPr>
              <a:t>VLAN0010</a:t>
            </a:r>
          </a:p>
          <a:p>
            <a:pPr>
              <a:buNone/>
            </a:pPr>
            <a:r>
              <a:rPr lang="hr-HR" sz="1400" b="1" dirty="0">
                <a:solidFill>
                  <a:srgbClr val="002060"/>
                </a:solidFill>
                <a:latin typeface="Arial" pitchFamily="34" charset="0"/>
                <a:cs typeface="Arial" pitchFamily="34" charset="0"/>
              </a:rPr>
              <a:t>  </a:t>
            </a:r>
            <a:r>
              <a:rPr lang="hr-HR" sz="1400" dirty="0">
                <a:solidFill>
                  <a:srgbClr val="002060"/>
                </a:solidFill>
                <a:latin typeface="Arial" pitchFamily="34" charset="0"/>
                <a:cs typeface="Arial" pitchFamily="34" charset="0"/>
              </a:rPr>
              <a:t>Spanning tree enabled protocol </a:t>
            </a:r>
            <a:r>
              <a:rPr lang="hr-HR" sz="1400" b="1" dirty="0">
                <a:solidFill>
                  <a:srgbClr val="0000FF"/>
                </a:solidFill>
                <a:latin typeface="Arial" pitchFamily="34" charset="0"/>
                <a:cs typeface="Arial" pitchFamily="34" charset="0"/>
              </a:rPr>
              <a:t>ieee </a:t>
            </a:r>
            <a:r>
              <a:rPr lang="hr-HR" sz="1400" dirty="0">
                <a:solidFill>
                  <a:schemeClr val="accent6">
                    <a:lumMod val="75000"/>
                  </a:schemeClr>
                </a:solidFill>
                <a:latin typeface="Arial" pitchFamily="34" charset="0"/>
                <a:cs typeface="Arial" pitchFamily="34" charset="0"/>
              </a:rPr>
              <a:t>(klasični STP, ali Ciscova implementacija PVST+)</a:t>
            </a:r>
          </a:p>
          <a:p>
            <a:pPr>
              <a:buNone/>
            </a:pPr>
            <a:r>
              <a:rPr lang="hr-HR" sz="1400" dirty="0">
                <a:solidFill>
                  <a:srgbClr val="002060"/>
                </a:solidFill>
                <a:latin typeface="Arial" pitchFamily="34" charset="0"/>
                <a:cs typeface="Arial" pitchFamily="34" charset="0"/>
              </a:rPr>
              <a:t>  Root ID    </a:t>
            </a:r>
            <a:r>
              <a:rPr lang="hr-HR" sz="1400" b="1" dirty="0">
                <a:solidFill>
                  <a:srgbClr val="0000FF"/>
                </a:solidFill>
                <a:latin typeface="Arial" pitchFamily="34" charset="0"/>
                <a:cs typeface="Arial" pitchFamily="34" charset="0"/>
              </a:rPr>
              <a:t>Priority    327</a:t>
            </a:r>
            <a:r>
              <a:rPr lang="hr-HR" sz="1400" b="1" dirty="0">
                <a:solidFill>
                  <a:srgbClr val="FF0000"/>
                </a:solidFill>
                <a:latin typeface="Arial" pitchFamily="34" charset="0"/>
                <a:cs typeface="Arial" pitchFamily="34" charset="0"/>
              </a:rPr>
              <a:t>78</a:t>
            </a:r>
            <a:r>
              <a:rPr lang="hr-HR" sz="1400" b="1" dirty="0">
                <a:solidFill>
                  <a:srgbClr val="0000FF"/>
                </a:solidFill>
                <a:latin typeface="Arial" pitchFamily="34" charset="0"/>
                <a:cs typeface="Arial" pitchFamily="34" charset="0"/>
              </a:rPr>
              <a:t> </a:t>
            </a:r>
            <a:r>
              <a:rPr lang="hr-HR" sz="1400" i="1" dirty="0">
                <a:solidFill>
                  <a:schemeClr val="accent6">
                    <a:lumMod val="75000"/>
                  </a:schemeClr>
                </a:solidFill>
                <a:latin typeface="Arial" pitchFamily="34" charset="0"/>
                <a:cs typeface="Arial" pitchFamily="34" charset="0"/>
              </a:rPr>
              <a:t>(ovo dobijemo=default 32768+</a:t>
            </a:r>
            <a:r>
              <a:rPr lang="hr-HR" sz="1400" i="1" dirty="0">
                <a:solidFill>
                  <a:srgbClr val="FF0000"/>
                </a:solidFill>
                <a:latin typeface="Arial" pitchFamily="34" charset="0"/>
                <a:cs typeface="Arial" pitchFamily="34" charset="0"/>
              </a:rPr>
              <a:t>Extended System ID/VLAN ID</a:t>
            </a:r>
            <a:r>
              <a:rPr lang="hr-HR" sz="1400" i="1" dirty="0">
                <a:solidFill>
                  <a:schemeClr val="accent6">
                    <a:lumMod val="75000"/>
                  </a:schemeClr>
                </a:solidFill>
                <a:latin typeface="Arial" pitchFamily="34" charset="0"/>
                <a:cs typeface="Arial" pitchFamily="34" charset="0"/>
              </a:rPr>
              <a:t>)</a:t>
            </a:r>
          </a:p>
          <a:p>
            <a:pPr>
              <a:buNone/>
            </a:pPr>
            <a:r>
              <a:rPr lang="hr-HR" sz="1400" b="1" dirty="0">
                <a:solidFill>
                  <a:srgbClr val="002060"/>
                </a:solidFill>
                <a:latin typeface="Arial" pitchFamily="34" charset="0"/>
                <a:cs typeface="Arial" pitchFamily="34" charset="0"/>
              </a:rPr>
              <a:t>             </a:t>
            </a:r>
            <a:r>
              <a:rPr lang="hr-HR" sz="1400" dirty="0">
                <a:solidFill>
                  <a:srgbClr val="002060"/>
                </a:solidFill>
                <a:latin typeface="Arial" pitchFamily="34" charset="0"/>
                <a:cs typeface="Arial" pitchFamily="34" charset="0"/>
              </a:rPr>
              <a:t>Address  </a:t>
            </a:r>
            <a:r>
              <a:rPr lang="hr-HR" sz="1400" b="1" dirty="0">
                <a:solidFill>
                  <a:srgbClr val="002060"/>
                </a:solidFill>
                <a:latin typeface="Arial" pitchFamily="34" charset="0"/>
                <a:cs typeface="Arial" pitchFamily="34" charset="0"/>
              </a:rPr>
              <a:t>   </a:t>
            </a:r>
            <a:r>
              <a:rPr lang="hr-HR" sz="1400" b="1" u="sng" dirty="0">
                <a:solidFill>
                  <a:srgbClr val="002060"/>
                </a:solidFill>
                <a:latin typeface="Arial" pitchFamily="34" charset="0"/>
                <a:cs typeface="Arial" pitchFamily="34" charset="0"/>
              </a:rPr>
              <a:t>0001.4367.57A6</a:t>
            </a:r>
            <a:r>
              <a:rPr lang="hr-HR" sz="1400" dirty="0">
                <a:solidFill>
                  <a:schemeClr val="accent6">
                    <a:lumMod val="75000"/>
                  </a:schemeClr>
                </a:solidFill>
                <a:latin typeface="Arial" pitchFamily="34" charset="0"/>
                <a:cs typeface="Arial" pitchFamily="34" charset="0"/>
              </a:rPr>
              <a:t> (ovo je MAC adresa ROOT switcha)</a:t>
            </a:r>
            <a:endParaRPr lang="hr-HR" sz="1400" b="1" u="sng" dirty="0">
              <a:solidFill>
                <a:srgbClr val="002060"/>
              </a:solidFill>
              <a:latin typeface="Arial" pitchFamily="34" charset="0"/>
              <a:cs typeface="Arial" pitchFamily="34" charset="0"/>
            </a:endParaRPr>
          </a:p>
          <a:p>
            <a:pPr>
              <a:buNone/>
            </a:pPr>
            <a:r>
              <a:rPr lang="hr-HR" sz="1400" b="1" dirty="0">
                <a:solidFill>
                  <a:srgbClr val="002060"/>
                </a:solidFill>
                <a:latin typeface="Arial" pitchFamily="34" charset="0"/>
                <a:cs typeface="Arial" pitchFamily="34" charset="0"/>
              </a:rPr>
              <a:t>             </a:t>
            </a:r>
            <a:r>
              <a:rPr lang="hr-HR" sz="1400" b="1" dirty="0">
                <a:solidFill>
                  <a:srgbClr val="0000FF"/>
                </a:solidFill>
                <a:latin typeface="Arial" pitchFamily="34" charset="0"/>
                <a:cs typeface="Arial" pitchFamily="34" charset="0"/>
              </a:rPr>
              <a:t>This bridge is the root</a:t>
            </a:r>
          </a:p>
          <a:p>
            <a:pPr>
              <a:buNone/>
            </a:pPr>
            <a:r>
              <a:rPr lang="hr-HR" sz="1400" b="1" dirty="0">
                <a:solidFill>
                  <a:srgbClr val="002060"/>
                </a:solidFill>
                <a:latin typeface="Arial" pitchFamily="34" charset="0"/>
                <a:cs typeface="Arial" pitchFamily="34" charset="0"/>
              </a:rPr>
              <a:t>             </a:t>
            </a:r>
            <a:r>
              <a:rPr lang="hr-HR" sz="1400" dirty="0">
                <a:solidFill>
                  <a:srgbClr val="002060"/>
                </a:solidFill>
                <a:latin typeface="Arial" pitchFamily="34" charset="0"/>
                <a:cs typeface="Arial" pitchFamily="34" charset="0"/>
              </a:rPr>
              <a:t>Hello Time  2 sec  Max Age 20 sec  Forward Delay 15 sec</a:t>
            </a:r>
          </a:p>
          <a:p>
            <a:pPr>
              <a:buNone/>
            </a:pPr>
            <a:endParaRPr lang="hr-HR" sz="1400" b="1" dirty="0">
              <a:solidFill>
                <a:srgbClr val="002060"/>
              </a:solidFill>
              <a:latin typeface="Arial" pitchFamily="34" charset="0"/>
              <a:cs typeface="Arial" pitchFamily="34" charset="0"/>
            </a:endParaRPr>
          </a:p>
          <a:p>
            <a:pPr>
              <a:buNone/>
            </a:pPr>
            <a:r>
              <a:rPr lang="hr-HR" sz="1400" dirty="0">
                <a:solidFill>
                  <a:srgbClr val="002060"/>
                </a:solidFill>
                <a:latin typeface="Arial" pitchFamily="34" charset="0"/>
                <a:cs typeface="Arial" pitchFamily="34" charset="0"/>
              </a:rPr>
              <a:t>  Bridge ID  Priority   </a:t>
            </a:r>
            <a:r>
              <a:rPr lang="hr-HR" sz="1400" dirty="0">
                <a:solidFill>
                  <a:srgbClr val="0000FF"/>
                </a:solidFill>
                <a:latin typeface="Arial" pitchFamily="34" charset="0"/>
                <a:cs typeface="Arial" pitchFamily="34" charset="0"/>
              </a:rPr>
              <a:t> </a:t>
            </a:r>
            <a:r>
              <a:rPr lang="hr-HR" sz="1400" b="1" dirty="0">
                <a:solidFill>
                  <a:srgbClr val="0000FF"/>
                </a:solidFill>
                <a:latin typeface="Arial" pitchFamily="34" charset="0"/>
                <a:cs typeface="Arial" pitchFamily="34" charset="0"/>
              </a:rPr>
              <a:t>32778  </a:t>
            </a:r>
            <a:r>
              <a:rPr lang="hr-HR" sz="1400" dirty="0">
                <a:solidFill>
                  <a:srgbClr val="002060"/>
                </a:solidFill>
                <a:latin typeface="Arial" pitchFamily="34" charset="0"/>
                <a:cs typeface="Arial" pitchFamily="34" charset="0"/>
              </a:rPr>
              <a:t>(</a:t>
            </a:r>
            <a:r>
              <a:rPr lang="hr-HR" sz="1400" b="1" u="sng" dirty="0">
                <a:solidFill>
                  <a:srgbClr val="002060"/>
                </a:solidFill>
                <a:latin typeface="Arial" pitchFamily="34" charset="0"/>
                <a:cs typeface="Arial" pitchFamily="34" charset="0"/>
              </a:rPr>
              <a:t>priority 327</a:t>
            </a:r>
            <a:r>
              <a:rPr lang="hr-HR" sz="1400" b="1" u="sng" dirty="0">
                <a:solidFill>
                  <a:srgbClr val="FF0000"/>
                </a:solidFill>
                <a:latin typeface="Arial" pitchFamily="34" charset="0"/>
                <a:cs typeface="Arial" pitchFamily="34" charset="0"/>
              </a:rPr>
              <a:t>68</a:t>
            </a:r>
            <a:r>
              <a:rPr lang="hr-HR" sz="1400" b="1" u="sng" dirty="0">
                <a:solidFill>
                  <a:srgbClr val="002060"/>
                </a:solidFill>
                <a:latin typeface="Arial" pitchFamily="34" charset="0"/>
                <a:cs typeface="Arial" pitchFamily="34" charset="0"/>
              </a:rPr>
              <a:t> sys-id-ext </a:t>
            </a:r>
            <a:r>
              <a:rPr lang="hr-HR" sz="1400" b="1" u="sng" dirty="0">
                <a:solidFill>
                  <a:srgbClr val="FF0000"/>
                </a:solidFill>
                <a:latin typeface="Arial" pitchFamily="34" charset="0"/>
                <a:cs typeface="Arial" pitchFamily="34" charset="0"/>
              </a:rPr>
              <a:t>10</a:t>
            </a:r>
            <a:r>
              <a:rPr lang="hr-HR" sz="1400" dirty="0">
                <a:solidFill>
                  <a:srgbClr val="002060"/>
                </a:solidFill>
                <a:latin typeface="Arial" pitchFamily="34" charset="0"/>
                <a:cs typeface="Arial" pitchFamily="34" charset="0"/>
              </a:rPr>
              <a:t>)</a:t>
            </a:r>
          </a:p>
          <a:p>
            <a:pPr>
              <a:buNone/>
            </a:pPr>
            <a:r>
              <a:rPr lang="hr-HR" sz="1400" dirty="0">
                <a:solidFill>
                  <a:srgbClr val="002060"/>
                </a:solidFill>
                <a:latin typeface="Arial" pitchFamily="34" charset="0"/>
                <a:cs typeface="Arial" pitchFamily="34" charset="0"/>
              </a:rPr>
              <a:t>             Address    </a:t>
            </a:r>
            <a:r>
              <a:rPr lang="hr-HR" sz="1400" u="sng" dirty="0">
                <a:solidFill>
                  <a:srgbClr val="002060"/>
                </a:solidFill>
                <a:latin typeface="Arial" pitchFamily="34" charset="0"/>
                <a:cs typeface="Arial" pitchFamily="34" charset="0"/>
              </a:rPr>
              <a:t> </a:t>
            </a:r>
            <a:r>
              <a:rPr lang="hr-HR" sz="1400" b="1" u="sng" dirty="0">
                <a:solidFill>
                  <a:srgbClr val="002060"/>
                </a:solidFill>
                <a:latin typeface="Arial" pitchFamily="34" charset="0"/>
                <a:cs typeface="Arial" pitchFamily="34" charset="0"/>
              </a:rPr>
              <a:t>0001.4367.57A6</a:t>
            </a:r>
            <a:r>
              <a:rPr lang="hr-HR" sz="1400" dirty="0">
                <a:solidFill>
                  <a:schemeClr val="accent6">
                    <a:lumMod val="75000"/>
                  </a:schemeClr>
                </a:solidFill>
                <a:latin typeface="Arial" pitchFamily="34" charset="0"/>
                <a:cs typeface="Arial" pitchFamily="34" charset="0"/>
              </a:rPr>
              <a:t> (ovo je MAC adresa našeg switcha)</a:t>
            </a:r>
            <a:endParaRPr lang="hr-HR" sz="1400" b="1" u="sng" dirty="0">
              <a:solidFill>
                <a:srgbClr val="002060"/>
              </a:solidFill>
              <a:latin typeface="Arial" pitchFamily="34" charset="0"/>
              <a:cs typeface="Arial" pitchFamily="34" charset="0"/>
            </a:endParaRPr>
          </a:p>
          <a:p>
            <a:pPr>
              <a:buNone/>
            </a:pPr>
            <a:r>
              <a:rPr lang="hr-HR" sz="1400" dirty="0">
                <a:solidFill>
                  <a:srgbClr val="002060"/>
                </a:solidFill>
                <a:latin typeface="Arial" pitchFamily="34" charset="0"/>
                <a:cs typeface="Arial" pitchFamily="34" charset="0"/>
              </a:rPr>
              <a:t>             Hello Time  2 sec  Max Age 20 sec  Forward Delay 15 sec</a:t>
            </a:r>
          </a:p>
          <a:p>
            <a:pPr>
              <a:buNone/>
            </a:pPr>
            <a:r>
              <a:rPr lang="hr-HR" sz="1400" dirty="0">
                <a:solidFill>
                  <a:srgbClr val="002060"/>
                </a:solidFill>
                <a:latin typeface="Arial" pitchFamily="34" charset="0"/>
                <a:cs typeface="Arial" pitchFamily="34" charset="0"/>
              </a:rPr>
              <a:t>             Aging Time  20</a:t>
            </a:r>
          </a:p>
          <a:p>
            <a:pPr>
              <a:buNone/>
            </a:pPr>
            <a:r>
              <a:rPr lang="hr-HR" sz="1400" dirty="0">
                <a:solidFill>
                  <a:srgbClr val="002060"/>
                </a:solidFill>
                <a:latin typeface="Arial" pitchFamily="34" charset="0"/>
                <a:cs typeface="Arial" pitchFamily="34" charset="0"/>
              </a:rPr>
              <a:t>Interface        Role Sts Cost      Prio.Nbr Type</a:t>
            </a:r>
          </a:p>
          <a:p>
            <a:pPr>
              <a:buNone/>
            </a:pPr>
            <a:r>
              <a:rPr lang="hr-HR" sz="1400" dirty="0">
                <a:solidFill>
                  <a:srgbClr val="002060"/>
                </a:solidFill>
                <a:latin typeface="Arial" pitchFamily="34" charset="0"/>
                <a:cs typeface="Arial" pitchFamily="34" charset="0"/>
              </a:rPr>
              <a:t>---------------- ---- --- --------- -------- --------------------------------</a:t>
            </a:r>
          </a:p>
          <a:p>
            <a:pPr>
              <a:buNone/>
            </a:pPr>
            <a:r>
              <a:rPr lang="hr-HR" sz="1200" dirty="0">
                <a:solidFill>
                  <a:srgbClr val="002060"/>
                </a:solidFill>
                <a:latin typeface="Arial" pitchFamily="34" charset="0"/>
                <a:cs typeface="Arial" pitchFamily="34" charset="0"/>
              </a:rPr>
              <a:t>Fa0/1            </a:t>
            </a:r>
            <a:r>
              <a:rPr lang="hr-HR" sz="1200" b="1" u="sng" dirty="0">
                <a:solidFill>
                  <a:srgbClr val="00FF00"/>
                </a:solidFill>
                <a:latin typeface="Arial" pitchFamily="34" charset="0"/>
                <a:cs typeface="Arial" pitchFamily="34" charset="0"/>
              </a:rPr>
              <a:t>Desg</a:t>
            </a:r>
            <a:r>
              <a:rPr lang="hr-HR" sz="1200" dirty="0">
                <a:solidFill>
                  <a:srgbClr val="002060"/>
                </a:solidFill>
                <a:latin typeface="Arial" pitchFamily="34" charset="0"/>
                <a:cs typeface="Arial" pitchFamily="34" charset="0"/>
              </a:rPr>
              <a:t> FWD 19        128.1    P2p</a:t>
            </a:r>
          </a:p>
          <a:p>
            <a:pPr>
              <a:buNone/>
            </a:pPr>
            <a:r>
              <a:rPr lang="hr-HR" sz="1200" dirty="0">
                <a:solidFill>
                  <a:srgbClr val="002060"/>
                </a:solidFill>
                <a:latin typeface="Arial" pitchFamily="34" charset="0"/>
                <a:cs typeface="Arial" pitchFamily="34" charset="0"/>
              </a:rPr>
              <a:t>Fa0/2            </a:t>
            </a:r>
            <a:r>
              <a:rPr lang="hr-HR" sz="1200" b="1" u="sng" dirty="0">
                <a:solidFill>
                  <a:srgbClr val="00FF00"/>
                </a:solidFill>
                <a:latin typeface="Arial" pitchFamily="34" charset="0"/>
                <a:cs typeface="Arial" pitchFamily="34" charset="0"/>
              </a:rPr>
              <a:t>Desg</a:t>
            </a:r>
            <a:r>
              <a:rPr lang="hr-HR" sz="1200" dirty="0">
                <a:solidFill>
                  <a:srgbClr val="002060"/>
                </a:solidFill>
                <a:latin typeface="Arial" pitchFamily="34" charset="0"/>
                <a:cs typeface="Arial" pitchFamily="34" charset="0"/>
              </a:rPr>
              <a:t> FWD 19        128.2    P2p</a:t>
            </a:r>
          </a:p>
          <a:p>
            <a:pPr>
              <a:buNone/>
            </a:pPr>
            <a:r>
              <a:rPr lang="hr-HR" sz="1200" dirty="0">
                <a:solidFill>
                  <a:srgbClr val="002060"/>
                </a:solidFill>
                <a:latin typeface="Arial" pitchFamily="34" charset="0"/>
                <a:cs typeface="Arial" pitchFamily="34" charset="0"/>
              </a:rPr>
              <a:t>Fa0/3           </a:t>
            </a:r>
            <a:r>
              <a:rPr lang="hr-HR" sz="1200" b="1" u="sng" dirty="0">
                <a:solidFill>
                  <a:srgbClr val="00FF00"/>
                </a:solidFill>
                <a:latin typeface="Arial" pitchFamily="34" charset="0"/>
                <a:cs typeface="Arial" pitchFamily="34" charset="0"/>
              </a:rPr>
              <a:t> Desg </a:t>
            </a:r>
            <a:r>
              <a:rPr lang="hr-HR" sz="1200" dirty="0">
                <a:solidFill>
                  <a:srgbClr val="002060"/>
                </a:solidFill>
                <a:latin typeface="Arial" pitchFamily="34" charset="0"/>
                <a:cs typeface="Arial" pitchFamily="34" charset="0"/>
              </a:rPr>
              <a:t>FWD 19        128.3    P2p</a:t>
            </a:r>
          </a:p>
          <a:p>
            <a:pPr>
              <a:buNone/>
            </a:pPr>
            <a:r>
              <a:rPr lang="hr-HR" sz="1200" dirty="0">
                <a:solidFill>
                  <a:srgbClr val="002060"/>
                </a:solidFill>
                <a:latin typeface="Arial" pitchFamily="34" charset="0"/>
                <a:cs typeface="Arial" pitchFamily="34" charset="0"/>
              </a:rPr>
              <a:t>Fa0/4            </a:t>
            </a:r>
            <a:r>
              <a:rPr lang="hr-HR" sz="1200" b="1" u="sng" dirty="0">
                <a:solidFill>
                  <a:srgbClr val="00FF00"/>
                </a:solidFill>
                <a:latin typeface="Arial" pitchFamily="34" charset="0"/>
                <a:cs typeface="Arial" pitchFamily="34" charset="0"/>
              </a:rPr>
              <a:t>Desg</a:t>
            </a:r>
            <a:r>
              <a:rPr lang="hr-HR" sz="1200" dirty="0">
                <a:solidFill>
                  <a:srgbClr val="002060"/>
                </a:solidFill>
                <a:latin typeface="Arial" pitchFamily="34" charset="0"/>
                <a:cs typeface="Arial" pitchFamily="34" charset="0"/>
              </a:rPr>
              <a:t> FWD 19        128.4    P2p</a:t>
            </a:r>
          </a:p>
        </p:txBody>
      </p:sp>
    </p:spTree>
    <p:extLst>
      <p:ext uri="{BB962C8B-B14F-4D97-AF65-F5344CB8AC3E}">
        <p14:creationId xmlns:p14="http://schemas.microsoft.com/office/powerpoint/2010/main" val="77568870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STP protokol-na </a:t>
            </a:r>
            <a:r>
              <a:rPr lang="hr-HR" dirty="0" err="1">
                <a:latin typeface="Arial" pitchFamily="34" charset="0"/>
                <a:cs typeface="Arial" pitchFamily="34" charset="0"/>
              </a:rPr>
              <a:t>switchu</a:t>
            </a:r>
            <a:r>
              <a:rPr lang="hr-HR" dirty="0">
                <a:latin typeface="Arial" pitchFamily="34" charset="0"/>
                <a:cs typeface="Arial" pitchFamily="34" charset="0"/>
              </a:rPr>
              <a:t> koji nije </a:t>
            </a:r>
            <a:r>
              <a:rPr lang="hr-HR" dirty="0" err="1">
                <a:latin typeface="Arial" pitchFamily="34" charset="0"/>
                <a:cs typeface="Arial" pitchFamily="34" charset="0"/>
              </a:rPr>
              <a:t>root</a:t>
            </a:r>
            <a:endParaRPr lang="en-US" dirty="0"/>
          </a:p>
        </p:txBody>
      </p:sp>
      <p:sp>
        <p:nvSpPr>
          <p:cNvPr id="6" name="Content Placeholder 2">
            <a:extLst>
              <a:ext uri="{FF2B5EF4-FFF2-40B4-BE49-F238E27FC236}">
                <a16:creationId xmlns:a16="http://schemas.microsoft.com/office/drawing/2014/main" id="{1AC7EBE7-F1F6-449E-B5F9-AF5973983014}"/>
              </a:ext>
            </a:extLst>
          </p:cNvPr>
          <p:cNvSpPr txBox="1">
            <a:spLocks/>
          </p:cNvSpPr>
          <p:nvPr/>
        </p:nvSpPr>
        <p:spPr>
          <a:xfrm>
            <a:off x="195173" y="684539"/>
            <a:ext cx="10597020" cy="5143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hr-HR" sz="1200" dirty="0">
                <a:solidFill>
                  <a:srgbClr val="002060"/>
                </a:solidFill>
                <a:latin typeface="Arial" pitchFamily="34" charset="0"/>
                <a:cs typeface="Arial" pitchFamily="34" charset="0"/>
              </a:rPr>
              <a:t>S2#</a:t>
            </a:r>
            <a:r>
              <a:rPr lang="hr-HR" sz="1200" dirty="0">
                <a:solidFill>
                  <a:srgbClr val="7030A0"/>
                </a:solidFill>
                <a:latin typeface="Arial" pitchFamily="34" charset="0"/>
                <a:cs typeface="Arial" pitchFamily="34" charset="0"/>
              </a:rPr>
              <a:t>sh </a:t>
            </a:r>
            <a:r>
              <a:rPr lang="hr-HR" sz="1200" dirty="0" err="1">
                <a:solidFill>
                  <a:srgbClr val="7030A0"/>
                </a:solidFill>
                <a:latin typeface="Arial" pitchFamily="34" charset="0"/>
                <a:cs typeface="Arial" pitchFamily="34" charset="0"/>
              </a:rPr>
              <a:t>spanning-tree</a:t>
            </a:r>
            <a:r>
              <a:rPr lang="hr-HR" sz="1200" dirty="0">
                <a:solidFill>
                  <a:srgbClr val="7030A0"/>
                </a:solidFill>
                <a:latin typeface="Arial" pitchFamily="34" charset="0"/>
                <a:cs typeface="Arial" pitchFamily="34" charset="0"/>
              </a:rPr>
              <a:t> </a:t>
            </a:r>
            <a:r>
              <a:rPr lang="hr-HR" sz="1200" dirty="0" err="1">
                <a:solidFill>
                  <a:srgbClr val="7030A0"/>
                </a:solidFill>
                <a:latin typeface="Arial" pitchFamily="34" charset="0"/>
                <a:cs typeface="Arial" pitchFamily="34" charset="0"/>
              </a:rPr>
              <a:t>vlan</a:t>
            </a:r>
            <a:r>
              <a:rPr lang="hr-HR" sz="1200" dirty="0">
                <a:solidFill>
                  <a:srgbClr val="7030A0"/>
                </a:solidFill>
                <a:latin typeface="Arial" pitchFamily="34" charset="0"/>
                <a:cs typeface="Arial" pitchFamily="34" charset="0"/>
              </a:rPr>
              <a:t> 10</a:t>
            </a:r>
          </a:p>
          <a:p>
            <a:pPr>
              <a:buFont typeface="Arial" panose="020B0604020202020204" pitchFamily="34" charset="0"/>
              <a:buNone/>
            </a:pPr>
            <a:r>
              <a:rPr lang="hr-HR" sz="1200" dirty="0">
                <a:solidFill>
                  <a:srgbClr val="002060"/>
                </a:solidFill>
                <a:latin typeface="Arial" pitchFamily="34" charset="0"/>
                <a:cs typeface="Arial" pitchFamily="34" charset="0"/>
              </a:rPr>
              <a:t>VLAN0010</a:t>
            </a: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Spanning</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tree</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enabled</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protocol</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ieee</a:t>
            </a:r>
            <a:endParaRPr lang="hr-HR" sz="1200" dirty="0">
              <a:solidFill>
                <a:srgbClr val="002060"/>
              </a:solidFill>
              <a:latin typeface="Arial" pitchFamily="34" charset="0"/>
              <a:cs typeface="Arial" pitchFamily="34" charset="0"/>
            </a:endParaRP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Root</a:t>
            </a:r>
            <a:r>
              <a:rPr lang="hr-HR" sz="1200" dirty="0">
                <a:solidFill>
                  <a:srgbClr val="002060"/>
                </a:solidFill>
                <a:latin typeface="Arial" pitchFamily="34" charset="0"/>
                <a:cs typeface="Arial" pitchFamily="34" charset="0"/>
              </a:rPr>
              <a:t> ID    </a:t>
            </a:r>
            <a:r>
              <a:rPr lang="hr-HR" sz="1200" b="1" dirty="0" err="1">
                <a:solidFill>
                  <a:srgbClr val="0000FF"/>
                </a:solidFill>
                <a:latin typeface="Arial" pitchFamily="34" charset="0"/>
                <a:cs typeface="Arial" pitchFamily="34" charset="0"/>
              </a:rPr>
              <a:t>Priority</a:t>
            </a:r>
            <a:r>
              <a:rPr lang="hr-HR" sz="1200" b="1" dirty="0">
                <a:solidFill>
                  <a:srgbClr val="0000FF"/>
                </a:solidFill>
                <a:latin typeface="Arial" pitchFamily="34" charset="0"/>
                <a:cs typeface="Arial" pitchFamily="34" charset="0"/>
              </a:rPr>
              <a:t>    32778</a:t>
            </a: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Address</a:t>
            </a:r>
            <a:r>
              <a:rPr lang="hr-HR" sz="1200" dirty="0">
                <a:solidFill>
                  <a:srgbClr val="002060"/>
                </a:solidFill>
                <a:latin typeface="Arial" pitchFamily="34" charset="0"/>
                <a:cs typeface="Arial" pitchFamily="34" charset="0"/>
              </a:rPr>
              <a:t>     </a:t>
            </a:r>
            <a:r>
              <a:rPr lang="hr-HR" sz="1200" b="1" u="sng" dirty="0">
                <a:solidFill>
                  <a:srgbClr val="FF0000"/>
                </a:solidFill>
                <a:latin typeface="Arial" pitchFamily="34" charset="0"/>
                <a:cs typeface="Arial" pitchFamily="34" charset="0"/>
              </a:rPr>
              <a:t>0001.4367.57A6</a:t>
            </a:r>
            <a:r>
              <a:rPr lang="hr-HR" sz="1200" u="sng" dirty="0">
                <a:solidFill>
                  <a:srgbClr val="FF0000"/>
                </a:solidFill>
                <a:latin typeface="Arial" pitchFamily="34" charset="0"/>
                <a:cs typeface="Arial" pitchFamily="34" charset="0"/>
              </a:rPr>
              <a:t> </a:t>
            </a:r>
            <a:r>
              <a:rPr lang="hr-HR" sz="1200" dirty="0">
                <a:solidFill>
                  <a:schemeClr val="accent6">
                    <a:lumMod val="75000"/>
                  </a:schemeClr>
                </a:solidFill>
                <a:latin typeface="Arial" pitchFamily="34" charset="0"/>
                <a:cs typeface="Arial" pitchFamily="34" charset="0"/>
              </a:rPr>
              <a:t>(ovo je MAC adresa ROOT </a:t>
            </a:r>
            <a:r>
              <a:rPr lang="hr-HR" sz="1200" dirty="0" err="1">
                <a:solidFill>
                  <a:schemeClr val="accent6">
                    <a:lumMod val="75000"/>
                  </a:schemeClr>
                </a:solidFill>
                <a:latin typeface="Arial" pitchFamily="34" charset="0"/>
                <a:cs typeface="Arial" pitchFamily="34" charset="0"/>
              </a:rPr>
              <a:t>switcha</a:t>
            </a:r>
            <a:r>
              <a:rPr lang="hr-HR" sz="1200" dirty="0">
                <a:solidFill>
                  <a:schemeClr val="accent6">
                    <a:lumMod val="75000"/>
                  </a:schemeClr>
                </a:solidFill>
                <a:latin typeface="Arial" pitchFamily="34" charset="0"/>
                <a:cs typeface="Arial" pitchFamily="34" charset="0"/>
              </a:rPr>
              <a:t>)</a:t>
            </a:r>
            <a:endParaRPr lang="hr-HR" sz="1200" u="sng" dirty="0">
              <a:solidFill>
                <a:srgbClr val="FF0000"/>
              </a:solidFill>
              <a:latin typeface="Arial" pitchFamily="34" charset="0"/>
              <a:cs typeface="Arial" pitchFamily="34" charset="0"/>
            </a:endParaRP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b="1" dirty="0" err="1">
                <a:solidFill>
                  <a:srgbClr val="0000FF"/>
                </a:solidFill>
                <a:latin typeface="Arial" pitchFamily="34" charset="0"/>
                <a:cs typeface="Arial" pitchFamily="34" charset="0"/>
              </a:rPr>
              <a:t>Cost</a:t>
            </a:r>
            <a:r>
              <a:rPr lang="hr-HR" sz="1200" b="1" dirty="0">
                <a:solidFill>
                  <a:srgbClr val="0000FF"/>
                </a:solidFill>
                <a:latin typeface="Arial" pitchFamily="34" charset="0"/>
                <a:cs typeface="Arial" pitchFamily="34" charset="0"/>
              </a:rPr>
              <a:t>        38</a:t>
            </a: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b="1" dirty="0">
                <a:solidFill>
                  <a:srgbClr val="0000FF"/>
                </a:solidFill>
                <a:latin typeface="Arial" pitchFamily="34" charset="0"/>
                <a:cs typeface="Arial" pitchFamily="34" charset="0"/>
              </a:rPr>
              <a:t>Port        3(FastEthernet0/3)</a:t>
            </a: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Hello</a:t>
            </a:r>
            <a:r>
              <a:rPr lang="hr-HR" sz="1200" dirty="0">
                <a:solidFill>
                  <a:srgbClr val="002060"/>
                </a:solidFill>
                <a:latin typeface="Arial" pitchFamily="34" charset="0"/>
                <a:cs typeface="Arial" pitchFamily="34" charset="0"/>
              </a:rPr>
              <a:t> Time  2 </a:t>
            </a:r>
            <a:r>
              <a:rPr lang="hr-HR" sz="1200" dirty="0" err="1">
                <a:solidFill>
                  <a:srgbClr val="002060"/>
                </a:solidFill>
                <a:latin typeface="Arial" pitchFamily="34" charset="0"/>
                <a:cs typeface="Arial" pitchFamily="34" charset="0"/>
              </a:rPr>
              <a:t>sec</a:t>
            </a:r>
            <a:r>
              <a:rPr lang="hr-HR" sz="1200" dirty="0">
                <a:solidFill>
                  <a:srgbClr val="002060"/>
                </a:solidFill>
                <a:latin typeface="Arial" pitchFamily="34" charset="0"/>
                <a:cs typeface="Arial" pitchFamily="34" charset="0"/>
              </a:rPr>
              <a:t>  Max Age 20 </a:t>
            </a:r>
            <a:r>
              <a:rPr lang="hr-HR" sz="1200" dirty="0" err="1">
                <a:solidFill>
                  <a:srgbClr val="002060"/>
                </a:solidFill>
                <a:latin typeface="Arial" pitchFamily="34" charset="0"/>
                <a:cs typeface="Arial" pitchFamily="34" charset="0"/>
              </a:rPr>
              <a:t>sec</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Forward</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Delay</a:t>
            </a:r>
            <a:r>
              <a:rPr lang="hr-HR" sz="1200" dirty="0">
                <a:solidFill>
                  <a:srgbClr val="002060"/>
                </a:solidFill>
                <a:latin typeface="Arial" pitchFamily="34" charset="0"/>
                <a:cs typeface="Arial" pitchFamily="34" charset="0"/>
              </a:rPr>
              <a:t> 15 </a:t>
            </a:r>
            <a:r>
              <a:rPr lang="hr-HR" sz="1200" dirty="0" err="1">
                <a:solidFill>
                  <a:srgbClr val="002060"/>
                </a:solidFill>
                <a:latin typeface="Arial" pitchFamily="34" charset="0"/>
                <a:cs typeface="Arial" pitchFamily="34" charset="0"/>
              </a:rPr>
              <a:t>sec</a:t>
            </a:r>
            <a:endParaRPr lang="hr-HR" sz="1200" dirty="0">
              <a:solidFill>
                <a:srgbClr val="002060"/>
              </a:solidFill>
              <a:latin typeface="Arial" pitchFamily="34" charset="0"/>
              <a:cs typeface="Arial" pitchFamily="34" charset="0"/>
            </a:endParaRPr>
          </a:p>
          <a:p>
            <a:pPr>
              <a:buFont typeface="Arial" panose="020B0604020202020204" pitchFamily="34" charset="0"/>
              <a:buNone/>
            </a:pPr>
            <a:r>
              <a:rPr lang="hr-HR" sz="1200" dirty="0">
                <a:solidFill>
                  <a:srgbClr val="002060"/>
                </a:solidFill>
                <a:latin typeface="Arial" pitchFamily="34" charset="0"/>
                <a:cs typeface="Arial" pitchFamily="34" charset="0"/>
              </a:rPr>
              <a:t>  Bridge ID  </a:t>
            </a:r>
            <a:r>
              <a:rPr lang="hr-HR" sz="1200" dirty="0" err="1">
                <a:solidFill>
                  <a:srgbClr val="002060"/>
                </a:solidFill>
                <a:latin typeface="Arial" pitchFamily="34" charset="0"/>
                <a:cs typeface="Arial" pitchFamily="34" charset="0"/>
              </a:rPr>
              <a:t>Priority</a:t>
            </a:r>
            <a:r>
              <a:rPr lang="hr-HR" sz="1200" dirty="0">
                <a:solidFill>
                  <a:srgbClr val="002060"/>
                </a:solidFill>
                <a:latin typeface="Arial" pitchFamily="34" charset="0"/>
                <a:cs typeface="Arial" pitchFamily="34" charset="0"/>
              </a:rPr>
              <a:t>    32778  (</a:t>
            </a:r>
            <a:r>
              <a:rPr lang="hr-HR" sz="1200" dirty="0" err="1">
                <a:solidFill>
                  <a:srgbClr val="002060"/>
                </a:solidFill>
                <a:latin typeface="Arial" pitchFamily="34" charset="0"/>
                <a:cs typeface="Arial" pitchFamily="34" charset="0"/>
              </a:rPr>
              <a:t>priority</a:t>
            </a:r>
            <a:r>
              <a:rPr lang="hr-HR" sz="1200" dirty="0">
                <a:solidFill>
                  <a:srgbClr val="002060"/>
                </a:solidFill>
                <a:latin typeface="Arial" pitchFamily="34" charset="0"/>
                <a:cs typeface="Arial" pitchFamily="34" charset="0"/>
              </a:rPr>
              <a:t> 32768 </a:t>
            </a:r>
            <a:r>
              <a:rPr lang="hr-HR" sz="1200" dirty="0" err="1">
                <a:solidFill>
                  <a:srgbClr val="002060"/>
                </a:solidFill>
                <a:latin typeface="Arial" pitchFamily="34" charset="0"/>
                <a:cs typeface="Arial" pitchFamily="34" charset="0"/>
              </a:rPr>
              <a:t>sys-id-ext</a:t>
            </a:r>
            <a:r>
              <a:rPr lang="hr-HR" sz="1200" dirty="0">
                <a:solidFill>
                  <a:srgbClr val="002060"/>
                </a:solidFill>
                <a:latin typeface="Arial" pitchFamily="34" charset="0"/>
                <a:cs typeface="Arial" pitchFamily="34" charset="0"/>
              </a:rPr>
              <a:t> 10)</a:t>
            </a: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Address</a:t>
            </a:r>
            <a:r>
              <a:rPr lang="hr-HR" sz="1200" dirty="0">
                <a:solidFill>
                  <a:srgbClr val="002060"/>
                </a:solidFill>
                <a:latin typeface="Arial" pitchFamily="34" charset="0"/>
                <a:cs typeface="Arial" pitchFamily="34" charset="0"/>
              </a:rPr>
              <a:t>    </a:t>
            </a:r>
            <a:r>
              <a:rPr lang="hr-HR" sz="1200" u="sng" dirty="0">
                <a:solidFill>
                  <a:srgbClr val="FF0000"/>
                </a:solidFill>
                <a:latin typeface="Arial" pitchFamily="34" charset="0"/>
                <a:cs typeface="Arial" pitchFamily="34" charset="0"/>
              </a:rPr>
              <a:t> </a:t>
            </a:r>
            <a:r>
              <a:rPr lang="hr-HR" sz="1200" b="1" u="sng" dirty="0">
                <a:solidFill>
                  <a:srgbClr val="FF0000"/>
                </a:solidFill>
                <a:latin typeface="Arial" pitchFamily="34" charset="0"/>
                <a:cs typeface="Arial" pitchFamily="34" charset="0"/>
              </a:rPr>
              <a:t>0004.9AE6.8B14</a:t>
            </a:r>
            <a:r>
              <a:rPr lang="hr-HR" sz="1200" u="sng" dirty="0">
                <a:solidFill>
                  <a:srgbClr val="FF0000"/>
                </a:solidFill>
                <a:latin typeface="Arial" pitchFamily="34" charset="0"/>
                <a:cs typeface="Arial" pitchFamily="34" charset="0"/>
              </a:rPr>
              <a:t> </a:t>
            </a:r>
            <a:r>
              <a:rPr lang="hr-HR" sz="1200" dirty="0">
                <a:solidFill>
                  <a:schemeClr val="accent6">
                    <a:lumMod val="75000"/>
                  </a:schemeClr>
                </a:solidFill>
                <a:latin typeface="Arial" pitchFamily="34" charset="0"/>
                <a:cs typeface="Arial" pitchFamily="34" charset="0"/>
              </a:rPr>
              <a:t>(ovo je MAC adresa našeg </a:t>
            </a:r>
            <a:r>
              <a:rPr lang="hr-HR" sz="1200" dirty="0" err="1">
                <a:solidFill>
                  <a:schemeClr val="accent6">
                    <a:lumMod val="75000"/>
                  </a:schemeClr>
                </a:solidFill>
                <a:latin typeface="Arial" pitchFamily="34" charset="0"/>
                <a:cs typeface="Arial" pitchFamily="34" charset="0"/>
              </a:rPr>
              <a:t>switcha</a:t>
            </a:r>
            <a:r>
              <a:rPr lang="hr-HR" sz="1200" dirty="0">
                <a:solidFill>
                  <a:schemeClr val="accent6">
                    <a:lumMod val="75000"/>
                  </a:schemeClr>
                </a:solidFill>
                <a:latin typeface="Arial" pitchFamily="34" charset="0"/>
                <a:cs typeface="Arial" pitchFamily="34" charset="0"/>
              </a:rPr>
              <a:t>)</a:t>
            </a: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Hello</a:t>
            </a:r>
            <a:r>
              <a:rPr lang="hr-HR" sz="1200" dirty="0">
                <a:solidFill>
                  <a:srgbClr val="002060"/>
                </a:solidFill>
                <a:latin typeface="Arial" pitchFamily="34" charset="0"/>
                <a:cs typeface="Arial" pitchFamily="34" charset="0"/>
              </a:rPr>
              <a:t> Time  2 </a:t>
            </a:r>
            <a:r>
              <a:rPr lang="hr-HR" sz="1200" dirty="0" err="1">
                <a:solidFill>
                  <a:srgbClr val="002060"/>
                </a:solidFill>
                <a:latin typeface="Arial" pitchFamily="34" charset="0"/>
                <a:cs typeface="Arial" pitchFamily="34" charset="0"/>
              </a:rPr>
              <a:t>sec</a:t>
            </a:r>
            <a:r>
              <a:rPr lang="hr-HR" sz="1200" dirty="0">
                <a:solidFill>
                  <a:srgbClr val="002060"/>
                </a:solidFill>
                <a:latin typeface="Arial" pitchFamily="34" charset="0"/>
                <a:cs typeface="Arial" pitchFamily="34" charset="0"/>
              </a:rPr>
              <a:t>  Max Age 20 </a:t>
            </a:r>
            <a:r>
              <a:rPr lang="hr-HR" sz="1200" dirty="0" err="1">
                <a:solidFill>
                  <a:srgbClr val="002060"/>
                </a:solidFill>
                <a:latin typeface="Arial" pitchFamily="34" charset="0"/>
                <a:cs typeface="Arial" pitchFamily="34" charset="0"/>
              </a:rPr>
              <a:t>sec</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Forward</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Delay</a:t>
            </a:r>
            <a:r>
              <a:rPr lang="hr-HR" sz="1200" dirty="0">
                <a:solidFill>
                  <a:srgbClr val="002060"/>
                </a:solidFill>
                <a:latin typeface="Arial" pitchFamily="34" charset="0"/>
                <a:cs typeface="Arial" pitchFamily="34" charset="0"/>
              </a:rPr>
              <a:t> 15 </a:t>
            </a:r>
            <a:r>
              <a:rPr lang="hr-HR" sz="1200" dirty="0" err="1">
                <a:solidFill>
                  <a:srgbClr val="002060"/>
                </a:solidFill>
                <a:latin typeface="Arial" pitchFamily="34" charset="0"/>
                <a:cs typeface="Arial" pitchFamily="34" charset="0"/>
              </a:rPr>
              <a:t>sec</a:t>
            </a:r>
            <a:endParaRPr lang="hr-HR" sz="1200" dirty="0">
              <a:solidFill>
                <a:srgbClr val="002060"/>
              </a:solidFill>
              <a:latin typeface="Arial" pitchFamily="34" charset="0"/>
              <a:cs typeface="Arial" pitchFamily="34" charset="0"/>
            </a:endParaRPr>
          </a:p>
          <a:p>
            <a:pPr>
              <a:buFont typeface="Arial" panose="020B0604020202020204" pitchFamily="34" charset="0"/>
              <a:buNone/>
            </a:pP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Aging</a:t>
            </a:r>
            <a:r>
              <a:rPr lang="hr-HR" sz="1200" dirty="0">
                <a:solidFill>
                  <a:srgbClr val="002060"/>
                </a:solidFill>
                <a:latin typeface="Arial" pitchFamily="34" charset="0"/>
                <a:cs typeface="Arial" pitchFamily="34" charset="0"/>
              </a:rPr>
              <a:t> Time  20</a:t>
            </a:r>
          </a:p>
          <a:p>
            <a:pPr>
              <a:buFont typeface="Arial" panose="020B0604020202020204" pitchFamily="34" charset="0"/>
              <a:buNone/>
            </a:pPr>
            <a:r>
              <a:rPr lang="hr-HR" sz="1200" dirty="0">
                <a:solidFill>
                  <a:srgbClr val="002060"/>
                </a:solidFill>
                <a:latin typeface="Arial" pitchFamily="34" charset="0"/>
                <a:cs typeface="Arial" pitchFamily="34" charset="0"/>
              </a:rPr>
              <a:t>Interface        Role 	</a:t>
            </a:r>
            <a:r>
              <a:rPr lang="hr-HR" sz="1200" dirty="0" err="1">
                <a:solidFill>
                  <a:srgbClr val="002060"/>
                </a:solidFill>
                <a:latin typeface="Arial" pitchFamily="34" charset="0"/>
                <a:cs typeface="Arial" pitchFamily="34" charset="0"/>
              </a:rPr>
              <a:t>Sts</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Cost</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Prio.Nbr</a:t>
            </a:r>
            <a:r>
              <a:rPr lang="hr-HR" sz="1200" dirty="0">
                <a:solidFill>
                  <a:srgbClr val="002060"/>
                </a:solidFill>
                <a:latin typeface="Arial" pitchFamily="34" charset="0"/>
                <a:cs typeface="Arial" pitchFamily="34" charset="0"/>
              </a:rPr>
              <a:t> </a:t>
            </a:r>
            <a:r>
              <a:rPr lang="hr-HR" sz="1200" dirty="0" err="1">
                <a:solidFill>
                  <a:srgbClr val="002060"/>
                </a:solidFill>
                <a:latin typeface="Arial" pitchFamily="34" charset="0"/>
                <a:cs typeface="Arial" pitchFamily="34" charset="0"/>
              </a:rPr>
              <a:t>Type</a:t>
            </a:r>
            <a:endParaRPr lang="hr-HR" sz="1200" dirty="0">
              <a:solidFill>
                <a:srgbClr val="002060"/>
              </a:solidFill>
              <a:latin typeface="Arial" pitchFamily="34" charset="0"/>
              <a:cs typeface="Arial" pitchFamily="34" charset="0"/>
            </a:endParaRPr>
          </a:p>
          <a:p>
            <a:pPr>
              <a:buFont typeface="Arial" panose="020B0604020202020204" pitchFamily="34" charset="0"/>
              <a:buNone/>
            </a:pPr>
            <a:r>
              <a:rPr lang="hr-HR" sz="1200" dirty="0">
                <a:solidFill>
                  <a:srgbClr val="002060"/>
                </a:solidFill>
                <a:latin typeface="Arial" pitchFamily="34" charset="0"/>
                <a:cs typeface="Arial" pitchFamily="34" charset="0"/>
              </a:rPr>
              <a:t>---------------- ---- --- --------- -------- --------------------------------</a:t>
            </a:r>
          </a:p>
          <a:p>
            <a:pPr>
              <a:buFont typeface="Arial" panose="020B0604020202020204" pitchFamily="34" charset="0"/>
              <a:buNone/>
            </a:pPr>
            <a:r>
              <a:rPr lang="hr-HR" sz="1200" dirty="0">
                <a:solidFill>
                  <a:srgbClr val="002060"/>
                </a:solidFill>
                <a:latin typeface="Arial" pitchFamily="34" charset="0"/>
                <a:cs typeface="Arial" pitchFamily="34" charset="0"/>
              </a:rPr>
              <a:t>Fa0/</a:t>
            </a:r>
            <a:r>
              <a:rPr lang="hr-HR" sz="1200" b="1" dirty="0">
                <a:solidFill>
                  <a:srgbClr val="FF00FF"/>
                </a:solidFill>
                <a:latin typeface="Arial" pitchFamily="34" charset="0"/>
                <a:cs typeface="Arial" pitchFamily="34" charset="0"/>
              </a:rPr>
              <a:t>1</a:t>
            </a:r>
            <a:r>
              <a:rPr lang="hr-HR" sz="1200" dirty="0">
                <a:solidFill>
                  <a:srgbClr val="002060"/>
                </a:solidFill>
                <a:latin typeface="Arial" pitchFamily="34" charset="0"/>
                <a:cs typeface="Arial" pitchFamily="34" charset="0"/>
              </a:rPr>
              <a:t>           </a:t>
            </a:r>
            <a:r>
              <a:rPr lang="hr-HR" sz="1200" b="1" u="sng" dirty="0">
                <a:solidFill>
                  <a:schemeClr val="accent6">
                    <a:lumMod val="75000"/>
                  </a:schemeClr>
                </a:solidFill>
                <a:latin typeface="Arial" pitchFamily="34" charset="0"/>
                <a:cs typeface="Arial" pitchFamily="34" charset="0"/>
              </a:rPr>
              <a:t> </a:t>
            </a:r>
            <a:r>
              <a:rPr lang="hr-HR" sz="1200" b="1" u="sng" dirty="0" err="1">
                <a:solidFill>
                  <a:schemeClr val="accent6">
                    <a:lumMod val="75000"/>
                  </a:schemeClr>
                </a:solidFill>
                <a:latin typeface="Arial" pitchFamily="34" charset="0"/>
                <a:cs typeface="Arial" pitchFamily="34" charset="0"/>
              </a:rPr>
              <a:t>Altn</a:t>
            </a:r>
            <a:r>
              <a:rPr lang="hr-HR" sz="1200" b="1" u="sng" dirty="0">
                <a:solidFill>
                  <a:schemeClr val="accent6">
                    <a:lumMod val="75000"/>
                  </a:schemeClr>
                </a:solidFill>
                <a:latin typeface="Arial" pitchFamily="34" charset="0"/>
                <a:cs typeface="Arial" pitchFamily="34" charset="0"/>
              </a:rPr>
              <a:t> </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BLK</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19        128.</a:t>
            </a:r>
            <a:r>
              <a:rPr lang="hr-HR" sz="1200" b="1" dirty="0">
                <a:solidFill>
                  <a:srgbClr val="FF00FF"/>
                </a:solidFill>
                <a:latin typeface="Arial" pitchFamily="34" charset="0"/>
                <a:cs typeface="Arial" pitchFamily="34" charset="0"/>
              </a:rPr>
              <a:t>1</a:t>
            </a:r>
            <a:r>
              <a:rPr lang="hr-HR" sz="1200" dirty="0">
                <a:solidFill>
                  <a:srgbClr val="002060"/>
                </a:solidFill>
                <a:latin typeface="Arial" pitchFamily="34" charset="0"/>
                <a:cs typeface="Arial" pitchFamily="34" charset="0"/>
              </a:rPr>
              <a:t>    P2p</a:t>
            </a:r>
          </a:p>
          <a:p>
            <a:pPr>
              <a:buFont typeface="Arial" panose="020B0604020202020204" pitchFamily="34" charset="0"/>
              <a:buNone/>
            </a:pPr>
            <a:r>
              <a:rPr lang="hr-HR" sz="1200" dirty="0">
                <a:solidFill>
                  <a:srgbClr val="002060"/>
                </a:solidFill>
                <a:latin typeface="Arial" pitchFamily="34" charset="0"/>
                <a:cs typeface="Arial" pitchFamily="34" charset="0"/>
              </a:rPr>
              <a:t>Fa0/</a:t>
            </a:r>
            <a:r>
              <a:rPr lang="hr-HR" sz="1200" b="1" dirty="0">
                <a:solidFill>
                  <a:srgbClr val="FF00FF"/>
                </a:solidFill>
                <a:latin typeface="Arial" pitchFamily="34" charset="0"/>
                <a:cs typeface="Arial" pitchFamily="34" charset="0"/>
              </a:rPr>
              <a:t>2</a:t>
            </a:r>
            <a:r>
              <a:rPr lang="hr-HR" sz="1200" dirty="0">
                <a:solidFill>
                  <a:srgbClr val="002060"/>
                </a:solidFill>
                <a:latin typeface="Arial" pitchFamily="34" charset="0"/>
                <a:cs typeface="Arial" pitchFamily="34" charset="0"/>
              </a:rPr>
              <a:t>            </a:t>
            </a:r>
            <a:r>
              <a:rPr lang="hr-HR" sz="1200" b="1" u="sng" dirty="0" err="1">
                <a:solidFill>
                  <a:schemeClr val="accent6">
                    <a:lumMod val="75000"/>
                  </a:schemeClr>
                </a:solidFill>
                <a:latin typeface="Arial" pitchFamily="34" charset="0"/>
                <a:cs typeface="Arial" pitchFamily="34" charset="0"/>
              </a:rPr>
              <a:t>Altn</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BLK</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19</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128.</a:t>
            </a:r>
            <a:r>
              <a:rPr lang="hr-HR" sz="1200" b="1" dirty="0">
                <a:solidFill>
                  <a:srgbClr val="FF00FF"/>
                </a:solidFill>
                <a:latin typeface="Arial" pitchFamily="34" charset="0"/>
                <a:cs typeface="Arial" pitchFamily="34" charset="0"/>
              </a:rPr>
              <a:t>2</a:t>
            </a:r>
            <a:r>
              <a:rPr lang="hr-HR" sz="1200" dirty="0">
                <a:solidFill>
                  <a:srgbClr val="002060"/>
                </a:solidFill>
                <a:latin typeface="Arial" pitchFamily="34" charset="0"/>
                <a:cs typeface="Arial" pitchFamily="34" charset="0"/>
              </a:rPr>
              <a:t>    P2p</a:t>
            </a:r>
          </a:p>
          <a:p>
            <a:pPr>
              <a:buFont typeface="Arial" panose="020B0604020202020204" pitchFamily="34" charset="0"/>
              <a:buNone/>
            </a:pPr>
            <a:r>
              <a:rPr lang="hr-HR" sz="1200" dirty="0">
                <a:solidFill>
                  <a:srgbClr val="002060"/>
                </a:solidFill>
                <a:latin typeface="Arial" pitchFamily="34" charset="0"/>
                <a:cs typeface="Arial" pitchFamily="34" charset="0"/>
              </a:rPr>
              <a:t>Fa0/</a:t>
            </a:r>
            <a:r>
              <a:rPr lang="hr-HR" sz="1200" b="1" dirty="0">
                <a:solidFill>
                  <a:srgbClr val="FF00FF"/>
                </a:solidFill>
                <a:latin typeface="Arial" pitchFamily="34" charset="0"/>
                <a:cs typeface="Arial" pitchFamily="34" charset="0"/>
              </a:rPr>
              <a:t>3</a:t>
            </a:r>
            <a:r>
              <a:rPr lang="hr-HR" sz="1200" dirty="0">
                <a:solidFill>
                  <a:srgbClr val="002060"/>
                </a:solidFill>
                <a:latin typeface="Arial" pitchFamily="34" charset="0"/>
                <a:cs typeface="Arial" pitchFamily="34" charset="0"/>
              </a:rPr>
              <a:t>            </a:t>
            </a:r>
            <a:r>
              <a:rPr lang="hr-HR" sz="1200" b="1" u="sng" dirty="0" err="1">
                <a:solidFill>
                  <a:srgbClr val="0000FF"/>
                </a:solidFill>
                <a:latin typeface="Arial" pitchFamily="34" charset="0"/>
                <a:cs typeface="Arial" pitchFamily="34" charset="0"/>
              </a:rPr>
              <a:t>Root</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FWD</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19</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128.</a:t>
            </a:r>
            <a:r>
              <a:rPr lang="hr-HR" sz="1200" b="1" dirty="0">
                <a:solidFill>
                  <a:srgbClr val="FF00FF"/>
                </a:solidFill>
                <a:latin typeface="Arial" pitchFamily="34" charset="0"/>
                <a:cs typeface="Arial" pitchFamily="34" charset="0"/>
              </a:rPr>
              <a:t>3</a:t>
            </a:r>
            <a:r>
              <a:rPr lang="hr-HR" sz="1200" dirty="0">
                <a:solidFill>
                  <a:srgbClr val="002060"/>
                </a:solidFill>
                <a:latin typeface="Arial" pitchFamily="34" charset="0"/>
                <a:cs typeface="Arial" pitchFamily="34" charset="0"/>
              </a:rPr>
              <a:t>    P2p</a:t>
            </a:r>
          </a:p>
          <a:p>
            <a:pPr>
              <a:buFont typeface="Arial" panose="020B0604020202020204" pitchFamily="34" charset="0"/>
              <a:buNone/>
            </a:pPr>
            <a:r>
              <a:rPr lang="hr-HR" sz="1200" dirty="0">
                <a:solidFill>
                  <a:srgbClr val="002060"/>
                </a:solidFill>
                <a:latin typeface="Arial" pitchFamily="34" charset="0"/>
                <a:cs typeface="Arial" pitchFamily="34" charset="0"/>
              </a:rPr>
              <a:t>Fa0/</a:t>
            </a:r>
            <a:r>
              <a:rPr lang="hr-HR" sz="1200" b="1" dirty="0">
                <a:solidFill>
                  <a:srgbClr val="FF00FF"/>
                </a:solidFill>
                <a:latin typeface="Arial" pitchFamily="34" charset="0"/>
                <a:cs typeface="Arial" pitchFamily="34" charset="0"/>
              </a:rPr>
              <a:t>4 </a:t>
            </a:r>
            <a:r>
              <a:rPr lang="hr-HR" sz="1200" dirty="0">
                <a:solidFill>
                  <a:srgbClr val="002060"/>
                </a:solidFill>
                <a:latin typeface="Arial" pitchFamily="34" charset="0"/>
                <a:cs typeface="Arial" pitchFamily="34" charset="0"/>
              </a:rPr>
              <a:t>           </a:t>
            </a:r>
            <a:r>
              <a:rPr lang="hr-HR" sz="1200" b="1" u="sng" dirty="0" err="1">
                <a:solidFill>
                  <a:schemeClr val="accent6">
                    <a:lumMod val="75000"/>
                  </a:schemeClr>
                </a:solidFill>
                <a:latin typeface="Arial" pitchFamily="34" charset="0"/>
                <a:cs typeface="Arial" pitchFamily="34" charset="0"/>
              </a:rPr>
              <a:t>Altn</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BLK</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19</a:t>
            </a:r>
            <a:r>
              <a:rPr lang="hr-HR" sz="1200" dirty="0">
                <a:solidFill>
                  <a:srgbClr val="002060"/>
                </a:solidFill>
                <a:latin typeface="Arial" pitchFamily="34" charset="0"/>
                <a:cs typeface="Arial" pitchFamily="34" charset="0"/>
              </a:rPr>
              <a:t>        </a:t>
            </a:r>
            <a:r>
              <a:rPr lang="hr-HR" sz="1200" b="1" dirty="0">
                <a:solidFill>
                  <a:srgbClr val="002060"/>
                </a:solidFill>
                <a:latin typeface="Arial" pitchFamily="34" charset="0"/>
                <a:cs typeface="Arial" pitchFamily="34" charset="0"/>
              </a:rPr>
              <a:t>128.</a:t>
            </a:r>
            <a:r>
              <a:rPr lang="hr-HR" sz="1200" b="1" dirty="0">
                <a:solidFill>
                  <a:srgbClr val="FF00FF"/>
                </a:solidFill>
                <a:latin typeface="Arial" pitchFamily="34" charset="0"/>
                <a:cs typeface="Arial" pitchFamily="34" charset="0"/>
              </a:rPr>
              <a:t>4</a:t>
            </a:r>
            <a:r>
              <a:rPr lang="hr-HR" sz="1200" dirty="0">
                <a:solidFill>
                  <a:srgbClr val="002060"/>
                </a:solidFill>
                <a:latin typeface="Arial" pitchFamily="34" charset="0"/>
                <a:cs typeface="Arial" pitchFamily="34" charset="0"/>
              </a:rPr>
              <a:t>    P2p</a:t>
            </a:r>
          </a:p>
        </p:txBody>
      </p:sp>
    </p:spTree>
    <p:extLst>
      <p:ext uri="{BB962C8B-B14F-4D97-AF65-F5344CB8AC3E}">
        <p14:creationId xmlns:p14="http://schemas.microsoft.com/office/powerpoint/2010/main" val="317520761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3" y="66206"/>
            <a:ext cx="10597020" cy="1068888"/>
          </a:xfrm>
        </p:spPr>
        <p:txBody>
          <a:bodyPr/>
          <a:lstStyle/>
          <a:p>
            <a:r>
              <a:rPr lang="hr-HR" dirty="0">
                <a:latin typeface="Arial" pitchFamily="34" charset="0"/>
                <a:cs typeface="Arial" pitchFamily="34" charset="0"/>
              </a:rPr>
              <a:t>Odakle </a:t>
            </a:r>
            <a:r>
              <a:rPr lang="hr-HR" dirty="0" err="1">
                <a:latin typeface="Arial" pitchFamily="34" charset="0"/>
                <a:cs typeface="Arial" pitchFamily="34" charset="0"/>
              </a:rPr>
              <a:t>switch</a:t>
            </a:r>
            <a:r>
              <a:rPr lang="hr-HR" dirty="0">
                <a:latin typeface="Arial" pitchFamily="34" charset="0"/>
                <a:cs typeface="Arial" pitchFamily="34" charset="0"/>
              </a:rPr>
              <a:t> uzme MAC adresu?</a:t>
            </a:r>
            <a:endParaRPr lang="en-US" dirty="0"/>
          </a:p>
        </p:txBody>
      </p:sp>
      <p:sp>
        <p:nvSpPr>
          <p:cNvPr id="7" name="Content Placeholder 2">
            <a:extLst>
              <a:ext uri="{FF2B5EF4-FFF2-40B4-BE49-F238E27FC236}">
                <a16:creationId xmlns:a16="http://schemas.microsoft.com/office/drawing/2014/main" id="{A1B2D80B-066D-4DE4-9D8E-10D276CF6251}"/>
              </a:ext>
            </a:extLst>
          </p:cNvPr>
          <p:cNvSpPr>
            <a:spLocks noGrp="1"/>
          </p:cNvSpPr>
          <p:nvPr>
            <p:ph sz="quarter" idx="1"/>
          </p:nvPr>
        </p:nvSpPr>
        <p:spPr>
          <a:xfrm>
            <a:off x="249988" y="684011"/>
            <a:ext cx="11313362" cy="5143512"/>
          </a:xfrm>
        </p:spPr>
        <p:txBody>
          <a:bodyPr/>
          <a:lstStyle/>
          <a:p>
            <a:pPr>
              <a:buNone/>
            </a:pPr>
            <a:r>
              <a:rPr lang="hr-HR" sz="1200" b="1" dirty="0">
                <a:solidFill>
                  <a:srgbClr val="FF0000"/>
                </a:solidFill>
                <a:latin typeface="Arial" pitchFamily="34" charset="0"/>
                <a:cs typeface="Arial" pitchFamily="34" charset="0"/>
              </a:rPr>
              <a:t>S3</a:t>
            </a:r>
            <a:r>
              <a:rPr lang="hr-HR" sz="1200" dirty="0">
                <a:solidFill>
                  <a:srgbClr val="002060"/>
                </a:solidFill>
                <a:latin typeface="Arial" pitchFamily="34" charset="0"/>
                <a:cs typeface="Arial" pitchFamily="34" charset="0"/>
              </a:rPr>
              <a:t>#</a:t>
            </a:r>
            <a:r>
              <a:rPr lang="hr-HR" sz="1200" b="1" dirty="0">
                <a:solidFill>
                  <a:srgbClr val="7030A0"/>
                </a:solidFill>
                <a:latin typeface="Arial" pitchFamily="34" charset="0"/>
                <a:cs typeface="Arial" pitchFamily="34" charset="0"/>
              </a:rPr>
              <a:t>show version</a:t>
            </a:r>
          </a:p>
          <a:p>
            <a:pPr>
              <a:buNone/>
            </a:pPr>
            <a:r>
              <a:rPr lang="hr-HR" sz="1200" u="sng" dirty="0">
                <a:solidFill>
                  <a:srgbClr val="002060"/>
                </a:solidFill>
                <a:latin typeface="Arial" pitchFamily="34" charset="0"/>
                <a:cs typeface="Arial" pitchFamily="34" charset="0"/>
              </a:rPr>
              <a:t>Cisco IOS Software, C2960 Software (C2960-LANBASE-M), Version 12.2(25)FX, RELEASE SOFTWARE (fc1)</a:t>
            </a:r>
          </a:p>
          <a:p>
            <a:pPr>
              <a:buNone/>
            </a:pPr>
            <a:r>
              <a:rPr lang="hr-HR" sz="1200" dirty="0">
                <a:solidFill>
                  <a:srgbClr val="002060"/>
                </a:solidFill>
                <a:latin typeface="Arial" pitchFamily="34" charset="0"/>
                <a:cs typeface="Arial" pitchFamily="34" charset="0"/>
              </a:rPr>
              <a:t>Copyright (c) 1986-2005 by Cisco Systems, Inc.</a:t>
            </a:r>
          </a:p>
          <a:p>
            <a:pPr>
              <a:buNone/>
            </a:pPr>
            <a:r>
              <a:rPr lang="hr-HR" sz="1200" dirty="0">
                <a:solidFill>
                  <a:srgbClr val="002060"/>
                </a:solidFill>
                <a:latin typeface="Arial" pitchFamily="34" charset="0"/>
                <a:cs typeface="Arial" pitchFamily="34" charset="0"/>
              </a:rPr>
              <a:t>Compiled Wed 12-Oct-05 22:05 by pt_team</a:t>
            </a:r>
          </a:p>
          <a:p>
            <a:pPr>
              <a:buNone/>
            </a:pPr>
            <a:r>
              <a:rPr lang="hr-HR" sz="1200" dirty="0">
                <a:solidFill>
                  <a:srgbClr val="002060"/>
                </a:solidFill>
                <a:latin typeface="Arial" pitchFamily="34" charset="0"/>
                <a:cs typeface="Arial" pitchFamily="34" charset="0"/>
              </a:rPr>
              <a:t>ROM: C2960 Boot Loader (C2960-HBOOT-M) Version 12.2(25r)FX, RELEASE SOFTWARE (fc4)</a:t>
            </a:r>
          </a:p>
          <a:p>
            <a:pPr>
              <a:buNone/>
            </a:pPr>
            <a:r>
              <a:rPr lang="hr-HR" sz="1200" dirty="0">
                <a:solidFill>
                  <a:srgbClr val="002060"/>
                </a:solidFill>
                <a:latin typeface="Arial" pitchFamily="34" charset="0"/>
                <a:cs typeface="Arial" pitchFamily="34" charset="0"/>
              </a:rPr>
              <a:t>System returned to ROM by power-on</a:t>
            </a:r>
          </a:p>
          <a:p>
            <a:pPr>
              <a:buNone/>
            </a:pPr>
            <a:r>
              <a:rPr lang="hr-HR" sz="1200" dirty="0">
                <a:solidFill>
                  <a:srgbClr val="002060"/>
                </a:solidFill>
                <a:latin typeface="Arial" pitchFamily="34" charset="0"/>
                <a:cs typeface="Arial" pitchFamily="34" charset="0"/>
              </a:rPr>
              <a:t>Cisco WS-C2960-24TT (RC32300) processor (revision C0) with 21039K bytes of memory.</a:t>
            </a:r>
          </a:p>
          <a:p>
            <a:pPr>
              <a:buNone/>
            </a:pPr>
            <a:r>
              <a:rPr lang="hr-HR" sz="1200" b="1" dirty="0">
                <a:solidFill>
                  <a:srgbClr val="002060"/>
                </a:solidFill>
                <a:latin typeface="Arial" pitchFamily="34" charset="0"/>
                <a:cs typeface="Arial" pitchFamily="34" charset="0"/>
              </a:rPr>
              <a:t>24 FastEthernet/IEEE 802.3 interface(s)</a:t>
            </a:r>
          </a:p>
          <a:p>
            <a:pPr>
              <a:buNone/>
            </a:pPr>
            <a:r>
              <a:rPr lang="hr-HR" sz="1200" b="1" dirty="0">
                <a:solidFill>
                  <a:srgbClr val="002060"/>
                </a:solidFill>
                <a:latin typeface="Arial" pitchFamily="34" charset="0"/>
                <a:cs typeface="Arial" pitchFamily="34" charset="0"/>
              </a:rPr>
              <a:t>2 Gigabit Ethernet/IEEE 802.3 interface(s)</a:t>
            </a:r>
          </a:p>
          <a:p>
            <a:pPr>
              <a:buNone/>
            </a:pPr>
            <a:r>
              <a:rPr lang="hr-HR" sz="1200" dirty="0">
                <a:solidFill>
                  <a:srgbClr val="002060"/>
                </a:solidFill>
                <a:latin typeface="Arial" pitchFamily="34" charset="0"/>
                <a:cs typeface="Arial" pitchFamily="34" charset="0"/>
              </a:rPr>
              <a:t>63488K bytes of flash-simulated non-volatile configuration memory.</a:t>
            </a:r>
          </a:p>
          <a:p>
            <a:pPr>
              <a:buNone/>
            </a:pPr>
            <a:r>
              <a:rPr lang="hr-HR" sz="1200" b="1" dirty="0">
                <a:solidFill>
                  <a:srgbClr val="FF0000"/>
                </a:solidFill>
                <a:latin typeface="Arial" pitchFamily="34" charset="0"/>
                <a:cs typeface="Arial" pitchFamily="34" charset="0"/>
              </a:rPr>
              <a:t>Base ethernet MAC Address       : 0001.4367.57A6</a:t>
            </a:r>
          </a:p>
          <a:p>
            <a:pPr>
              <a:buNone/>
            </a:pPr>
            <a:r>
              <a:rPr lang="hr-HR" sz="1200" dirty="0">
                <a:solidFill>
                  <a:srgbClr val="002060"/>
                </a:solidFill>
                <a:latin typeface="Arial" pitchFamily="34" charset="0"/>
                <a:cs typeface="Arial" pitchFamily="34" charset="0"/>
              </a:rPr>
              <a:t>xxxxxxxxxxxxxxxxxxxxxxxxxxxxxxxxxxx</a:t>
            </a:r>
          </a:p>
          <a:p>
            <a:pPr>
              <a:buNone/>
            </a:pPr>
            <a:r>
              <a:rPr lang="hr-HR" sz="1200" dirty="0">
                <a:solidFill>
                  <a:srgbClr val="002060"/>
                </a:solidFill>
                <a:latin typeface="Arial" pitchFamily="34" charset="0"/>
                <a:cs typeface="Arial" pitchFamily="34" charset="0"/>
              </a:rPr>
              <a:t>Dio ispisa nije prikazan</a:t>
            </a:r>
          </a:p>
          <a:p>
            <a:pPr>
              <a:buNone/>
            </a:pPr>
            <a:r>
              <a:rPr lang="hr-HR" sz="1200" dirty="0">
                <a:solidFill>
                  <a:srgbClr val="002060"/>
                </a:solidFill>
                <a:latin typeface="Arial" pitchFamily="34" charset="0"/>
                <a:cs typeface="Arial" pitchFamily="34" charset="0"/>
              </a:rPr>
              <a:t>xxxxxxxxxxxxxxxxxxxxxxxxxxxxxxxxxxx</a:t>
            </a:r>
          </a:p>
          <a:p>
            <a:pPr>
              <a:buNone/>
            </a:pPr>
            <a:r>
              <a:rPr lang="hr-HR" sz="1200" dirty="0" err="1">
                <a:solidFill>
                  <a:srgbClr val="002060"/>
                </a:solidFill>
                <a:latin typeface="Arial" pitchFamily="34" charset="0"/>
                <a:cs typeface="Arial" pitchFamily="34" charset="0"/>
              </a:rPr>
              <a:t>Switch</a:t>
            </a:r>
            <a:r>
              <a:rPr lang="hr-HR" sz="1200" dirty="0">
                <a:solidFill>
                  <a:srgbClr val="002060"/>
                </a:solidFill>
                <a:latin typeface="Arial" pitchFamily="34" charset="0"/>
                <a:cs typeface="Arial" pitchFamily="34" charset="0"/>
              </a:rPr>
              <a:t>   Ports  Model              SW Version              SW Image</a:t>
            </a:r>
          </a:p>
          <a:p>
            <a:pPr>
              <a:buNone/>
            </a:pPr>
            <a:r>
              <a:rPr lang="hr-HR" sz="1200" dirty="0">
                <a:solidFill>
                  <a:srgbClr val="002060"/>
                </a:solidFill>
                <a:latin typeface="Arial" pitchFamily="34" charset="0"/>
                <a:cs typeface="Arial" pitchFamily="34" charset="0"/>
              </a:rPr>
              <a:t>------   -----  -----              ----------              ----------</a:t>
            </a:r>
          </a:p>
          <a:p>
            <a:pPr>
              <a:buNone/>
            </a:pPr>
            <a:r>
              <a:rPr lang="hr-HR" sz="1200" dirty="0">
                <a:solidFill>
                  <a:srgbClr val="002060"/>
                </a:solidFill>
                <a:latin typeface="Arial" pitchFamily="34" charset="0"/>
                <a:cs typeface="Arial" pitchFamily="34" charset="0"/>
              </a:rPr>
              <a:t>*    1   26     WS-C2960-24TT      12.2                    C2960-LANBASE-M</a:t>
            </a:r>
          </a:p>
          <a:p>
            <a:pPr>
              <a:buNone/>
            </a:pPr>
            <a:r>
              <a:rPr lang="hr-HR" sz="1200" dirty="0" err="1">
                <a:solidFill>
                  <a:srgbClr val="002060"/>
                </a:solidFill>
                <a:latin typeface="Arial" pitchFamily="34" charset="0"/>
                <a:cs typeface="Arial" pitchFamily="34" charset="0"/>
              </a:rPr>
              <a:t>Configuration</a:t>
            </a:r>
            <a:r>
              <a:rPr lang="hr-HR" sz="1200" dirty="0">
                <a:solidFill>
                  <a:srgbClr val="002060"/>
                </a:solidFill>
                <a:latin typeface="Arial" pitchFamily="34" charset="0"/>
                <a:cs typeface="Arial" pitchFamily="34" charset="0"/>
              </a:rPr>
              <a:t> register is 0xF</a:t>
            </a:r>
          </a:p>
        </p:txBody>
      </p:sp>
    </p:spTree>
    <p:extLst>
      <p:ext uri="{BB962C8B-B14F-4D97-AF65-F5344CB8AC3E}">
        <p14:creationId xmlns:p14="http://schemas.microsoft.com/office/powerpoint/2010/main" val="25548319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Odabir </a:t>
            </a:r>
            <a:r>
              <a:rPr lang="hr-HR" sz="3200" dirty="0" err="1">
                <a:latin typeface="Arial" pitchFamily="34" charset="0"/>
                <a:cs typeface="Arial" pitchFamily="34" charset="0"/>
              </a:rPr>
              <a:t>Root</a:t>
            </a:r>
            <a:r>
              <a:rPr lang="hr-HR" sz="3200" dirty="0">
                <a:latin typeface="Arial" pitchFamily="34" charset="0"/>
                <a:cs typeface="Arial" pitchFamily="34" charset="0"/>
              </a:rPr>
              <a:t> </a:t>
            </a:r>
            <a:r>
              <a:rPr lang="hr-HR" sz="3200" dirty="0" err="1">
                <a:latin typeface="Arial" pitchFamily="34" charset="0"/>
                <a:cs typeface="Arial" pitchFamily="34" charset="0"/>
              </a:rPr>
              <a:t>switcha</a:t>
            </a:r>
            <a:r>
              <a:rPr lang="hr-HR" sz="3200" dirty="0">
                <a:latin typeface="Arial" pitchFamily="34" charset="0"/>
                <a:cs typeface="Arial" pitchFamily="34" charset="0"/>
              </a:rPr>
              <a:t>, uloga portova i kreiranje STP stabla</a:t>
            </a:r>
            <a:endParaRPr lang="en-US" sz="3200" dirty="0"/>
          </a:p>
        </p:txBody>
      </p:sp>
      <p:sp>
        <p:nvSpPr>
          <p:cNvPr id="6" name="Rectangle 5">
            <a:extLst>
              <a:ext uri="{FF2B5EF4-FFF2-40B4-BE49-F238E27FC236}">
                <a16:creationId xmlns:a16="http://schemas.microsoft.com/office/drawing/2014/main" id="{B7F26BBE-54F4-4C2F-B68E-6DEDFEE5B316}"/>
              </a:ext>
            </a:extLst>
          </p:cNvPr>
          <p:cNvSpPr/>
          <p:nvPr/>
        </p:nvSpPr>
        <p:spPr>
          <a:xfrm>
            <a:off x="249988" y="3572641"/>
            <a:ext cx="11446711" cy="428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Content Placeholder 2">
            <a:extLst>
              <a:ext uri="{FF2B5EF4-FFF2-40B4-BE49-F238E27FC236}">
                <a16:creationId xmlns:a16="http://schemas.microsoft.com/office/drawing/2014/main" id="{5DF27903-2314-4C56-A27A-AA8A2DCF4285}"/>
              </a:ext>
            </a:extLst>
          </p:cNvPr>
          <p:cNvSpPr>
            <a:spLocks noGrp="1"/>
          </p:cNvSpPr>
          <p:nvPr>
            <p:ph sz="quarter" idx="1"/>
          </p:nvPr>
        </p:nvSpPr>
        <p:spPr>
          <a:xfrm>
            <a:off x="249988" y="857244"/>
            <a:ext cx="11446711" cy="5143512"/>
          </a:xfrm>
        </p:spPr>
        <p:txBody>
          <a:bodyPr/>
          <a:lstStyle/>
          <a:p>
            <a:r>
              <a:rPr lang="hr-HR" sz="1600" dirty="0">
                <a:solidFill>
                  <a:srgbClr val="002060"/>
                </a:solidFill>
                <a:latin typeface="Arial" pitchFamily="34" charset="0"/>
                <a:cs typeface="Arial" pitchFamily="34" charset="0"/>
              </a:rPr>
              <a:t>Za prikaze na slijedećem slajdu pretpostavka je:</a:t>
            </a:r>
          </a:p>
          <a:p>
            <a:pPr marL="717550">
              <a:buFont typeface="Wingdings" pitchFamily="2" charset="2"/>
              <a:buChar char="ü"/>
            </a:pPr>
            <a:r>
              <a:rPr lang="it-IT" sz="1600" dirty="0">
                <a:solidFill>
                  <a:srgbClr val="002060"/>
                </a:solidFill>
                <a:latin typeface="Arial" pitchFamily="34" charset="0"/>
                <a:cs typeface="Arial" pitchFamily="34" charset="0"/>
              </a:rPr>
              <a:t>Svi linkovi su 100Mbps=cost 19</a:t>
            </a:r>
          </a:p>
          <a:p>
            <a:pPr marL="717550">
              <a:buFont typeface="Wingdings" pitchFamily="2" charset="2"/>
              <a:buChar char="ü"/>
            </a:pPr>
            <a:r>
              <a:rPr lang="hr-HR" sz="1600" dirty="0">
                <a:solidFill>
                  <a:srgbClr val="002060"/>
                </a:solidFill>
                <a:latin typeface="Arial" pitchFamily="34" charset="0"/>
                <a:cs typeface="Arial" pitchFamily="34" charset="0"/>
              </a:rPr>
              <a:t>Svi switchevi osim Root imaju default priority=32768+VLANID</a:t>
            </a:r>
          </a:p>
          <a:p>
            <a:pPr marL="717550">
              <a:buFont typeface="Wingdings" pitchFamily="2" charset="2"/>
              <a:buChar char="ü"/>
            </a:pPr>
            <a:r>
              <a:rPr lang="hr-HR" sz="1600" dirty="0">
                <a:solidFill>
                  <a:srgbClr val="002060"/>
                </a:solidFill>
                <a:latin typeface="Arial" pitchFamily="34" charset="0"/>
                <a:cs typeface="Arial" pitchFamily="34" charset="0"/>
              </a:rPr>
              <a:t>Root switch ima priority 4096+VLAN ID (default je 32768) za sve VLAN-ove (ovo se ručno mora konfigurirati)</a:t>
            </a:r>
          </a:p>
          <a:p>
            <a:r>
              <a:rPr lang="hr-HR" sz="1600" dirty="0">
                <a:solidFill>
                  <a:srgbClr val="002060"/>
                </a:solidFill>
                <a:latin typeface="Arial" pitchFamily="34" charset="0"/>
                <a:cs typeface="Arial" pitchFamily="34" charset="0"/>
              </a:rPr>
              <a:t>Odabir se radi tako da svi switchevi putem </a:t>
            </a:r>
            <a:r>
              <a:rPr lang="hr-HR" sz="1600" b="1" dirty="0">
                <a:solidFill>
                  <a:srgbClr val="FF0000"/>
                </a:solidFill>
                <a:latin typeface="Arial" pitchFamily="34" charset="0"/>
                <a:cs typeface="Arial" pitchFamily="34" charset="0"/>
              </a:rPr>
              <a:t>BPDU</a:t>
            </a:r>
            <a:r>
              <a:rPr lang="hr-HR" sz="1600" dirty="0">
                <a:solidFill>
                  <a:srgbClr val="002060"/>
                </a:solidFill>
                <a:latin typeface="Arial" pitchFamily="34" charset="0"/>
                <a:cs typeface="Arial" pitchFamily="34" charset="0"/>
              </a:rPr>
              <a:t> (Bridge Protocol Data Unit) okvira razmjenjuju informacije o tome gdje je, odnosno koji je root switch (prvo krenu tako da postave sebe kao root switch, ali se kasnije svi usuglase koje je zapravo Root siwtch)</a:t>
            </a:r>
          </a:p>
          <a:p>
            <a:r>
              <a:rPr lang="hr-HR" sz="1600" dirty="0">
                <a:solidFill>
                  <a:srgbClr val="002060"/>
                </a:solidFill>
                <a:latin typeface="Arial" pitchFamily="34" charset="0"/>
                <a:cs typeface="Arial" pitchFamily="34" charset="0"/>
              </a:rPr>
              <a:t>Nakon što su odredili koji je Root switch (najniži Priority ili najniža MAC adresa, ako priority nije promijenjen s default vrijednosti 32768+VLANID), tada određuju uloge portovima</a:t>
            </a:r>
          </a:p>
          <a:p>
            <a:r>
              <a:rPr lang="hr-HR" sz="1600" dirty="0">
                <a:solidFill>
                  <a:srgbClr val="FF0000"/>
                </a:solidFill>
                <a:latin typeface="Arial" pitchFamily="34" charset="0"/>
                <a:cs typeface="Arial" pitchFamily="34" charset="0"/>
              </a:rPr>
              <a:t>Root switch jedini nema Root portove, već su mu svi Designated u Forwarding stanju</a:t>
            </a:r>
          </a:p>
          <a:p>
            <a:r>
              <a:rPr lang="hr-HR" sz="1600" u="sng" dirty="0">
                <a:solidFill>
                  <a:srgbClr val="002060"/>
                </a:solidFill>
                <a:latin typeface="Arial" pitchFamily="34" charset="0"/>
                <a:cs typeface="Arial" pitchFamily="34" charset="0"/>
              </a:rPr>
              <a:t>Ostali switchevi se moraju međusobno dogovoriti koji će blokirati suvišni link (za ovo opet koriste Priority ili MAC adresu—onaj switch koji ima viši priority ili višu MAC adresu mora blokirati svoj port Altn-BLK</a:t>
            </a:r>
          </a:p>
          <a:p>
            <a:r>
              <a:rPr lang="hr-HR" sz="1600" u="sng" dirty="0">
                <a:solidFill>
                  <a:srgbClr val="002060"/>
                </a:solidFill>
                <a:latin typeface="Arial" pitchFamily="34" charset="0"/>
                <a:cs typeface="Arial" pitchFamily="34" charset="0"/>
              </a:rPr>
              <a:t>Onaj koji ima niži priority ili MAC adresu svoj port ostavi u Desg FWD stanju</a:t>
            </a:r>
          </a:p>
          <a:p>
            <a:r>
              <a:rPr lang="hr-HR" sz="1600" u="sng" dirty="0">
                <a:solidFill>
                  <a:srgbClr val="002060"/>
                </a:solidFill>
                <a:latin typeface="Arial" pitchFamily="34" charset="0"/>
                <a:cs typeface="Arial" pitchFamily="34" charset="0"/>
              </a:rPr>
              <a:t>STA (Spanning Tree Algorithm) se koristi za kreiranje STP stabla (izračun)</a:t>
            </a:r>
          </a:p>
        </p:txBody>
      </p:sp>
    </p:spTree>
    <p:extLst>
      <p:ext uri="{BB962C8B-B14F-4D97-AF65-F5344CB8AC3E}">
        <p14:creationId xmlns:p14="http://schemas.microsoft.com/office/powerpoint/2010/main" val="366106470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Odabir </a:t>
            </a:r>
            <a:r>
              <a:rPr lang="hr-HR" sz="3200" dirty="0" err="1">
                <a:latin typeface="Arial" pitchFamily="34" charset="0"/>
                <a:cs typeface="Arial" pitchFamily="34" charset="0"/>
              </a:rPr>
              <a:t>Root</a:t>
            </a:r>
            <a:r>
              <a:rPr lang="hr-HR" sz="3200" dirty="0">
                <a:latin typeface="Arial" pitchFamily="34" charset="0"/>
                <a:cs typeface="Arial" pitchFamily="34" charset="0"/>
              </a:rPr>
              <a:t> </a:t>
            </a:r>
            <a:r>
              <a:rPr lang="hr-HR" sz="3200" dirty="0" err="1">
                <a:latin typeface="Arial" pitchFamily="34" charset="0"/>
                <a:cs typeface="Arial" pitchFamily="34" charset="0"/>
              </a:rPr>
              <a:t>switcha</a:t>
            </a:r>
            <a:r>
              <a:rPr lang="hr-HR" sz="3200" dirty="0">
                <a:latin typeface="Arial" pitchFamily="34" charset="0"/>
                <a:cs typeface="Arial" pitchFamily="34" charset="0"/>
              </a:rPr>
              <a:t>, uloga portova i kreiranje STP stabla</a:t>
            </a:r>
            <a:endParaRPr lang="en-US" sz="3200" dirty="0"/>
          </a:p>
        </p:txBody>
      </p:sp>
      <p:sp>
        <p:nvSpPr>
          <p:cNvPr id="7" name="Rectangle 6">
            <a:extLst>
              <a:ext uri="{FF2B5EF4-FFF2-40B4-BE49-F238E27FC236}">
                <a16:creationId xmlns:a16="http://schemas.microsoft.com/office/drawing/2014/main" id="{CA14EB00-3ADC-4F89-BD45-46EFB0BCF4BE}"/>
              </a:ext>
            </a:extLst>
          </p:cNvPr>
          <p:cNvSpPr/>
          <p:nvPr/>
        </p:nvSpPr>
        <p:spPr>
          <a:xfrm>
            <a:off x="1358537" y="5216997"/>
            <a:ext cx="9144000" cy="85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Picture 3">
            <a:extLst>
              <a:ext uri="{FF2B5EF4-FFF2-40B4-BE49-F238E27FC236}">
                <a16:creationId xmlns:a16="http://schemas.microsoft.com/office/drawing/2014/main" id="{34A5ABBC-B4ED-4032-ACFC-FCF0D4672656}"/>
              </a:ext>
            </a:extLst>
          </p:cNvPr>
          <p:cNvPicPr>
            <a:picLocks noChangeAspect="1" noChangeArrowheads="1"/>
          </p:cNvPicPr>
          <p:nvPr/>
        </p:nvPicPr>
        <p:blipFill>
          <a:blip r:embed="rId4"/>
          <a:srcRect/>
          <a:stretch>
            <a:fillRect/>
          </a:stretch>
        </p:blipFill>
        <p:spPr bwMode="auto">
          <a:xfrm>
            <a:off x="1358537" y="628931"/>
            <a:ext cx="9122425" cy="5373885"/>
          </a:xfrm>
          <a:prstGeom prst="rect">
            <a:avLst/>
          </a:prstGeom>
          <a:noFill/>
          <a:ln w="9525">
            <a:noFill/>
            <a:miter lim="800000"/>
            <a:headEnd/>
            <a:tailEnd/>
          </a:ln>
          <a:effectLst/>
        </p:spPr>
      </p:pic>
      <p:sp>
        <p:nvSpPr>
          <p:cNvPr id="10" name="Oval 9">
            <a:extLst>
              <a:ext uri="{FF2B5EF4-FFF2-40B4-BE49-F238E27FC236}">
                <a16:creationId xmlns:a16="http://schemas.microsoft.com/office/drawing/2014/main" id="{87331101-5AEA-4533-BC3B-6550CEB2EEBD}"/>
              </a:ext>
            </a:extLst>
          </p:cNvPr>
          <p:cNvSpPr/>
          <p:nvPr/>
        </p:nvSpPr>
        <p:spPr>
          <a:xfrm>
            <a:off x="3430207" y="5216997"/>
            <a:ext cx="1785950" cy="64294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Oval 10">
            <a:extLst>
              <a:ext uri="{FF2B5EF4-FFF2-40B4-BE49-F238E27FC236}">
                <a16:creationId xmlns:a16="http://schemas.microsoft.com/office/drawing/2014/main" id="{88490FB6-343F-46EE-BF45-2530BCF4EF23}"/>
              </a:ext>
            </a:extLst>
          </p:cNvPr>
          <p:cNvSpPr/>
          <p:nvPr/>
        </p:nvSpPr>
        <p:spPr>
          <a:xfrm>
            <a:off x="5930537" y="3002419"/>
            <a:ext cx="2357454" cy="64294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Oval 11">
            <a:extLst>
              <a:ext uri="{FF2B5EF4-FFF2-40B4-BE49-F238E27FC236}">
                <a16:creationId xmlns:a16="http://schemas.microsoft.com/office/drawing/2014/main" id="{1CFF53CF-A186-4680-8B30-A7D5A3255D5A}"/>
              </a:ext>
            </a:extLst>
          </p:cNvPr>
          <p:cNvSpPr/>
          <p:nvPr/>
        </p:nvSpPr>
        <p:spPr>
          <a:xfrm rot="2210726">
            <a:off x="2815555" y="4003815"/>
            <a:ext cx="3077529" cy="64294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TextBox 12">
            <a:extLst>
              <a:ext uri="{FF2B5EF4-FFF2-40B4-BE49-F238E27FC236}">
                <a16:creationId xmlns:a16="http://schemas.microsoft.com/office/drawing/2014/main" id="{A0F904D2-0E46-4E86-99F4-D0463AE14C7C}"/>
              </a:ext>
            </a:extLst>
          </p:cNvPr>
          <p:cNvSpPr txBox="1"/>
          <p:nvPr/>
        </p:nvSpPr>
        <p:spPr>
          <a:xfrm>
            <a:off x="1358537" y="2216601"/>
            <a:ext cx="497252" cy="707886"/>
          </a:xfrm>
          <a:prstGeom prst="rect">
            <a:avLst/>
          </a:prstGeom>
          <a:noFill/>
        </p:spPr>
        <p:txBody>
          <a:bodyPr wrap="none" rtlCol="0">
            <a:spAutoFit/>
          </a:bodyPr>
          <a:lstStyle/>
          <a:p>
            <a:r>
              <a:rPr lang="hr-HR" sz="4000" b="1" dirty="0">
                <a:solidFill>
                  <a:srgbClr val="0000FF"/>
                </a:solidFill>
              </a:rPr>
              <a:t>?</a:t>
            </a:r>
          </a:p>
        </p:txBody>
      </p:sp>
    </p:spTree>
    <p:extLst>
      <p:ext uri="{BB962C8B-B14F-4D97-AF65-F5344CB8AC3E}">
        <p14:creationId xmlns:p14="http://schemas.microsoft.com/office/powerpoint/2010/main" val="59304291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Odabir </a:t>
            </a:r>
            <a:r>
              <a:rPr lang="hr-HR" sz="3200" dirty="0" err="1">
                <a:latin typeface="Arial" pitchFamily="34" charset="0"/>
                <a:cs typeface="Arial" pitchFamily="34" charset="0"/>
              </a:rPr>
              <a:t>Root</a:t>
            </a:r>
            <a:r>
              <a:rPr lang="hr-HR" sz="3200" dirty="0">
                <a:latin typeface="Arial" pitchFamily="34" charset="0"/>
                <a:cs typeface="Arial" pitchFamily="34" charset="0"/>
              </a:rPr>
              <a:t> </a:t>
            </a:r>
            <a:r>
              <a:rPr lang="hr-HR" sz="3200" dirty="0" err="1">
                <a:latin typeface="Arial" pitchFamily="34" charset="0"/>
                <a:cs typeface="Arial" pitchFamily="34" charset="0"/>
              </a:rPr>
              <a:t>switcha</a:t>
            </a:r>
            <a:r>
              <a:rPr lang="hr-HR" sz="3200" dirty="0">
                <a:latin typeface="Arial" pitchFamily="34" charset="0"/>
                <a:cs typeface="Arial" pitchFamily="34" charset="0"/>
              </a:rPr>
              <a:t>, uloga portova i kreiranje STP stabla</a:t>
            </a:r>
            <a:endParaRPr lang="en-US" sz="3200" dirty="0"/>
          </a:p>
        </p:txBody>
      </p:sp>
      <p:sp>
        <p:nvSpPr>
          <p:cNvPr id="14" name="Rectangle 13">
            <a:extLst>
              <a:ext uri="{FF2B5EF4-FFF2-40B4-BE49-F238E27FC236}">
                <a16:creationId xmlns:a16="http://schemas.microsoft.com/office/drawing/2014/main" id="{0C3FB52C-E9AF-465B-8559-B936193DDD27}"/>
              </a:ext>
            </a:extLst>
          </p:cNvPr>
          <p:cNvSpPr/>
          <p:nvPr/>
        </p:nvSpPr>
        <p:spPr>
          <a:xfrm>
            <a:off x="357051" y="1254704"/>
            <a:ext cx="9144000" cy="1200329"/>
          </a:xfrm>
          <a:prstGeom prst="rect">
            <a:avLst/>
          </a:prstGeom>
        </p:spPr>
        <p:txBody>
          <a:bodyPr wrap="square">
            <a:spAutoFit/>
          </a:bodyPr>
          <a:lstStyle/>
          <a:p>
            <a:r>
              <a:rPr lang="hr-HR" dirty="0"/>
              <a:t>S14 do S13 ima </a:t>
            </a:r>
            <a:r>
              <a:rPr lang="hr-HR" b="1" dirty="0">
                <a:solidFill>
                  <a:srgbClr val="FF0000"/>
                </a:solidFill>
              </a:rPr>
              <a:t>cost 38</a:t>
            </a:r>
          </a:p>
          <a:p>
            <a:r>
              <a:rPr lang="hr-HR" dirty="0"/>
              <a:t>S18 do S13 ima </a:t>
            </a:r>
            <a:r>
              <a:rPr lang="hr-HR" b="1" dirty="0">
                <a:solidFill>
                  <a:srgbClr val="FF0000"/>
                </a:solidFill>
              </a:rPr>
              <a:t>cost 38</a:t>
            </a:r>
          </a:p>
          <a:p>
            <a:r>
              <a:rPr lang="hr-HR" dirty="0"/>
              <a:t>zato je odluka o tome tko će blokirati redundantni port, a tko će ga ostaviti u designated stanju donesena na temelju BID (MAC adresa)</a:t>
            </a:r>
          </a:p>
        </p:txBody>
      </p:sp>
      <p:sp>
        <p:nvSpPr>
          <p:cNvPr id="15" name="Rectangle 14">
            <a:extLst>
              <a:ext uri="{FF2B5EF4-FFF2-40B4-BE49-F238E27FC236}">
                <a16:creationId xmlns:a16="http://schemas.microsoft.com/office/drawing/2014/main" id="{328916AE-64E0-4F36-A120-EA6A8ACAA0AA}"/>
              </a:ext>
            </a:extLst>
          </p:cNvPr>
          <p:cNvSpPr/>
          <p:nvPr/>
        </p:nvSpPr>
        <p:spPr>
          <a:xfrm>
            <a:off x="357051" y="2612026"/>
            <a:ext cx="9144000" cy="1200329"/>
          </a:xfrm>
          <a:prstGeom prst="rect">
            <a:avLst/>
          </a:prstGeom>
        </p:spPr>
        <p:txBody>
          <a:bodyPr wrap="square">
            <a:spAutoFit/>
          </a:bodyPr>
          <a:lstStyle/>
          <a:p>
            <a:r>
              <a:rPr lang="hr-HR" dirty="0"/>
              <a:t>S17 do S13 ima </a:t>
            </a:r>
            <a:r>
              <a:rPr lang="hr-HR" b="1" dirty="0">
                <a:solidFill>
                  <a:srgbClr val="FF0000"/>
                </a:solidFill>
              </a:rPr>
              <a:t>cost 57</a:t>
            </a:r>
          </a:p>
          <a:p>
            <a:r>
              <a:rPr lang="hr-HR" dirty="0"/>
              <a:t>S18 do S13 ima </a:t>
            </a:r>
            <a:r>
              <a:rPr lang="hr-HR" b="1" dirty="0">
                <a:solidFill>
                  <a:srgbClr val="FF0000"/>
                </a:solidFill>
              </a:rPr>
              <a:t>cost 38</a:t>
            </a:r>
          </a:p>
          <a:p>
            <a:r>
              <a:rPr lang="hr-HR" dirty="0"/>
              <a:t>zato će S18 svoj port ostaviti u designated stanju dok će ga S17 blokirati</a:t>
            </a:r>
          </a:p>
          <a:p>
            <a:r>
              <a:rPr lang="hr-HR" dirty="0"/>
              <a:t>kad bi cost bio jednak tada bi se odluka donjela na temelju BID (MAC adrese)</a:t>
            </a:r>
          </a:p>
        </p:txBody>
      </p:sp>
      <p:sp>
        <p:nvSpPr>
          <p:cNvPr id="16" name="Rectangle 15">
            <a:extLst>
              <a:ext uri="{FF2B5EF4-FFF2-40B4-BE49-F238E27FC236}">
                <a16:creationId xmlns:a16="http://schemas.microsoft.com/office/drawing/2014/main" id="{2D530626-23A7-4ED2-AFFE-8C110400D235}"/>
              </a:ext>
            </a:extLst>
          </p:cNvPr>
          <p:cNvSpPr/>
          <p:nvPr/>
        </p:nvSpPr>
        <p:spPr>
          <a:xfrm>
            <a:off x="357051" y="3983465"/>
            <a:ext cx="9144000" cy="1200329"/>
          </a:xfrm>
          <a:prstGeom prst="rect">
            <a:avLst/>
          </a:prstGeom>
        </p:spPr>
        <p:txBody>
          <a:bodyPr wrap="square">
            <a:spAutoFit/>
          </a:bodyPr>
          <a:lstStyle/>
          <a:p>
            <a:r>
              <a:rPr lang="hr-HR" dirty="0"/>
              <a:t>S15 do S13 ima </a:t>
            </a:r>
            <a:r>
              <a:rPr lang="hr-HR" b="1" dirty="0">
                <a:solidFill>
                  <a:srgbClr val="FF0000"/>
                </a:solidFill>
              </a:rPr>
              <a:t>cost 38</a:t>
            </a:r>
          </a:p>
          <a:p>
            <a:r>
              <a:rPr lang="hr-HR" dirty="0"/>
              <a:t>S16 do S13 ima </a:t>
            </a:r>
            <a:r>
              <a:rPr lang="hr-HR" b="1" dirty="0">
                <a:solidFill>
                  <a:srgbClr val="FF0000"/>
                </a:solidFill>
              </a:rPr>
              <a:t>cost 19</a:t>
            </a:r>
          </a:p>
          <a:p>
            <a:r>
              <a:rPr lang="hr-HR" dirty="0"/>
              <a:t>zato će S15 staviti svoj redundantni port (Fa0/1) u BLK stanje, a S16 će staviti u Designated stanje</a:t>
            </a:r>
          </a:p>
        </p:txBody>
      </p:sp>
    </p:spTree>
    <p:extLst>
      <p:ext uri="{BB962C8B-B14F-4D97-AF65-F5344CB8AC3E}">
        <p14:creationId xmlns:p14="http://schemas.microsoft.com/office/powerpoint/2010/main" val="286618316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Odabir </a:t>
            </a:r>
            <a:r>
              <a:rPr lang="hr-HR" sz="3200" dirty="0" err="1">
                <a:latin typeface="Arial" pitchFamily="34" charset="0"/>
                <a:cs typeface="Arial" pitchFamily="34" charset="0"/>
              </a:rPr>
              <a:t>Root</a:t>
            </a:r>
            <a:r>
              <a:rPr lang="hr-HR" sz="3200" dirty="0">
                <a:latin typeface="Arial" pitchFamily="34" charset="0"/>
                <a:cs typeface="Arial" pitchFamily="34" charset="0"/>
              </a:rPr>
              <a:t> </a:t>
            </a:r>
            <a:r>
              <a:rPr lang="hr-HR" sz="3200" dirty="0" err="1">
                <a:latin typeface="Arial" pitchFamily="34" charset="0"/>
                <a:cs typeface="Arial" pitchFamily="34" charset="0"/>
              </a:rPr>
              <a:t>switcha</a:t>
            </a:r>
            <a:r>
              <a:rPr lang="hr-HR" sz="3200" dirty="0">
                <a:latin typeface="Arial" pitchFamily="34" charset="0"/>
                <a:cs typeface="Arial" pitchFamily="34" charset="0"/>
              </a:rPr>
              <a:t>, uloga portova i kreiranje STP stabla</a:t>
            </a:r>
            <a:endParaRPr lang="en-US" sz="3200" dirty="0"/>
          </a:p>
        </p:txBody>
      </p:sp>
      <p:pic>
        <p:nvPicPr>
          <p:cNvPr id="6" name="Picture 4">
            <a:extLst>
              <a:ext uri="{FF2B5EF4-FFF2-40B4-BE49-F238E27FC236}">
                <a16:creationId xmlns:a16="http://schemas.microsoft.com/office/drawing/2014/main" id="{B44D13DA-955D-43CE-A470-26DEB3B69A26}"/>
              </a:ext>
            </a:extLst>
          </p:cNvPr>
          <p:cNvPicPr>
            <a:picLocks noChangeAspect="1" noChangeArrowheads="1"/>
          </p:cNvPicPr>
          <p:nvPr/>
        </p:nvPicPr>
        <p:blipFill>
          <a:blip r:embed="rId4"/>
          <a:srcRect/>
          <a:stretch>
            <a:fillRect/>
          </a:stretch>
        </p:blipFill>
        <p:spPr bwMode="auto">
          <a:xfrm>
            <a:off x="1909179" y="1135094"/>
            <a:ext cx="8195094" cy="4801299"/>
          </a:xfrm>
          <a:prstGeom prst="rect">
            <a:avLst/>
          </a:prstGeom>
          <a:noFill/>
          <a:ln w="9525">
            <a:noFill/>
            <a:miter lim="800000"/>
            <a:headEnd/>
            <a:tailEnd/>
          </a:ln>
          <a:effectLst/>
        </p:spPr>
      </p:pic>
    </p:spTree>
    <p:extLst>
      <p:ext uri="{BB962C8B-B14F-4D97-AF65-F5344CB8AC3E}">
        <p14:creationId xmlns:p14="http://schemas.microsoft.com/office/powerpoint/2010/main" val="342203145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Odabir </a:t>
            </a:r>
            <a:r>
              <a:rPr lang="hr-HR" sz="3200" dirty="0" err="1">
                <a:latin typeface="Arial" pitchFamily="34" charset="0"/>
                <a:cs typeface="Arial" pitchFamily="34" charset="0"/>
              </a:rPr>
              <a:t>Root</a:t>
            </a:r>
            <a:r>
              <a:rPr lang="hr-HR" sz="3200" dirty="0">
                <a:latin typeface="Arial" pitchFamily="34" charset="0"/>
                <a:cs typeface="Arial" pitchFamily="34" charset="0"/>
              </a:rPr>
              <a:t> </a:t>
            </a:r>
            <a:r>
              <a:rPr lang="hr-HR" sz="3200" dirty="0" err="1">
                <a:latin typeface="Arial" pitchFamily="34" charset="0"/>
                <a:cs typeface="Arial" pitchFamily="34" charset="0"/>
              </a:rPr>
              <a:t>switcha</a:t>
            </a:r>
            <a:r>
              <a:rPr lang="hr-HR" sz="3200" dirty="0">
                <a:latin typeface="Arial" pitchFamily="34" charset="0"/>
                <a:cs typeface="Arial" pitchFamily="34" charset="0"/>
              </a:rPr>
              <a:t>, uloga portova i kreiranje STP stabla</a:t>
            </a:r>
            <a:endParaRPr lang="en-US" sz="3200" dirty="0"/>
          </a:p>
        </p:txBody>
      </p:sp>
      <p:pic>
        <p:nvPicPr>
          <p:cNvPr id="4" name="Picture 3">
            <a:extLst>
              <a:ext uri="{FF2B5EF4-FFF2-40B4-BE49-F238E27FC236}">
                <a16:creationId xmlns:a16="http://schemas.microsoft.com/office/drawing/2014/main" id="{2EB312B8-705D-4A41-B8BE-A7ADDB8337BD}"/>
              </a:ext>
            </a:extLst>
          </p:cNvPr>
          <p:cNvPicPr>
            <a:picLocks noChangeAspect="1"/>
          </p:cNvPicPr>
          <p:nvPr/>
        </p:nvPicPr>
        <p:blipFill>
          <a:blip r:embed="rId4"/>
          <a:stretch>
            <a:fillRect/>
          </a:stretch>
        </p:blipFill>
        <p:spPr>
          <a:xfrm>
            <a:off x="2376487" y="533400"/>
            <a:ext cx="7439025" cy="5791200"/>
          </a:xfrm>
          <a:prstGeom prst="rect">
            <a:avLst/>
          </a:prstGeom>
        </p:spPr>
      </p:pic>
    </p:spTree>
    <p:extLst>
      <p:ext uri="{BB962C8B-B14F-4D97-AF65-F5344CB8AC3E}">
        <p14:creationId xmlns:p14="http://schemas.microsoft.com/office/powerpoint/2010/main" val="324473333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Odabir </a:t>
            </a:r>
            <a:r>
              <a:rPr lang="hr-HR" sz="3200" dirty="0" err="1">
                <a:latin typeface="Arial" pitchFamily="34" charset="0"/>
                <a:cs typeface="Arial" pitchFamily="34" charset="0"/>
              </a:rPr>
              <a:t>Root</a:t>
            </a:r>
            <a:r>
              <a:rPr lang="hr-HR" sz="3200" dirty="0">
                <a:latin typeface="Arial" pitchFamily="34" charset="0"/>
                <a:cs typeface="Arial" pitchFamily="34" charset="0"/>
              </a:rPr>
              <a:t> </a:t>
            </a:r>
            <a:r>
              <a:rPr lang="hr-HR" sz="3200" dirty="0" err="1">
                <a:latin typeface="Arial" pitchFamily="34" charset="0"/>
                <a:cs typeface="Arial" pitchFamily="34" charset="0"/>
              </a:rPr>
              <a:t>switcha</a:t>
            </a:r>
            <a:r>
              <a:rPr lang="hr-HR" sz="3200" dirty="0">
                <a:latin typeface="Arial" pitchFamily="34" charset="0"/>
                <a:cs typeface="Arial" pitchFamily="34" charset="0"/>
              </a:rPr>
              <a:t>, uloga portova i kreiranje STP stabla</a:t>
            </a:r>
            <a:endParaRPr lang="en-US" sz="3200" dirty="0"/>
          </a:p>
        </p:txBody>
      </p:sp>
      <p:pic>
        <p:nvPicPr>
          <p:cNvPr id="5" name="Picture 4">
            <a:extLst>
              <a:ext uri="{FF2B5EF4-FFF2-40B4-BE49-F238E27FC236}">
                <a16:creationId xmlns:a16="http://schemas.microsoft.com/office/drawing/2014/main" id="{AB7CC2B1-B209-4B11-A15F-42E60F453AF1}"/>
              </a:ext>
            </a:extLst>
          </p:cNvPr>
          <p:cNvPicPr>
            <a:picLocks noChangeAspect="1"/>
          </p:cNvPicPr>
          <p:nvPr/>
        </p:nvPicPr>
        <p:blipFill>
          <a:blip r:embed="rId4"/>
          <a:stretch>
            <a:fillRect/>
          </a:stretch>
        </p:blipFill>
        <p:spPr>
          <a:xfrm>
            <a:off x="2819400" y="766762"/>
            <a:ext cx="6553200" cy="5324475"/>
          </a:xfrm>
          <a:prstGeom prst="rect">
            <a:avLst/>
          </a:prstGeom>
        </p:spPr>
      </p:pic>
    </p:spTree>
    <p:extLst>
      <p:ext uri="{BB962C8B-B14F-4D97-AF65-F5344CB8AC3E}">
        <p14:creationId xmlns:p14="http://schemas.microsoft.com/office/powerpoint/2010/main" val="46411908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latin typeface="Arial" pitchFamily="34" charset="0"/>
                <a:cs typeface="Arial" pitchFamily="34" charset="0"/>
              </a:rPr>
              <a:t>Hijerarhijski dizajn mreže</a:t>
            </a:r>
            <a:endParaRPr lang="hr-HR" dirty="0"/>
          </a:p>
        </p:txBody>
      </p:sp>
      <p:pic>
        <p:nvPicPr>
          <p:cNvPr id="5" name="Picture 3"/>
          <p:cNvPicPr>
            <a:picLocks noChangeAspect="1" noChangeArrowheads="1"/>
          </p:cNvPicPr>
          <p:nvPr/>
        </p:nvPicPr>
        <p:blipFill>
          <a:blip r:embed="rId2"/>
          <a:srcRect/>
          <a:stretch>
            <a:fillRect/>
          </a:stretch>
        </p:blipFill>
        <p:spPr bwMode="auto">
          <a:xfrm>
            <a:off x="1524000" y="1387642"/>
            <a:ext cx="9144000" cy="4603972"/>
          </a:xfrm>
          <a:prstGeom prst="rect">
            <a:avLst/>
          </a:prstGeom>
          <a:noFill/>
          <a:ln w="9525">
            <a:noFill/>
            <a:miter lim="800000"/>
            <a:headEnd/>
            <a:tailEnd/>
          </a:ln>
          <a:effectLst/>
        </p:spPr>
      </p:pic>
    </p:spTree>
    <p:extLst>
      <p:ext uri="{BB962C8B-B14F-4D97-AF65-F5344CB8AC3E}">
        <p14:creationId xmlns:p14="http://schemas.microsoft.com/office/powerpoint/2010/main" val="81337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3A712-97FE-4293-9138-68B5FF1B76CB}"/>
              </a:ext>
            </a:extLst>
          </p:cNvPr>
          <p:cNvPicPr>
            <a:picLocks noChangeAspect="1"/>
          </p:cNvPicPr>
          <p:nvPr/>
        </p:nvPicPr>
        <p:blipFill>
          <a:blip r:embed="rId4"/>
          <a:stretch>
            <a:fillRect/>
          </a:stretch>
        </p:blipFill>
        <p:spPr>
          <a:xfrm>
            <a:off x="2534529" y="66206"/>
            <a:ext cx="6944394" cy="6492240"/>
          </a:xfrm>
          <a:prstGeom prst="rect">
            <a:avLst/>
          </a:prstGeom>
        </p:spPr>
      </p:pic>
    </p:spTree>
    <p:extLst>
      <p:ext uri="{BB962C8B-B14F-4D97-AF65-F5344CB8AC3E}">
        <p14:creationId xmlns:p14="http://schemas.microsoft.com/office/powerpoint/2010/main" val="208432407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err="1">
                <a:latin typeface="Arial" pitchFamily="34" charset="0"/>
                <a:cs typeface="Arial" pitchFamily="34" charset="0"/>
              </a:rPr>
              <a:t>Portfast</a:t>
            </a:r>
            <a:endParaRPr lang="en-US" sz="3200" dirty="0"/>
          </a:p>
        </p:txBody>
      </p:sp>
      <p:sp>
        <p:nvSpPr>
          <p:cNvPr id="5" name="TekstniOkvir 1">
            <a:extLst>
              <a:ext uri="{FF2B5EF4-FFF2-40B4-BE49-F238E27FC236}">
                <a16:creationId xmlns:a16="http://schemas.microsoft.com/office/drawing/2014/main" id="{166E5086-F461-4FEB-9D0B-C7B2F04F1DAD}"/>
              </a:ext>
            </a:extLst>
          </p:cNvPr>
          <p:cNvSpPr txBox="1"/>
          <p:nvPr/>
        </p:nvSpPr>
        <p:spPr>
          <a:xfrm>
            <a:off x="71442" y="923477"/>
            <a:ext cx="11587111" cy="2031325"/>
          </a:xfrm>
          <a:prstGeom prst="rect">
            <a:avLst/>
          </a:prstGeom>
          <a:noFill/>
        </p:spPr>
        <p:txBody>
          <a:bodyPr wrap="square" rtlCol="0">
            <a:spAutoFit/>
          </a:bodyPr>
          <a:lstStyle/>
          <a:p>
            <a:pPr marL="285750" indent="-285750">
              <a:buFont typeface="Arial" panose="020B0604020202020204" pitchFamily="34" charset="0"/>
              <a:buChar char="•"/>
            </a:pPr>
            <a:r>
              <a:rPr lang="hr-HR" dirty="0"/>
              <a:t>Svrha </a:t>
            </a:r>
            <a:r>
              <a:rPr lang="hr-HR" dirty="0" err="1"/>
              <a:t>Portfast</a:t>
            </a:r>
            <a:r>
              <a:rPr lang="hr-HR" dirty="0"/>
              <a:t> funkcionalnosti je ubrzati vrijeme koje je potrebno da </a:t>
            </a:r>
            <a:r>
              <a:rPr lang="hr-HR" dirty="0" err="1"/>
              <a:t>access</a:t>
            </a:r>
            <a:r>
              <a:rPr lang="hr-HR" dirty="0"/>
              <a:t> </a:t>
            </a:r>
            <a:r>
              <a:rPr lang="hr-HR" dirty="0" err="1"/>
              <a:t>port</a:t>
            </a:r>
            <a:r>
              <a:rPr lang="hr-HR" dirty="0"/>
              <a:t> prijeđe u FWD stanje</a:t>
            </a:r>
          </a:p>
          <a:p>
            <a:pPr marL="285750" indent="-285750">
              <a:buFont typeface="Arial" panose="020B0604020202020204" pitchFamily="34" charset="0"/>
              <a:buChar char="•"/>
            </a:pPr>
            <a:r>
              <a:rPr lang="hr-HR" dirty="0"/>
              <a:t>Uključuje se naredbom </a:t>
            </a:r>
            <a:r>
              <a:rPr lang="hr-HR" b="1" dirty="0"/>
              <a:t>SW(</a:t>
            </a:r>
            <a:r>
              <a:rPr lang="hr-HR" b="1" dirty="0" err="1"/>
              <a:t>config-if</a:t>
            </a:r>
            <a:r>
              <a:rPr lang="hr-HR" b="1" dirty="0"/>
              <a:t>)#</a:t>
            </a:r>
            <a:r>
              <a:rPr lang="hr-HR" b="1" dirty="0" err="1"/>
              <a:t>spanning-tree</a:t>
            </a:r>
            <a:r>
              <a:rPr lang="hr-HR" b="1" dirty="0"/>
              <a:t> </a:t>
            </a:r>
            <a:r>
              <a:rPr lang="hr-HR" b="1" dirty="0" err="1"/>
              <a:t>portfast</a:t>
            </a:r>
            <a:r>
              <a:rPr lang="hr-HR" b="1" dirty="0"/>
              <a:t> </a:t>
            </a:r>
          </a:p>
          <a:p>
            <a:pPr marL="285750" indent="-285750">
              <a:buFont typeface="Arial" panose="020B0604020202020204" pitchFamily="34" charset="0"/>
              <a:buChar char="•"/>
            </a:pPr>
            <a:r>
              <a:rPr lang="hr-HR" dirty="0"/>
              <a:t>Nakon ove naredbe dobit ćete upozorenje da može nastati petlja kao spojite </a:t>
            </a:r>
            <a:r>
              <a:rPr lang="hr-HR" dirty="0" err="1"/>
              <a:t>hub</a:t>
            </a:r>
            <a:r>
              <a:rPr lang="hr-HR" dirty="0"/>
              <a:t> ili </a:t>
            </a:r>
            <a:r>
              <a:rPr lang="hr-HR" dirty="0" err="1"/>
              <a:t>switch</a:t>
            </a:r>
            <a:r>
              <a:rPr lang="hr-HR" dirty="0"/>
              <a:t>…</a:t>
            </a:r>
          </a:p>
          <a:p>
            <a:pPr marL="285750" indent="-285750">
              <a:buFont typeface="Arial" panose="020B0604020202020204" pitchFamily="34" charset="0"/>
              <a:buChar char="•"/>
            </a:pPr>
            <a:endParaRPr lang="hr-HR" dirty="0"/>
          </a:p>
          <a:p>
            <a:r>
              <a:rPr lang="hr-HR" dirty="0"/>
              <a:t>Provjera konfiguracije</a:t>
            </a:r>
          </a:p>
          <a:p>
            <a:pPr marL="285750" indent="-285750">
              <a:buFont typeface="Arial" panose="020B0604020202020204" pitchFamily="34" charset="0"/>
              <a:buChar char="•"/>
            </a:pPr>
            <a:r>
              <a:rPr lang="hr-HR" b="1" dirty="0" err="1"/>
              <a:t>SW#show</a:t>
            </a:r>
            <a:r>
              <a:rPr lang="hr-HR" b="1" dirty="0"/>
              <a:t> </a:t>
            </a:r>
            <a:r>
              <a:rPr lang="hr-HR" b="1" dirty="0" err="1"/>
              <a:t>spanning-tree</a:t>
            </a:r>
            <a:r>
              <a:rPr lang="hr-HR" b="1" dirty="0"/>
              <a:t> </a:t>
            </a:r>
            <a:r>
              <a:rPr lang="hr-HR" b="1" dirty="0" err="1"/>
              <a:t>interface</a:t>
            </a:r>
            <a:r>
              <a:rPr lang="hr-HR" b="1" dirty="0"/>
              <a:t> </a:t>
            </a:r>
            <a:r>
              <a:rPr lang="hr-HR" b="1" dirty="0" err="1"/>
              <a:t>fastethernet</a:t>
            </a:r>
            <a:r>
              <a:rPr lang="hr-HR" b="1" dirty="0"/>
              <a:t> 0/5 </a:t>
            </a:r>
            <a:r>
              <a:rPr lang="hr-HR" b="1" dirty="0" err="1"/>
              <a:t>portfast</a:t>
            </a:r>
            <a:endParaRPr lang="hr-HR" b="1" dirty="0"/>
          </a:p>
          <a:p>
            <a:pPr marL="285750" indent="-285750">
              <a:buFont typeface="Arial" panose="020B0604020202020204" pitchFamily="34" charset="0"/>
              <a:buChar char="•"/>
            </a:pPr>
            <a:r>
              <a:rPr lang="hr-HR" b="1" dirty="0" err="1"/>
              <a:t>SW#show</a:t>
            </a:r>
            <a:r>
              <a:rPr lang="hr-HR" b="1" dirty="0"/>
              <a:t> </a:t>
            </a:r>
            <a:r>
              <a:rPr lang="hr-HR" b="1" dirty="0" err="1"/>
              <a:t>run</a:t>
            </a:r>
            <a:endParaRPr lang="hr-HR" b="1" dirty="0"/>
          </a:p>
        </p:txBody>
      </p:sp>
    </p:spTree>
    <p:extLst>
      <p:ext uri="{BB962C8B-B14F-4D97-AF65-F5344CB8AC3E}">
        <p14:creationId xmlns:p14="http://schemas.microsoft.com/office/powerpoint/2010/main" val="210456269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Preporuke</a:t>
            </a:r>
            <a:endParaRPr lang="en-US" sz="3200" dirty="0"/>
          </a:p>
        </p:txBody>
      </p:sp>
      <p:sp>
        <p:nvSpPr>
          <p:cNvPr id="4" name="TextBox 3">
            <a:extLst>
              <a:ext uri="{FF2B5EF4-FFF2-40B4-BE49-F238E27FC236}">
                <a16:creationId xmlns:a16="http://schemas.microsoft.com/office/drawing/2014/main" id="{EB404FFE-720E-47CB-9A72-E229F2CC37C9}"/>
              </a:ext>
            </a:extLst>
          </p:cNvPr>
          <p:cNvSpPr txBox="1"/>
          <p:nvPr/>
        </p:nvSpPr>
        <p:spPr>
          <a:xfrm>
            <a:off x="146294" y="862886"/>
            <a:ext cx="11156444" cy="3785652"/>
          </a:xfrm>
          <a:prstGeom prst="rect">
            <a:avLst/>
          </a:prstGeom>
          <a:noFill/>
        </p:spPr>
        <p:txBody>
          <a:bodyPr wrap="square" rtlCol="0">
            <a:spAutoFit/>
          </a:bodyPr>
          <a:lstStyle/>
          <a:p>
            <a:pPr marL="457200" indent="-457200">
              <a:buFont typeface="+mj-lt"/>
              <a:buAutoNum type="arabicPeriod"/>
            </a:pPr>
            <a:r>
              <a:rPr lang="hr-HR" sz="2000" dirty="0">
                <a:solidFill>
                  <a:srgbClr val="FF0000"/>
                </a:solidFill>
              </a:rPr>
              <a:t>Jasno konfigurirati ROOT </a:t>
            </a:r>
            <a:r>
              <a:rPr lang="hr-HR" sz="2000" dirty="0" err="1">
                <a:solidFill>
                  <a:srgbClr val="FF0000"/>
                </a:solidFill>
              </a:rPr>
              <a:t>switch</a:t>
            </a:r>
            <a:r>
              <a:rPr lang="hr-HR" sz="2000" dirty="0">
                <a:solidFill>
                  <a:srgbClr val="FF0000"/>
                </a:solidFill>
              </a:rPr>
              <a:t> i backup ROOT</a:t>
            </a:r>
          </a:p>
          <a:p>
            <a:pPr marL="457200" indent="-457200">
              <a:buFont typeface="+mj-lt"/>
              <a:buAutoNum type="arabicPeriod"/>
            </a:pPr>
            <a:r>
              <a:rPr lang="hr-HR" sz="2000" dirty="0">
                <a:solidFill>
                  <a:srgbClr val="FF0000"/>
                </a:solidFill>
              </a:rPr>
              <a:t>NE isključivati STP čak i ako ga ne koristimo (ako koristimo stackable </a:t>
            </a:r>
            <a:r>
              <a:rPr lang="hr-HR" sz="2000" dirty="0" err="1">
                <a:solidFill>
                  <a:srgbClr val="FF0000"/>
                </a:solidFill>
              </a:rPr>
              <a:t>switcheve</a:t>
            </a:r>
            <a:r>
              <a:rPr lang="hr-HR" sz="2000" dirty="0">
                <a:solidFill>
                  <a:srgbClr val="FF0000"/>
                </a:solidFill>
              </a:rPr>
              <a:t>)</a:t>
            </a:r>
          </a:p>
          <a:p>
            <a:pPr marL="457200" indent="-457200">
              <a:buFont typeface="+mj-lt"/>
              <a:buAutoNum type="arabicPeriod"/>
            </a:pPr>
            <a:r>
              <a:rPr lang="hr-HR" sz="2000" dirty="0">
                <a:solidFill>
                  <a:srgbClr val="FF0000"/>
                </a:solidFill>
              </a:rPr>
              <a:t>Koristiti RSTP umjesto STP-a</a:t>
            </a:r>
          </a:p>
          <a:p>
            <a:pPr marL="457200" indent="-457200">
              <a:buFont typeface="+mj-lt"/>
              <a:buAutoNum type="arabicPeriod"/>
            </a:pPr>
            <a:r>
              <a:rPr lang="hr-HR" sz="2000" dirty="0">
                <a:solidFill>
                  <a:srgbClr val="FF0000"/>
                </a:solidFill>
              </a:rPr>
              <a:t>Ako koristimo puno VLAN-ova koristiti MST, jer je PVST+ znatno veće opterećenje za CPU</a:t>
            </a:r>
          </a:p>
          <a:p>
            <a:pPr marL="457200" indent="-457200">
              <a:buFont typeface="+mj-lt"/>
              <a:buAutoNum type="arabicPeriod"/>
            </a:pPr>
            <a:r>
              <a:rPr lang="hr-HR" sz="2000" dirty="0">
                <a:solidFill>
                  <a:srgbClr val="FF0000"/>
                </a:solidFill>
              </a:rPr>
              <a:t>Paziti da Heavy </a:t>
            </a:r>
            <a:r>
              <a:rPr lang="hr-HR" sz="2000" dirty="0" err="1">
                <a:solidFill>
                  <a:srgbClr val="FF0000"/>
                </a:solidFill>
              </a:rPr>
              <a:t>Traffic</a:t>
            </a:r>
            <a:r>
              <a:rPr lang="hr-HR" sz="2000" dirty="0">
                <a:solidFill>
                  <a:srgbClr val="FF0000"/>
                </a:solidFill>
              </a:rPr>
              <a:t> ide najkraćim putem (primjer servera i korisnika)</a:t>
            </a:r>
          </a:p>
          <a:p>
            <a:pPr marL="457200" indent="-457200">
              <a:buFont typeface="+mj-lt"/>
              <a:buAutoNum type="arabicPeriod"/>
            </a:pPr>
            <a:r>
              <a:rPr lang="hr-HR" sz="2000" dirty="0">
                <a:solidFill>
                  <a:srgbClr val="FF0000"/>
                </a:solidFill>
              </a:rPr>
              <a:t>Paziti da STP </a:t>
            </a:r>
            <a:r>
              <a:rPr lang="hr-HR" sz="2000" dirty="0" err="1">
                <a:solidFill>
                  <a:srgbClr val="FF0000"/>
                </a:solidFill>
              </a:rPr>
              <a:t>root</a:t>
            </a:r>
            <a:r>
              <a:rPr lang="hr-HR" sz="2000" dirty="0">
                <a:solidFill>
                  <a:srgbClr val="FF0000"/>
                </a:solidFill>
              </a:rPr>
              <a:t> odgovara HSRP </a:t>
            </a:r>
            <a:r>
              <a:rPr lang="hr-HR" sz="2000" dirty="0" err="1">
                <a:solidFill>
                  <a:srgbClr val="FF0000"/>
                </a:solidFill>
              </a:rPr>
              <a:t>Active</a:t>
            </a:r>
            <a:r>
              <a:rPr lang="hr-HR" sz="2000" dirty="0">
                <a:solidFill>
                  <a:srgbClr val="FF0000"/>
                </a:solidFill>
              </a:rPr>
              <a:t> uređaju</a:t>
            </a:r>
          </a:p>
          <a:p>
            <a:pPr marL="457200" indent="-457200">
              <a:buFont typeface="+mj-lt"/>
              <a:buAutoNum type="arabicPeriod"/>
            </a:pPr>
            <a:r>
              <a:rPr lang="hr-HR" sz="2000" dirty="0" err="1">
                <a:solidFill>
                  <a:srgbClr val="FF0000"/>
                </a:solidFill>
              </a:rPr>
              <a:t>Portfast</a:t>
            </a:r>
            <a:r>
              <a:rPr lang="hr-HR" sz="2000" dirty="0">
                <a:solidFill>
                  <a:srgbClr val="FF0000"/>
                </a:solidFill>
              </a:rPr>
              <a:t> s kombinacijom BPDU </a:t>
            </a:r>
            <a:r>
              <a:rPr lang="hr-HR" sz="2000" dirty="0" err="1">
                <a:solidFill>
                  <a:srgbClr val="FF0000"/>
                </a:solidFill>
              </a:rPr>
              <a:t>guard</a:t>
            </a:r>
            <a:r>
              <a:rPr lang="hr-HR" sz="2000" dirty="0">
                <a:solidFill>
                  <a:srgbClr val="FF0000"/>
                </a:solidFill>
              </a:rPr>
              <a:t>  i druge zaštite gdje je potrebno (</a:t>
            </a:r>
            <a:r>
              <a:rPr lang="hr-HR" sz="2000" dirty="0" err="1">
                <a:solidFill>
                  <a:srgbClr val="FF0000"/>
                </a:solidFill>
              </a:rPr>
              <a:t>Root</a:t>
            </a:r>
            <a:r>
              <a:rPr lang="hr-HR" sz="2000" dirty="0">
                <a:solidFill>
                  <a:srgbClr val="FF0000"/>
                </a:solidFill>
              </a:rPr>
              <a:t> </a:t>
            </a:r>
            <a:r>
              <a:rPr lang="hr-HR" sz="2000" dirty="0" err="1">
                <a:solidFill>
                  <a:srgbClr val="FF0000"/>
                </a:solidFill>
              </a:rPr>
              <a:t>guard</a:t>
            </a:r>
            <a:r>
              <a:rPr lang="hr-HR" sz="2000" dirty="0">
                <a:solidFill>
                  <a:srgbClr val="FF0000"/>
                </a:solidFill>
              </a:rPr>
              <a:t>, </a:t>
            </a:r>
            <a:r>
              <a:rPr lang="hr-HR" sz="2000" dirty="0" err="1">
                <a:solidFill>
                  <a:srgbClr val="FF0000"/>
                </a:solidFill>
              </a:rPr>
              <a:t>loop</a:t>
            </a:r>
            <a:r>
              <a:rPr lang="hr-HR" sz="2000" dirty="0">
                <a:solidFill>
                  <a:srgbClr val="FF0000"/>
                </a:solidFill>
              </a:rPr>
              <a:t> </a:t>
            </a:r>
            <a:r>
              <a:rPr lang="hr-HR" sz="2000" dirty="0" err="1">
                <a:solidFill>
                  <a:srgbClr val="FF0000"/>
                </a:solidFill>
              </a:rPr>
              <a:t>guard</a:t>
            </a:r>
            <a:r>
              <a:rPr lang="hr-HR" sz="2000" dirty="0">
                <a:solidFill>
                  <a:srgbClr val="FF0000"/>
                </a:solidFill>
              </a:rPr>
              <a:t>…) </a:t>
            </a:r>
          </a:p>
          <a:p>
            <a:r>
              <a:rPr lang="hr-HR" sz="2000" dirty="0">
                <a:solidFill>
                  <a:srgbClr val="0000FF"/>
                </a:solidFill>
              </a:rPr>
              <a:t>Za troubleshoot STP topologije obavezno:</a:t>
            </a:r>
          </a:p>
          <a:p>
            <a:pPr marL="457200" indent="-457200">
              <a:buFont typeface="+mj-lt"/>
              <a:buAutoNum type="arabicPeriod"/>
            </a:pPr>
            <a:r>
              <a:rPr lang="hr-HR" sz="2000" dirty="0">
                <a:solidFill>
                  <a:srgbClr val="0000FF"/>
                </a:solidFill>
              </a:rPr>
              <a:t>STP topologija mreže</a:t>
            </a:r>
          </a:p>
          <a:p>
            <a:pPr marL="457200" indent="-457200">
              <a:buFont typeface="+mj-lt"/>
              <a:buAutoNum type="arabicPeriod"/>
            </a:pPr>
            <a:r>
              <a:rPr lang="hr-HR" sz="2000" dirty="0">
                <a:solidFill>
                  <a:srgbClr val="0000FF"/>
                </a:solidFill>
              </a:rPr>
              <a:t>Znati gdje je ROOT switch/bridge</a:t>
            </a:r>
          </a:p>
          <a:p>
            <a:pPr marL="457200" indent="-457200">
              <a:buFont typeface="+mj-lt"/>
              <a:buAutoNum type="arabicPeriod"/>
            </a:pPr>
            <a:r>
              <a:rPr lang="hr-HR" sz="2000" dirty="0">
                <a:solidFill>
                  <a:srgbClr val="0000FF"/>
                </a:solidFill>
              </a:rPr>
              <a:t>Znati koji su blokirani portovi u normalnom radu</a:t>
            </a:r>
          </a:p>
        </p:txBody>
      </p:sp>
    </p:spTree>
    <p:extLst>
      <p:ext uri="{BB962C8B-B14F-4D97-AF65-F5344CB8AC3E}">
        <p14:creationId xmlns:p14="http://schemas.microsoft.com/office/powerpoint/2010/main" val="374729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latin typeface="Arial" pitchFamily="34" charset="0"/>
                <a:cs typeface="Arial" pitchFamily="34" charset="0"/>
              </a:rPr>
              <a:t>Naredbe za STP</a:t>
            </a:r>
            <a:endParaRPr lang="en-US" sz="3200" dirty="0"/>
          </a:p>
        </p:txBody>
      </p:sp>
      <p:sp>
        <p:nvSpPr>
          <p:cNvPr id="5" name="TextBox 4">
            <a:extLst>
              <a:ext uri="{FF2B5EF4-FFF2-40B4-BE49-F238E27FC236}">
                <a16:creationId xmlns:a16="http://schemas.microsoft.com/office/drawing/2014/main" id="{0AE9F32B-EC1C-48A9-844F-F73C4F05CE1B}"/>
              </a:ext>
            </a:extLst>
          </p:cNvPr>
          <p:cNvSpPr txBox="1"/>
          <p:nvPr/>
        </p:nvSpPr>
        <p:spPr>
          <a:xfrm>
            <a:off x="249989" y="679367"/>
            <a:ext cx="12438489" cy="4524315"/>
          </a:xfrm>
          <a:prstGeom prst="rect">
            <a:avLst/>
          </a:prstGeom>
          <a:noFill/>
        </p:spPr>
        <p:txBody>
          <a:bodyPr wrap="square" rtlCol="0">
            <a:spAutoFit/>
          </a:bodyPr>
          <a:lstStyle/>
          <a:p>
            <a:pPr marL="457200" indent="-457200"/>
            <a:r>
              <a:rPr lang="hr-HR" dirty="0">
                <a:solidFill>
                  <a:srgbClr val="7030A0"/>
                </a:solidFill>
              </a:rPr>
              <a:t>S1#show spanning-tree summary</a:t>
            </a:r>
          </a:p>
          <a:p>
            <a:pPr marL="457200" indent="-457200"/>
            <a:r>
              <a:rPr lang="hr-HR" dirty="0">
                <a:solidFill>
                  <a:srgbClr val="7030A0"/>
                </a:solidFill>
              </a:rPr>
              <a:t>S1#show spanning-tree interface fa 0/1</a:t>
            </a:r>
          </a:p>
          <a:p>
            <a:pPr marL="457200" indent="-457200"/>
            <a:r>
              <a:rPr lang="hr-HR" dirty="0">
                <a:solidFill>
                  <a:srgbClr val="7030A0"/>
                </a:solidFill>
              </a:rPr>
              <a:t>S1#show spanning-tree detail</a:t>
            </a:r>
          </a:p>
          <a:p>
            <a:pPr marL="457200" indent="-457200"/>
            <a:r>
              <a:rPr lang="hr-HR" dirty="0">
                <a:solidFill>
                  <a:srgbClr val="7030A0"/>
                </a:solidFill>
              </a:rPr>
              <a:t>S1#show interface trunk</a:t>
            </a:r>
          </a:p>
          <a:p>
            <a:pPr marL="457200" indent="-457200"/>
            <a:r>
              <a:rPr lang="hr-HR" dirty="0">
                <a:solidFill>
                  <a:srgbClr val="7030A0"/>
                </a:solidFill>
              </a:rPr>
              <a:t>S1#show running-config</a:t>
            </a:r>
          </a:p>
          <a:p>
            <a:pPr marL="457200" indent="-457200"/>
            <a:r>
              <a:rPr lang="hr-HR" dirty="0">
                <a:solidFill>
                  <a:srgbClr val="7030A0"/>
                </a:solidFill>
              </a:rPr>
              <a:t>S1#show spanning-tree vlan 10</a:t>
            </a:r>
          </a:p>
          <a:p>
            <a:pPr marL="457200" indent="-457200"/>
            <a:r>
              <a:rPr lang="hr-HR" dirty="0">
                <a:solidFill>
                  <a:srgbClr val="0000FF"/>
                </a:solidFill>
              </a:rPr>
              <a:t>S1(config)#spanning-tree mode ?</a:t>
            </a:r>
          </a:p>
          <a:p>
            <a:pPr marL="457200" indent="-457200"/>
            <a:r>
              <a:rPr lang="hr-HR" dirty="0"/>
              <a:t>  pvst        Per-Vlan spanning tree mode</a:t>
            </a:r>
          </a:p>
          <a:p>
            <a:pPr marL="457200" indent="-457200"/>
            <a:r>
              <a:rPr lang="hr-HR" dirty="0"/>
              <a:t>  rapid-pvst  Per-Vlan rapid spanning tree mode</a:t>
            </a:r>
          </a:p>
          <a:p>
            <a:pPr marL="457200" indent="-457200"/>
            <a:endParaRPr lang="hr-HR" dirty="0"/>
          </a:p>
          <a:p>
            <a:pPr marL="457200" indent="-457200"/>
            <a:r>
              <a:rPr lang="hr-HR" dirty="0">
                <a:solidFill>
                  <a:srgbClr val="0000FF"/>
                </a:solidFill>
              </a:rPr>
              <a:t>S1(config)#spanning-tree vlan 10,20 priority ?</a:t>
            </a:r>
          </a:p>
          <a:p>
            <a:pPr marL="457200" indent="-457200"/>
            <a:r>
              <a:rPr lang="hr-HR" dirty="0"/>
              <a:t>  &lt;0-61440&gt;  bridge priority in increments of 4096</a:t>
            </a:r>
          </a:p>
          <a:p>
            <a:pPr marL="457200" indent="-457200"/>
            <a:endParaRPr lang="hr-HR" dirty="0"/>
          </a:p>
          <a:p>
            <a:pPr marL="457200" indent="-457200"/>
            <a:r>
              <a:rPr lang="hr-HR" dirty="0">
                <a:solidFill>
                  <a:srgbClr val="0000FF"/>
                </a:solidFill>
              </a:rPr>
              <a:t>S1(config)#spanning-tree vlan 10,20 root ?</a:t>
            </a:r>
          </a:p>
          <a:p>
            <a:pPr marL="457200" indent="-457200"/>
            <a:r>
              <a:rPr lang="hr-HR" dirty="0"/>
              <a:t>  primary    Configure this switch as primary root for this spanning tree</a:t>
            </a:r>
          </a:p>
          <a:p>
            <a:pPr marL="457200" indent="-457200"/>
            <a:r>
              <a:rPr lang="hr-HR" dirty="0"/>
              <a:t>  secondary  Configure switch as secondary root</a:t>
            </a:r>
          </a:p>
        </p:txBody>
      </p:sp>
      <p:sp>
        <p:nvSpPr>
          <p:cNvPr id="6" name="TextBox 5">
            <a:extLst>
              <a:ext uri="{FF2B5EF4-FFF2-40B4-BE49-F238E27FC236}">
                <a16:creationId xmlns:a16="http://schemas.microsoft.com/office/drawing/2014/main" id="{D4C50AAB-6F69-4CE8-8A67-CA6583941471}"/>
              </a:ext>
            </a:extLst>
          </p:cNvPr>
          <p:cNvSpPr txBox="1"/>
          <p:nvPr/>
        </p:nvSpPr>
        <p:spPr>
          <a:xfrm>
            <a:off x="4931329" y="3340671"/>
            <a:ext cx="5074235" cy="523220"/>
          </a:xfrm>
          <a:prstGeom prst="rect">
            <a:avLst/>
          </a:prstGeom>
          <a:noFill/>
        </p:spPr>
        <p:txBody>
          <a:bodyPr wrap="square" rtlCol="0">
            <a:spAutoFit/>
          </a:bodyPr>
          <a:lstStyle/>
          <a:p>
            <a:r>
              <a:rPr lang="hr-HR" sz="1400" b="1" dirty="0">
                <a:solidFill>
                  <a:srgbClr val="FF0000"/>
                </a:solidFill>
              </a:rPr>
              <a:t>Postavljamo priority za određene VLAN-ove na dotičnom switchu</a:t>
            </a:r>
          </a:p>
        </p:txBody>
      </p:sp>
      <p:sp>
        <p:nvSpPr>
          <p:cNvPr id="7" name="TextBox 6">
            <a:extLst>
              <a:ext uri="{FF2B5EF4-FFF2-40B4-BE49-F238E27FC236}">
                <a16:creationId xmlns:a16="http://schemas.microsoft.com/office/drawing/2014/main" id="{BD6B993A-4D6F-4389-A7E6-8BB61FBCDC69}"/>
              </a:ext>
            </a:extLst>
          </p:cNvPr>
          <p:cNvSpPr txBox="1"/>
          <p:nvPr/>
        </p:nvSpPr>
        <p:spPr>
          <a:xfrm>
            <a:off x="5306482" y="4938670"/>
            <a:ext cx="5074235" cy="738664"/>
          </a:xfrm>
          <a:prstGeom prst="rect">
            <a:avLst/>
          </a:prstGeom>
          <a:noFill/>
        </p:spPr>
        <p:txBody>
          <a:bodyPr wrap="square" rtlCol="0">
            <a:spAutoFit/>
          </a:bodyPr>
          <a:lstStyle/>
          <a:p>
            <a:r>
              <a:rPr lang="hr-HR" sz="1400" b="1" dirty="0">
                <a:solidFill>
                  <a:srgbClr val="FF0000"/>
                </a:solidFill>
              </a:rPr>
              <a:t>Switch automatski smanji priority za 4096 (secondary) ili 8192 (primary)-mijenjanjem priority za određne VLANove možemo raditi loadbalance prometa na L2</a:t>
            </a:r>
          </a:p>
        </p:txBody>
      </p:sp>
      <p:sp>
        <p:nvSpPr>
          <p:cNvPr id="8" name="TextBox 7">
            <a:extLst>
              <a:ext uri="{FF2B5EF4-FFF2-40B4-BE49-F238E27FC236}">
                <a16:creationId xmlns:a16="http://schemas.microsoft.com/office/drawing/2014/main" id="{C29C98B4-A492-4E96-BD56-B60D8173A778}"/>
              </a:ext>
            </a:extLst>
          </p:cNvPr>
          <p:cNvSpPr txBox="1"/>
          <p:nvPr/>
        </p:nvSpPr>
        <p:spPr>
          <a:xfrm>
            <a:off x="3772553" y="2331785"/>
            <a:ext cx="5074235" cy="307777"/>
          </a:xfrm>
          <a:prstGeom prst="rect">
            <a:avLst/>
          </a:prstGeom>
          <a:noFill/>
        </p:spPr>
        <p:txBody>
          <a:bodyPr wrap="square" rtlCol="0">
            <a:spAutoFit/>
          </a:bodyPr>
          <a:lstStyle/>
          <a:p>
            <a:r>
              <a:rPr lang="hr-HR" sz="1400" b="1" dirty="0">
                <a:solidFill>
                  <a:srgbClr val="FF0000"/>
                </a:solidFill>
              </a:rPr>
              <a:t>Odabir moda za STP</a:t>
            </a:r>
          </a:p>
        </p:txBody>
      </p:sp>
    </p:spTree>
    <p:extLst>
      <p:ext uri="{BB962C8B-B14F-4D97-AF65-F5344CB8AC3E}">
        <p14:creationId xmlns:p14="http://schemas.microsoft.com/office/powerpoint/2010/main" val="267735126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pl-PL" sz="3200" dirty="0">
                <a:latin typeface="Arial" pitchFamily="34" charset="0"/>
                <a:cs typeface="Arial" pitchFamily="34" charset="0"/>
              </a:rPr>
              <a:t>MSTP</a:t>
            </a:r>
            <a:endParaRPr lang="en-US" sz="3200" dirty="0"/>
          </a:p>
        </p:txBody>
      </p:sp>
      <p:sp>
        <p:nvSpPr>
          <p:cNvPr id="9" name="TextBox 8">
            <a:extLst>
              <a:ext uri="{FF2B5EF4-FFF2-40B4-BE49-F238E27FC236}">
                <a16:creationId xmlns:a16="http://schemas.microsoft.com/office/drawing/2014/main" id="{9F7C5B74-5DC2-4893-9FD8-F73EFC74E5FB}"/>
              </a:ext>
            </a:extLst>
          </p:cNvPr>
          <p:cNvSpPr txBox="1"/>
          <p:nvPr/>
        </p:nvSpPr>
        <p:spPr>
          <a:xfrm>
            <a:off x="378677" y="1135094"/>
            <a:ext cx="8723180" cy="3416320"/>
          </a:xfrm>
          <a:prstGeom prst="rect">
            <a:avLst/>
          </a:prstGeom>
          <a:noFill/>
        </p:spPr>
        <p:txBody>
          <a:bodyPr wrap="square" rtlCol="0">
            <a:spAutoFit/>
          </a:bodyPr>
          <a:lstStyle/>
          <a:p>
            <a:r>
              <a:rPr lang="hr-HR" dirty="0">
                <a:solidFill>
                  <a:srgbClr val="002060"/>
                </a:solidFill>
              </a:rPr>
              <a:t>MSTP je jedna instanca za više VLAN-ova, bazira se na MSTP Regions (regije) i mapiranju VLAN-ova za pojedine instance</a:t>
            </a:r>
          </a:p>
          <a:p>
            <a:r>
              <a:rPr lang="hr-HR" dirty="0">
                <a:solidFill>
                  <a:srgbClr val="002060"/>
                </a:solidFill>
              </a:rPr>
              <a:t>Korisno u okruženju s velikim brojem VLAN-ova </a:t>
            </a:r>
            <a:r>
              <a:rPr lang="hr-HR" dirty="0" err="1">
                <a:solidFill>
                  <a:srgbClr val="002060"/>
                </a:solidFill>
              </a:rPr>
              <a:t>oput</a:t>
            </a:r>
            <a:r>
              <a:rPr lang="hr-HR" dirty="0">
                <a:solidFill>
                  <a:srgbClr val="002060"/>
                </a:solidFill>
              </a:rPr>
              <a:t> ISP-a ili veće </a:t>
            </a:r>
            <a:r>
              <a:rPr lang="hr-HR" dirty="0" err="1">
                <a:solidFill>
                  <a:srgbClr val="002060"/>
                </a:solidFill>
              </a:rPr>
              <a:t>enterprise</a:t>
            </a:r>
            <a:r>
              <a:rPr lang="hr-HR" dirty="0">
                <a:solidFill>
                  <a:srgbClr val="002060"/>
                </a:solidFill>
              </a:rPr>
              <a:t> mreže</a:t>
            </a:r>
          </a:p>
          <a:p>
            <a:endParaRPr lang="hr-HR" dirty="0">
              <a:solidFill>
                <a:srgbClr val="002060"/>
              </a:solidFill>
            </a:endParaRPr>
          </a:p>
          <a:p>
            <a:r>
              <a:rPr lang="hr-HR" dirty="0">
                <a:solidFill>
                  <a:srgbClr val="002060"/>
                </a:solidFill>
              </a:rPr>
              <a:t>Spanning-tree mode mst</a:t>
            </a:r>
          </a:p>
          <a:p>
            <a:r>
              <a:rPr lang="hr-HR" dirty="0">
                <a:solidFill>
                  <a:srgbClr val="002060"/>
                </a:solidFill>
              </a:rPr>
              <a:t>Spanning-tree mst configuration</a:t>
            </a:r>
          </a:p>
          <a:p>
            <a:r>
              <a:rPr lang="hr-HR" dirty="0">
                <a:solidFill>
                  <a:srgbClr val="002060"/>
                </a:solidFill>
              </a:rPr>
              <a:t>	name “Ime regije”</a:t>
            </a:r>
          </a:p>
          <a:p>
            <a:r>
              <a:rPr lang="hr-HR" dirty="0">
                <a:solidFill>
                  <a:srgbClr val="002060"/>
                </a:solidFill>
              </a:rPr>
              <a:t>	revision 1</a:t>
            </a:r>
          </a:p>
          <a:p>
            <a:r>
              <a:rPr lang="hr-HR" dirty="0">
                <a:solidFill>
                  <a:srgbClr val="002060"/>
                </a:solidFill>
              </a:rPr>
              <a:t>	instance 1 vlan 10-100</a:t>
            </a:r>
          </a:p>
          <a:p>
            <a:r>
              <a:rPr lang="hr-HR" dirty="0">
                <a:solidFill>
                  <a:srgbClr val="002060"/>
                </a:solidFill>
              </a:rPr>
              <a:t>	instance 2 vlan 101-200</a:t>
            </a:r>
          </a:p>
          <a:p>
            <a:r>
              <a:rPr lang="hr-HR" dirty="0">
                <a:solidFill>
                  <a:srgbClr val="002060"/>
                </a:solidFill>
              </a:rPr>
              <a:t>Spanning-tree mst 2 root primary</a:t>
            </a:r>
          </a:p>
          <a:p>
            <a:r>
              <a:rPr lang="hr-HR" dirty="0">
                <a:solidFill>
                  <a:srgbClr val="002060"/>
                </a:solidFill>
              </a:rPr>
              <a:t>Spanning-tree mst 1 root secondary</a:t>
            </a:r>
          </a:p>
        </p:txBody>
      </p:sp>
      <p:cxnSp>
        <p:nvCxnSpPr>
          <p:cNvPr id="10" name="Straight Connector 9">
            <a:extLst>
              <a:ext uri="{FF2B5EF4-FFF2-40B4-BE49-F238E27FC236}">
                <a16:creationId xmlns:a16="http://schemas.microsoft.com/office/drawing/2014/main" id="{6C595405-40F4-478E-9028-D07177ECBCE0}"/>
              </a:ext>
            </a:extLst>
          </p:cNvPr>
          <p:cNvCxnSpPr/>
          <p:nvPr/>
        </p:nvCxnSpPr>
        <p:spPr>
          <a:xfrm rot="5400000">
            <a:off x="3067235" y="3140605"/>
            <a:ext cx="150019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B4509EB-B729-4373-8ADF-7214907A85D9}"/>
              </a:ext>
            </a:extLst>
          </p:cNvPr>
          <p:cNvSpPr txBox="1"/>
          <p:nvPr/>
        </p:nvSpPr>
        <p:spPr>
          <a:xfrm>
            <a:off x="4188676" y="2922244"/>
            <a:ext cx="3993401" cy="369332"/>
          </a:xfrm>
          <a:prstGeom prst="rect">
            <a:avLst/>
          </a:prstGeom>
          <a:noFill/>
        </p:spPr>
        <p:txBody>
          <a:bodyPr wrap="none" rtlCol="0">
            <a:spAutoFit/>
          </a:bodyPr>
          <a:lstStyle/>
          <a:p>
            <a:r>
              <a:rPr lang="hr-HR" dirty="0"/>
              <a:t>Ovo se Copy Paste na sve switcheve</a:t>
            </a:r>
          </a:p>
        </p:txBody>
      </p:sp>
      <p:cxnSp>
        <p:nvCxnSpPr>
          <p:cNvPr id="12" name="Straight Connector 11">
            <a:extLst>
              <a:ext uri="{FF2B5EF4-FFF2-40B4-BE49-F238E27FC236}">
                <a16:creationId xmlns:a16="http://schemas.microsoft.com/office/drawing/2014/main" id="{E48B38C0-0758-4CC8-B596-BE02E547AFEE}"/>
              </a:ext>
            </a:extLst>
          </p:cNvPr>
          <p:cNvCxnSpPr/>
          <p:nvPr/>
        </p:nvCxnSpPr>
        <p:spPr>
          <a:xfrm rot="16200000" flipH="1">
            <a:off x="3893400" y="4178044"/>
            <a:ext cx="581822" cy="873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3C13F94-38CA-49DE-B935-DC550C007240}"/>
              </a:ext>
            </a:extLst>
          </p:cNvPr>
          <p:cNvSpPr txBox="1"/>
          <p:nvPr/>
        </p:nvSpPr>
        <p:spPr>
          <a:xfrm>
            <a:off x="5015304" y="3880586"/>
            <a:ext cx="4054973" cy="646331"/>
          </a:xfrm>
          <a:prstGeom prst="rect">
            <a:avLst/>
          </a:prstGeom>
          <a:noFill/>
        </p:spPr>
        <p:txBody>
          <a:bodyPr wrap="square" rtlCol="0">
            <a:spAutoFit/>
          </a:bodyPr>
          <a:lstStyle/>
          <a:p>
            <a:r>
              <a:rPr lang="hr-HR" dirty="0"/>
              <a:t>Ovo se posebno konfigurira za pojedini switch</a:t>
            </a:r>
          </a:p>
        </p:txBody>
      </p:sp>
    </p:spTree>
    <p:extLst>
      <p:ext uri="{BB962C8B-B14F-4D97-AF65-F5344CB8AC3E}">
        <p14:creationId xmlns:p14="http://schemas.microsoft.com/office/powerpoint/2010/main" val="4495416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err="1">
                <a:latin typeface="Arial" pitchFamily="34" charset="0"/>
                <a:cs typeface="Arial" pitchFamily="34" charset="0"/>
              </a:rPr>
              <a:t>Cost</a:t>
            </a:r>
            <a:r>
              <a:rPr lang="hr-HR" sz="3200" dirty="0">
                <a:latin typeface="Arial" pitchFamily="34" charset="0"/>
                <a:cs typeface="Arial" pitchFamily="34" charset="0"/>
              </a:rPr>
              <a:t> za pojedini </a:t>
            </a:r>
            <a:r>
              <a:rPr lang="hr-HR" sz="3200" dirty="0" err="1">
                <a:latin typeface="Arial" pitchFamily="34" charset="0"/>
                <a:cs typeface="Arial" pitchFamily="34" charset="0"/>
              </a:rPr>
              <a:t>bandwidth</a:t>
            </a:r>
            <a:endParaRPr lang="en-US" sz="3200" dirty="0"/>
          </a:p>
        </p:txBody>
      </p:sp>
      <p:pic>
        <p:nvPicPr>
          <p:cNvPr id="7" name="Picture 2">
            <a:extLst>
              <a:ext uri="{FF2B5EF4-FFF2-40B4-BE49-F238E27FC236}">
                <a16:creationId xmlns:a16="http://schemas.microsoft.com/office/drawing/2014/main" id="{9C766CD2-4710-42BC-9300-0A51C8C165BC}"/>
              </a:ext>
            </a:extLst>
          </p:cNvPr>
          <p:cNvPicPr>
            <a:picLocks noChangeAspect="1" noChangeArrowheads="1"/>
          </p:cNvPicPr>
          <p:nvPr/>
        </p:nvPicPr>
        <p:blipFill>
          <a:blip r:embed="rId4"/>
          <a:srcRect/>
          <a:stretch>
            <a:fillRect/>
          </a:stretch>
        </p:blipFill>
        <p:spPr bwMode="auto">
          <a:xfrm>
            <a:off x="948266" y="1135094"/>
            <a:ext cx="6357950" cy="4259514"/>
          </a:xfrm>
          <a:prstGeom prst="rect">
            <a:avLst/>
          </a:prstGeom>
          <a:noFill/>
          <a:ln w="9525">
            <a:noFill/>
            <a:miter lim="800000"/>
            <a:headEnd/>
            <a:tailEnd/>
          </a:ln>
          <a:effectLst/>
        </p:spPr>
      </p:pic>
      <p:sp>
        <p:nvSpPr>
          <p:cNvPr id="9" name="Rectangle 8">
            <a:extLst>
              <a:ext uri="{FF2B5EF4-FFF2-40B4-BE49-F238E27FC236}">
                <a16:creationId xmlns:a16="http://schemas.microsoft.com/office/drawing/2014/main" id="{16D915FD-9983-400C-8E59-1205E960BDFD}"/>
              </a:ext>
            </a:extLst>
          </p:cNvPr>
          <p:cNvSpPr/>
          <p:nvPr/>
        </p:nvSpPr>
        <p:spPr>
          <a:xfrm>
            <a:off x="948266" y="1706598"/>
            <a:ext cx="6286512" cy="12858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a:extLst>
              <a:ext uri="{FF2B5EF4-FFF2-40B4-BE49-F238E27FC236}">
                <a16:creationId xmlns:a16="http://schemas.microsoft.com/office/drawing/2014/main" id="{FAA74598-1F11-4E9D-8BD9-27BB34165514}"/>
              </a:ext>
            </a:extLst>
          </p:cNvPr>
          <p:cNvSpPr/>
          <p:nvPr/>
        </p:nvSpPr>
        <p:spPr>
          <a:xfrm>
            <a:off x="948266" y="3492548"/>
            <a:ext cx="6286512" cy="500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5783071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51987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10" y="1386348"/>
            <a:ext cx="7664064" cy="3140791"/>
          </a:xfrm>
        </p:spPr>
        <p:txBody>
          <a:bodyPr/>
          <a:lstStyle/>
          <a:p>
            <a:r>
              <a:rPr lang="hr-HR" dirty="0" err="1"/>
              <a:t>Agregacija</a:t>
            </a:r>
            <a:r>
              <a:rPr lang="hr-HR" dirty="0"/>
              <a:t> linkova</a:t>
            </a:r>
            <a:endParaRPr lang="hr-HR" dirty="0">
              <a:latin typeface="Stolzl Bold" panose="00000800000000000000" pitchFamily="50" charset="-18"/>
            </a:endParaRPr>
          </a:p>
        </p:txBody>
      </p:sp>
    </p:spTree>
    <p:extLst>
      <p:ext uri="{BB962C8B-B14F-4D97-AF65-F5344CB8AC3E}">
        <p14:creationId xmlns:p14="http://schemas.microsoft.com/office/powerpoint/2010/main" val="170626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AGREGACIJA LINKOVA</a:t>
            </a:r>
            <a:endParaRPr lang="en-US" sz="3200" dirty="0"/>
          </a:p>
        </p:txBody>
      </p:sp>
      <p:sp>
        <p:nvSpPr>
          <p:cNvPr id="6" name="Pravokutnik 1">
            <a:extLst>
              <a:ext uri="{FF2B5EF4-FFF2-40B4-BE49-F238E27FC236}">
                <a16:creationId xmlns:a16="http://schemas.microsoft.com/office/drawing/2014/main" id="{95A301B9-969B-4484-97BF-A3A85CDA1A2D}"/>
              </a:ext>
            </a:extLst>
          </p:cNvPr>
          <p:cNvSpPr/>
          <p:nvPr/>
        </p:nvSpPr>
        <p:spPr>
          <a:xfrm>
            <a:off x="235131" y="1048274"/>
            <a:ext cx="11460480" cy="3693319"/>
          </a:xfrm>
          <a:prstGeom prst="rect">
            <a:avLst/>
          </a:prstGeom>
        </p:spPr>
        <p:txBody>
          <a:bodyPr wrap="square">
            <a:spAutoFit/>
          </a:bodyPr>
          <a:lstStyle/>
          <a:p>
            <a:r>
              <a:rPr lang="hr-HR" b="1" dirty="0"/>
              <a:t>ETHERCHANNE</a:t>
            </a:r>
            <a:r>
              <a:rPr lang="hr-HR" dirty="0"/>
              <a:t>L: </a:t>
            </a:r>
          </a:p>
          <a:p>
            <a:pPr marL="177800" indent="-177800">
              <a:buFont typeface="Arial" pitchFamily="34" charset="0"/>
              <a:buChar char="•"/>
            </a:pPr>
            <a:r>
              <a:rPr lang="hr-HR" dirty="0"/>
              <a:t>Razvijen od strane </a:t>
            </a:r>
            <a:r>
              <a:rPr lang="hr-HR" dirty="0" err="1"/>
              <a:t>Cisca</a:t>
            </a:r>
            <a:r>
              <a:rPr lang="hr-HR" dirty="0"/>
              <a:t> služi za agregiranje više sporih linkova u jedan logički link koji ima brzinu jednaku zbroju pojedinačnih linkova. </a:t>
            </a:r>
          </a:p>
          <a:p>
            <a:pPr marL="177800" indent="-177800">
              <a:buFont typeface="Arial" pitchFamily="34" charset="0"/>
              <a:buChar char="•"/>
            </a:pPr>
            <a:r>
              <a:rPr lang="hr-HR" dirty="0"/>
              <a:t>Konfiguracija se radi na logičkom linku i to se odražava na fizičke linkove članove iste grupe što osigurava konzistentnost konfiguracije</a:t>
            </a:r>
          </a:p>
          <a:p>
            <a:pPr marL="177800" indent="-177800">
              <a:buFont typeface="Arial" pitchFamily="34" charset="0"/>
              <a:buChar char="•"/>
            </a:pPr>
            <a:r>
              <a:rPr lang="hr-HR" dirty="0" err="1"/>
              <a:t>Etherchannel</a:t>
            </a:r>
            <a:r>
              <a:rPr lang="hr-HR" dirty="0"/>
              <a:t> osigurava redundanciju tako da ako otkaže jedan fizički link ostali će preuzeti njegov promet,  a što je vrlo važno nema problema vezanih za STP dok god postoji barem jedan aktivan fizički link</a:t>
            </a:r>
          </a:p>
          <a:p>
            <a:pPr marL="177800" indent="-177800">
              <a:buFont typeface="Arial" pitchFamily="34" charset="0"/>
              <a:buChar char="•"/>
            </a:pPr>
            <a:r>
              <a:rPr lang="hr-HR" dirty="0" err="1"/>
              <a:t>Loadbalance</a:t>
            </a:r>
            <a:r>
              <a:rPr lang="hr-HR" dirty="0"/>
              <a:t> je također karakteristika </a:t>
            </a:r>
            <a:r>
              <a:rPr lang="hr-HR" dirty="0" err="1"/>
              <a:t>etherchannela</a:t>
            </a:r>
            <a:r>
              <a:rPr lang="hr-HR" dirty="0"/>
              <a:t> i možemo koristiti nekoliko metoda (</a:t>
            </a:r>
            <a:r>
              <a:rPr lang="hr-HR" b="1" dirty="0" err="1"/>
              <a:t>source</a:t>
            </a:r>
            <a:r>
              <a:rPr lang="hr-HR" b="1" dirty="0"/>
              <a:t>-MAC to </a:t>
            </a:r>
            <a:r>
              <a:rPr lang="hr-HR" b="1" dirty="0" err="1"/>
              <a:t>destination</a:t>
            </a:r>
            <a:r>
              <a:rPr lang="hr-HR" b="1" dirty="0"/>
              <a:t>-MAC </a:t>
            </a:r>
            <a:r>
              <a:rPr lang="hr-HR" dirty="0"/>
              <a:t>ili </a:t>
            </a:r>
            <a:r>
              <a:rPr lang="hr-HR" b="1" dirty="0" err="1"/>
              <a:t>source</a:t>
            </a:r>
            <a:r>
              <a:rPr lang="hr-HR" b="1" dirty="0"/>
              <a:t>-IP to </a:t>
            </a:r>
            <a:r>
              <a:rPr lang="hr-HR" b="1" dirty="0" err="1"/>
              <a:t>destination</a:t>
            </a:r>
            <a:r>
              <a:rPr lang="hr-HR" b="1" dirty="0"/>
              <a:t>-IP</a:t>
            </a:r>
            <a:r>
              <a:rPr lang="hr-HR" dirty="0"/>
              <a:t>)</a:t>
            </a:r>
          </a:p>
          <a:p>
            <a:pPr marL="177800" indent="-177800">
              <a:buFont typeface="Arial" pitchFamily="34" charset="0"/>
              <a:buChar char="•"/>
            </a:pPr>
            <a:r>
              <a:rPr lang="hr-HR" dirty="0"/>
              <a:t>Do 8 fizičkih linkova se može povezati u jedan logički </a:t>
            </a:r>
            <a:r>
              <a:rPr lang="hr-HR" dirty="0" err="1"/>
              <a:t>etherchannel</a:t>
            </a:r>
            <a:r>
              <a:rPr lang="hr-HR" dirty="0"/>
              <a:t> link koji mogu biti ili Access ili </a:t>
            </a:r>
            <a:r>
              <a:rPr lang="hr-HR" dirty="0" err="1"/>
              <a:t>Trunk</a:t>
            </a:r>
            <a:r>
              <a:rPr lang="hr-HR" dirty="0"/>
              <a:t> linkovi</a:t>
            </a:r>
          </a:p>
          <a:p>
            <a:pPr marL="177800" indent="-177800">
              <a:buFont typeface="Arial" pitchFamily="34" charset="0"/>
              <a:buChar char="•"/>
            </a:pPr>
            <a:r>
              <a:rPr lang="hr-HR" dirty="0"/>
              <a:t>Ako postoji više </a:t>
            </a:r>
            <a:r>
              <a:rPr lang="hr-HR" dirty="0" err="1"/>
              <a:t>etherchannel</a:t>
            </a:r>
            <a:r>
              <a:rPr lang="hr-HR" dirty="0"/>
              <a:t> skupina između </a:t>
            </a:r>
            <a:r>
              <a:rPr lang="hr-HR" dirty="0" err="1"/>
              <a:t>switcheva</a:t>
            </a:r>
            <a:r>
              <a:rPr lang="hr-HR" dirty="0"/>
              <a:t> STP će blokirati suvišne (pitanje je ima li smisla tako koristiti </a:t>
            </a:r>
            <a:r>
              <a:rPr lang="hr-HR" dirty="0" err="1"/>
              <a:t>etherchannel</a:t>
            </a:r>
            <a:r>
              <a:rPr lang="hr-HR" dirty="0"/>
              <a:t>)-STP vidi samo </a:t>
            </a:r>
            <a:r>
              <a:rPr lang="hr-HR" dirty="0" err="1"/>
              <a:t>ethercanel</a:t>
            </a:r>
            <a:r>
              <a:rPr lang="hr-HR" dirty="0"/>
              <a:t> logičke linkove, a ne fizičke linkove koji čine </a:t>
            </a:r>
            <a:r>
              <a:rPr lang="hr-HR" dirty="0" err="1"/>
              <a:t>etherchannel</a:t>
            </a:r>
            <a:endParaRPr lang="hr-HR" dirty="0"/>
          </a:p>
        </p:txBody>
      </p:sp>
    </p:spTree>
    <p:extLst>
      <p:ext uri="{BB962C8B-B14F-4D97-AF65-F5344CB8AC3E}">
        <p14:creationId xmlns:p14="http://schemas.microsoft.com/office/powerpoint/2010/main" val="3869247865"/>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AGREGACIJA LINKOVA</a:t>
            </a:r>
            <a:endParaRPr lang="en-US" sz="3200" dirty="0"/>
          </a:p>
        </p:txBody>
      </p:sp>
      <p:sp>
        <p:nvSpPr>
          <p:cNvPr id="4" name="Pravokutnik 1">
            <a:extLst>
              <a:ext uri="{FF2B5EF4-FFF2-40B4-BE49-F238E27FC236}">
                <a16:creationId xmlns:a16="http://schemas.microsoft.com/office/drawing/2014/main" id="{33775439-5823-4E56-9C25-FA72053A2BF1}"/>
              </a:ext>
            </a:extLst>
          </p:cNvPr>
          <p:cNvSpPr/>
          <p:nvPr/>
        </p:nvSpPr>
        <p:spPr>
          <a:xfrm>
            <a:off x="235131" y="1048274"/>
            <a:ext cx="11460480" cy="3416320"/>
          </a:xfrm>
          <a:prstGeom prst="rect">
            <a:avLst/>
          </a:prstGeom>
        </p:spPr>
        <p:txBody>
          <a:bodyPr wrap="square">
            <a:spAutoFit/>
          </a:bodyPr>
          <a:lstStyle/>
          <a:p>
            <a:r>
              <a:rPr lang="hr-HR" b="1" dirty="0" err="1"/>
              <a:t>PAgP</a:t>
            </a:r>
            <a:r>
              <a:rPr lang="hr-HR" b="1" dirty="0"/>
              <a:t> i LACP</a:t>
            </a:r>
            <a:r>
              <a:rPr lang="hr-HR" dirty="0"/>
              <a:t>: </a:t>
            </a:r>
          </a:p>
          <a:p>
            <a:pPr marL="177800" indent="-177800">
              <a:buFont typeface="Arial" pitchFamily="34" charset="0"/>
              <a:buChar char="•"/>
            </a:pPr>
            <a:r>
              <a:rPr lang="hr-HR" dirty="0" err="1"/>
              <a:t>Etherchannel</a:t>
            </a:r>
            <a:r>
              <a:rPr lang="hr-HR" dirty="0"/>
              <a:t> koristi jedan od dva protokola za upravljanje Port-Channel Svrha ovih protokola je da osiguraju konzistentnost konfiguracije na svim </a:t>
            </a:r>
            <a:r>
              <a:rPr lang="hr-HR" dirty="0" err="1"/>
              <a:t>portovima</a:t>
            </a:r>
            <a:r>
              <a:rPr lang="hr-HR" dirty="0"/>
              <a:t> koji su članovi </a:t>
            </a:r>
            <a:r>
              <a:rPr lang="hr-HR" dirty="0" err="1"/>
              <a:t>EtherChannela</a:t>
            </a:r>
            <a:r>
              <a:rPr lang="hr-HR" dirty="0"/>
              <a:t>. U </a:t>
            </a:r>
            <a:r>
              <a:rPr lang="hr-HR" dirty="0" err="1"/>
              <a:t>EtherChannelu</a:t>
            </a:r>
            <a:r>
              <a:rPr lang="hr-HR" dirty="0"/>
              <a:t> je vrlo važno da svi </a:t>
            </a:r>
            <a:r>
              <a:rPr lang="hr-HR" dirty="0" err="1"/>
              <a:t>portovi</a:t>
            </a:r>
            <a:r>
              <a:rPr lang="hr-HR" dirty="0"/>
              <a:t> </a:t>
            </a:r>
            <a:r>
              <a:rPr lang="hr-HR" dirty="0" err="1"/>
              <a:t>imajuistu</a:t>
            </a:r>
            <a:r>
              <a:rPr lang="hr-HR" dirty="0"/>
              <a:t> brzinu, </a:t>
            </a:r>
            <a:r>
              <a:rPr lang="hr-HR" dirty="0" err="1"/>
              <a:t>duplex</a:t>
            </a:r>
            <a:r>
              <a:rPr lang="hr-HR" dirty="0"/>
              <a:t> postavke i VLAN, svaka kasnija izmjena na portu </a:t>
            </a:r>
            <a:r>
              <a:rPr lang="hr-HR" dirty="0" err="1"/>
              <a:t>utjeće</a:t>
            </a:r>
            <a:r>
              <a:rPr lang="hr-HR" dirty="0"/>
              <a:t> na sve ostale </a:t>
            </a:r>
            <a:r>
              <a:rPr lang="hr-HR" dirty="0" err="1"/>
              <a:t>portove</a:t>
            </a:r>
            <a:r>
              <a:rPr lang="hr-HR" dirty="0"/>
              <a:t> u grupi</a:t>
            </a:r>
          </a:p>
          <a:p>
            <a:pPr marL="177800" indent="-177800">
              <a:buFont typeface="Arial" pitchFamily="34" charset="0"/>
              <a:buChar char="•"/>
            </a:pPr>
            <a:endParaRPr lang="hr-HR" dirty="0"/>
          </a:p>
          <a:p>
            <a:pPr marL="177800" indent="-177800">
              <a:buFont typeface="Arial" pitchFamily="34" charset="0"/>
              <a:buChar char="•"/>
            </a:pPr>
            <a:r>
              <a:rPr lang="hr-HR" dirty="0" err="1">
                <a:solidFill>
                  <a:srgbClr val="FF0000"/>
                </a:solidFill>
              </a:rPr>
              <a:t>PAgP</a:t>
            </a:r>
            <a:r>
              <a:rPr lang="hr-HR" dirty="0"/>
              <a:t> (Port </a:t>
            </a:r>
            <a:r>
              <a:rPr lang="hr-HR" dirty="0" err="1"/>
              <a:t>Aggregation</a:t>
            </a:r>
            <a:r>
              <a:rPr lang="hr-HR" dirty="0"/>
              <a:t> grupe </a:t>
            </a:r>
            <a:r>
              <a:rPr lang="hr-HR" dirty="0" err="1"/>
              <a:t>protocol</a:t>
            </a:r>
            <a:r>
              <a:rPr lang="hr-HR" dirty="0"/>
              <a:t>) je Cisco </a:t>
            </a:r>
            <a:r>
              <a:rPr lang="hr-HR" dirty="0" err="1"/>
              <a:t>propriatery</a:t>
            </a:r>
            <a:r>
              <a:rPr lang="hr-HR" dirty="0"/>
              <a:t> protokol za automatsku konfiguraciju </a:t>
            </a:r>
            <a:r>
              <a:rPr lang="hr-HR" dirty="0" err="1"/>
              <a:t>EtherChannel</a:t>
            </a:r>
            <a:r>
              <a:rPr lang="hr-HR" dirty="0"/>
              <a:t> linkova. Korištenjem </a:t>
            </a:r>
            <a:r>
              <a:rPr lang="hr-HR" dirty="0" err="1"/>
              <a:t>PAgP</a:t>
            </a:r>
            <a:r>
              <a:rPr lang="hr-HR" dirty="0"/>
              <a:t> protokola šalju se paketići između </a:t>
            </a:r>
            <a:r>
              <a:rPr lang="hr-HR" dirty="0" err="1"/>
              <a:t>portova</a:t>
            </a:r>
            <a:r>
              <a:rPr lang="hr-HR" dirty="0"/>
              <a:t> koji će biti članovi grupe kako bi se formirao </a:t>
            </a:r>
            <a:r>
              <a:rPr lang="hr-HR" dirty="0" err="1"/>
              <a:t>EtherChannel</a:t>
            </a:r>
            <a:r>
              <a:rPr lang="hr-HR" dirty="0"/>
              <a:t> link</a:t>
            </a:r>
          </a:p>
          <a:p>
            <a:pPr marL="177800" indent="-177800">
              <a:buFont typeface="Arial" pitchFamily="34" charset="0"/>
              <a:buChar char="•"/>
            </a:pPr>
            <a:r>
              <a:rPr lang="hr-HR" dirty="0">
                <a:solidFill>
                  <a:srgbClr val="FF0000"/>
                </a:solidFill>
              </a:rPr>
              <a:t>LACP</a:t>
            </a:r>
            <a:r>
              <a:rPr lang="hr-HR" dirty="0"/>
              <a:t> (Link </a:t>
            </a:r>
            <a:r>
              <a:rPr lang="hr-HR" dirty="0" err="1"/>
              <a:t>Control</a:t>
            </a:r>
            <a:r>
              <a:rPr lang="hr-HR" dirty="0"/>
              <a:t> </a:t>
            </a:r>
            <a:r>
              <a:rPr lang="hr-HR" dirty="0" err="1"/>
              <a:t>Aggregation</a:t>
            </a:r>
            <a:r>
              <a:rPr lang="hr-HR" dirty="0"/>
              <a:t> </a:t>
            </a:r>
            <a:r>
              <a:rPr lang="hr-HR" dirty="0" err="1"/>
              <a:t>Protocol</a:t>
            </a:r>
            <a:r>
              <a:rPr lang="hr-HR" dirty="0"/>
              <a:t>) je IEEE 802.3ad specifikacija koja također automatski omogućava pregovaranje i formiranje </a:t>
            </a:r>
            <a:r>
              <a:rPr lang="hr-HR" dirty="0" err="1"/>
              <a:t>EtherChannel</a:t>
            </a:r>
            <a:r>
              <a:rPr lang="hr-HR" dirty="0"/>
              <a:t> linkova. Glavna razlika je što ga možemo koristiti u mješovitim okruženjima (</a:t>
            </a:r>
            <a:r>
              <a:rPr lang="hr-HR" dirty="0" err="1"/>
              <a:t>switcehvi</a:t>
            </a:r>
            <a:r>
              <a:rPr lang="hr-HR" dirty="0"/>
              <a:t> različitih proizvođača/</a:t>
            </a:r>
            <a:r>
              <a:rPr lang="hr-HR" dirty="0" err="1"/>
              <a:t>vendora</a:t>
            </a:r>
            <a:r>
              <a:rPr lang="hr-HR" dirty="0"/>
              <a:t>). Cisco podržava oba protokola</a:t>
            </a:r>
          </a:p>
        </p:txBody>
      </p:sp>
    </p:spTree>
    <p:extLst>
      <p:ext uri="{BB962C8B-B14F-4D97-AF65-F5344CB8AC3E}">
        <p14:creationId xmlns:p14="http://schemas.microsoft.com/office/powerpoint/2010/main" val="29853297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78668" y="318754"/>
            <a:ext cx="7611532" cy="1068888"/>
          </a:xfrm>
        </p:spPr>
        <p:txBody>
          <a:bodyPr/>
          <a:lstStyle/>
          <a:p>
            <a:r>
              <a:rPr lang="hr-HR" sz="2800" dirty="0">
                <a:latin typeface="Arial" pitchFamily="34" charset="0"/>
                <a:cs typeface="Arial" pitchFamily="34" charset="0"/>
              </a:rPr>
              <a:t>Primjer hijerarhijske LAN mreže</a:t>
            </a:r>
          </a:p>
        </p:txBody>
      </p:sp>
      <p:sp>
        <p:nvSpPr>
          <p:cNvPr id="2" name="Pravokutnik 1"/>
          <p:cNvSpPr/>
          <p:nvPr/>
        </p:nvSpPr>
        <p:spPr>
          <a:xfrm>
            <a:off x="1834872" y="1156810"/>
            <a:ext cx="5992346" cy="461665"/>
          </a:xfrm>
          <a:prstGeom prst="rect">
            <a:avLst/>
          </a:prstGeom>
        </p:spPr>
        <p:txBody>
          <a:bodyPr wrap="none">
            <a:spAutoFit/>
          </a:bodyPr>
          <a:lstStyle/>
          <a:p>
            <a:r>
              <a:rPr lang="hr-HR" sz="2400" dirty="0" err="1">
                <a:solidFill>
                  <a:srgbClr val="002060"/>
                </a:solidFill>
                <a:latin typeface="Arial" pitchFamily="34" charset="0"/>
                <a:cs typeface="Arial" pitchFamily="34" charset="0"/>
              </a:rPr>
              <a:t>Agregacija</a:t>
            </a:r>
            <a:r>
              <a:rPr lang="hr-HR" sz="2400" dirty="0">
                <a:solidFill>
                  <a:srgbClr val="002060"/>
                </a:solidFill>
                <a:latin typeface="Arial" pitchFamily="34" charset="0"/>
                <a:cs typeface="Arial" pitchFamily="34" charset="0"/>
              </a:rPr>
              <a:t> linkova (engl. </a:t>
            </a:r>
            <a:r>
              <a:rPr lang="hr-HR" sz="2400" i="1" dirty="0">
                <a:solidFill>
                  <a:srgbClr val="002060"/>
                </a:solidFill>
                <a:latin typeface="Arial" pitchFamily="34" charset="0"/>
                <a:cs typeface="Arial" pitchFamily="34" charset="0"/>
              </a:rPr>
              <a:t>link </a:t>
            </a:r>
            <a:r>
              <a:rPr lang="hr-HR" sz="2400" i="1" dirty="0" err="1">
                <a:solidFill>
                  <a:srgbClr val="002060"/>
                </a:solidFill>
                <a:latin typeface="Arial" pitchFamily="34" charset="0"/>
                <a:cs typeface="Arial" pitchFamily="34" charset="0"/>
              </a:rPr>
              <a:t>aggregation</a:t>
            </a:r>
            <a:r>
              <a:rPr lang="hr-HR" sz="2400" dirty="0">
                <a:solidFill>
                  <a:srgbClr val="002060"/>
                </a:solidFill>
                <a:latin typeface="Arial" pitchFamily="34" charset="0"/>
                <a:cs typeface="Arial" pitchFamily="34" charset="0"/>
              </a:rPr>
              <a:t>) </a:t>
            </a:r>
          </a:p>
        </p:txBody>
      </p:sp>
      <p:pic>
        <p:nvPicPr>
          <p:cNvPr id="6" name="Picture 4"/>
          <p:cNvPicPr>
            <a:picLocks noChangeAspect="1" noChangeArrowheads="1"/>
          </p:cNvPicPr>
          <p:nvPr/>
        </p:nvPicPr>
        <p:blipFill>
          <a:blip r:embed="rId2"/>
          <a:srcRect/>
          <a:stretch>
            <a:fillRect/>
          </a:stretch>
        </p:blipFill>
        <p:spPr bwMode="auto">
          <a:xfrm>
            <a:off x="2359740" y="1618474"/>
            <a:ext cx="7527954" cy="4480968"/>
          </a:xfrm>
          <a:prstGeom prst="rect">
            <a:avLst/>
          </a:prstGeom>
          <a:noFill/>
          <a:ln w="9525">
            <a:noFill/>
            <a:miter lim="800000"/>
            <a:headEnd/>
            <a:tailEnd/>
          </a:ln>
        </p:spPr>
      </p:pic>
    </p:spTree>
    <p:extLst>
      <p:ext uri="{BB962C8B-B14F-4D97-AF65-F5344CB8AC3E}">
        <p14:creationId xmlns:p14="http://schemas.microsoft.com/office/powerpoint/2010/main" val="1784534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AGREGACIJA LINKOVA</a:t>
            </a:r>
            <a:endParaRPr lang="en-US" sz="3200" dirty="0"/>
          </a:p>
        </p:txBody>
      </p:sp>
      <p:sp>
        <p:nvSpPr>
          <p:cNvPr id="5" name="Pravokutnik 1">
            <a:extLst>
              <a:ext uri="{FF2B5EF4-FFF2-40B4-BE49-F238E27FC236}">
                <a16:creationId xmlns:a16="http://schemas.microsoft.com/office/drawing/2014/main" id="{8AF764FB-554D-48F2-BD16-27BB6AB21C28}"/>
              </a:ext>
            </a:extLst>
          </p:cNvPr>
          <p:cNvSpPr/>
          <p:nvPr/>
        </p:nvSpPr>
        <p:spPr>
          <a:xfrm>
            <a:off x="182879" y="600650"/>
            <a:ext cx="11460480" cy="5016758"/>
          </a:xfrm>
          <a:prstGeom prst="rect">
            <a:avLst/>
          </a:prstGeom>
        </p:spPr>
        <p:txBody>
          <a:bodyPr wrap="square">
            <a:spAutoFit/>
          </a:bodyPr>
          <a:lstStyle/>
          <a:p>
            <a:pPr marL="177800" indent="-177800"/>
            <a:r>
              <a:rPr lang="hr-HR" sz="2000" u="sng" dirty="0"/>
              <a:t>Što treba paziti kod konfiguracije </a:t>
            </a:r>
            <a:r>
              <a:rPr lang="hr-HR" sz="2000" u="sng" dirty="0" err="1"/>
              <a:t>EtherChannela</a:t>
            </a:r>
            <a:r>
              <a:rPr lang="hr-HR" sz="2000" u="sng" dirty="0"/>
              <a:t>:</a:t>
            </a:r>
          </a:p>
          <a:p>
            <a:pPr marL="285750" indent="-285750">
              <a:buFont typeface="Arial" panose="020B0604020202020204" pitchFamily="34" charset="0"/>
              <a:buChar char="•"/>
            </a:pPr>
            <a:r>
              <a:rPr lang="hr-HR" sz="2000" dirty="0"/>
              <a:t>Svi </a:t>
            </a:r>
            <a:r>
              <a:rPr lang="hr-HR" sz="2000" dirty="0" err="1"/>
              <a:t>interfacei</a:t>
            </a:r>
            <a:r>
              <a:rPr lang="hr-HR" sz="2000" dirty="0"/>
              <a:t> na </a:t>
            </a:r>
            <a:r>
              <a:rPr lang="hr-HR" sz="2000" dirty="0" err="1"/>
              <a:t>switchu</a:t>
            </a:r>
            <a:r>
              <a:rPr lang="hr-HR" sz="2000" dirty="0"/>
              <a:t> bez obzira na modul u kojem se nalaze mogu biti konfigurirani u </a:t>
            </a:r>
            <a:r>
              <a:rPr lang="hr-HR" sz="2000" dirty="0" err="1"/>
              <a:t>EtherChannel</a:t>
            </a:r>
            <a:r>
              <a:rPr lang="hr-HR" sz="2000" dirty="0"/>
              <a:t> do </a:t>
            </a:r>
            <a:r>
              <a:rPr lang="hr-HR" sz="2000" dirty="0" err="1"/>
              <a:t>max</a:t>
            </a:r>
            <a:r>
              <a:rPr lang="hr-HR" sz="2000" dirty="0"/>
              <a:t>. 8 linkova</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Svi </a:t>
            </a:r>
            <a:r>
              <a:rPr lang="hr-HR" sz="2000" dirty="0" err="1"/>
              <a:t>interfacei</a:t>
            </a:r>
            <a:r>
              <a:rPr lang="hr-HR" sz="2000" dirty="0"/>
              <a:t> članovi grupe moraju imati istu brzinu i </a:t>
            </a:r>
            <a:r>
              <a:rPr lang="hr-HR" sz="2000" dirty="0" err="1"/>
              <a:t>duplex</a:t>
            </a:r>
            <a:r>
              <a:rPr lang="hr-HR" sz="2000" dirty="0"/>
              <a:t> postavke </a:t>
            </a:r>
          </a:p>
          <a:p>
            <a:pPr marL="177800" indent="-177800">
              <a:buFont typeface="Arial" pitchFamily="34" charset="0"/>
              <a:buChar char="•"/>
            </a:pPr>
            <a:r>
              <a:rPr lang="hr-HR" sz="2000" dirty="0" err="1"/>
              <a:t>EtherChannel</a:t>
            </a:r>
            <a:r>
              <a:rPr lang="hr-HR" sz="2000" dirty="0"/>
              <a:t> se neće formirati ako je jedan od interfacea u grupi SPAN (</a:t>
            </a:r>
            <a:r>
              <a:rPr lang="hr-HR" sz="2000" dirty="0" err="1"/>
              <a:t>Switched</a:t>
            </a:r>
            <a:r>
              <a:rPr lang="hr-HR" sz="2000" dirty="0"/>
              <a:t> port </a:t>
            </a:r>
            <a:r>
              <a:rPr lang="hr-HR" sz="2000" dirty="0" err="1"/>
              <a:t>analyzer</a:t>
            </a:r>
            <a:r>
              <a:rPr lang="hr-HR" sz="2000" dirty="0"/>
              <a:t>) </a:t>
            </a:r>
            <a:r>
              <a:rPr lang="hr-HR" sz="2000" dirty="0" err="1"/>
              <a:t>destination</a:t>
            </a:r>
            <a:r>
              <a:rPr lang="hr-HR" sz="2000" dirty="0"/>
              <a:t> port</a:t>
            </a:r>
          </a:p>
          <a:p>
            <a:pPr marL="177800" indent="-177800">
              <a:buFont typeface="Arial" pitchFamily="34" charset="0"/>
              <a:buChar char="•"/>
            </a:pPr>
            <a:r>
              <a:rPr lang="hr-HR" sz="2000" dirty="0"/>
              <a:t>Ako je L3 </a:t>
            </a:r>
            <a:r>
              <a:rPr lang="hr-HR" sz="2000" dirty="0" err="1"/>
              <a:t>EtherChannel</a:t>
            </a:r>
            <a:r>
              <a:rPr lang="hr-HR" sz="2000" dirty="0"/>
              <a:t> u pitanju IP adresa se konfigurira na Port-Channel interface , a ne na fizički interface</a:t>
            </a:r>
          </a:p>
          <a:p>
            <a:pPr marL="177800" indent="-177800">
              <a:buFont typeface="Arial" pitchFamily="34" charset="0"/>
              <a:buChar char="•"/>
            </a:pPr>
            <a:r>
              <a:rPr lang="hr-HR" sz="2000" dirty="0"/>
              <a:t>Svi interfacei u </a:t>
            </a:r>
            <a:r>
              <a:rPr lang="hr-HR" sz="2000" dirty="0" err="1"/>
              <a:t>EtherChannelu</a:t>
            </a:r>
            <a:r>
              <a:rPr lang="hr-HR" sz="2000" dirty="0"/>
              <a:t> moraju biti članovi istog VLAN-a ili moraju biti TRUNK, također </a:t>
            </a:r>
            <a:r>
              <a:rPr lang="hr-HR" sz="2000" dirty="0" err="1"/>
              <a:t>native</a:t>
            </a:r>
            <a:r>
              <a:rPr lang="hr-HR" sz="2000" dirty="0"/>
              <a:t> VLAN postavke moraju biti iste</a:t>
            </a:r>
          </a:p>
          <a:p>
            <a:pPr marL="177800" indent="-177800">
              <a:buFont typeface="Arial" pitchFamily="34" charset="0"/>
              <a:buChar char="•"/>
            </a:pPr>
            <a:r>
              <a:rPr lang="hr-HR" sz="2000" dirty="0"/>
              <a:t>Pretvaranje agregiranih sučelja u TRUNK se radi na </a:t>
            </a:r>
            <a:r>
              <a:rPr lang="hr-HR" sz="2000" dirty="0" err="1"/>
              <a:t>portchannel</a:t>
            </a:r>
            <a:r>
              <a:rPr lang="hr-HR" sz="2000" dirty="0"/>
              <a:t> sučelju, a može i pojedinačno.</a:t>
            </a:r>
          </a:p>
          <a:p>
            <a:pPr marL="177800" indent="-177800">
              <a:buFont typeface="Arial" pitchFamily="34" charset="0"/>
              <a:buChar char="•"/>
            </a:pPr>
            <a:r>
              <a:rPr lang="hr-HR" sz="2000" dirty="0" err="1"/>
              <a:t>Allowed</a:t>
            </a:r>
            <a:r>
              <a:rPr lang="hr-HR" sz="2000" dirty="0"/>
              <a:t> </a:t>
            </a:r>
            <a:r>
              <a:rPr lang="hr-HR" sz="2000" dirty="0" err="1"/>
              <a:t>range</a:t>
            </a:r>
            <a:r>
              <a:rPr lang="hr-HR" sz="2000" dirty="0"/>
              <a:t> </a:t>
            </a:r>
            <a:r>
              <a:rPr lang="hr-HR" sz="2000" dirty="0" err="1"/>
              <a:t>VLANova</a:t>
            </a:r>
            <a:r>
              <a:rPr lang="hr-HR" sz="2000" dirty="0"/>
              <a:t> mora biti isti inače nema formiranja </a:t>
            </a:r>
            <a:r>
              <a:rPr lang="hr-HR" sz="2000" dirty="0" err="1"/>
              <a:t>EtherChannela</a:t>
            </a:r>
            <a:endParaRPr lang="hr-HR" sz="2000" dirty="0"/>
          </a:p>
          <a:p>
            <a:pPr marL="177800" indent="-177800">
              <a:buFont typeface="Arial" pitchFamily="34" charset="0"/>
              <a:buChar char="•"/>
            </a:pPr>
            <a:r>
              <a:rPr lang="hr-HR" sz="2000" dirty="0"/>
              <a:t>STP </a:t>
            </a:r>
            <a:r>
              <a:rPr lang="hr-HR" sz="2000" dirty="0" err="1"/>
              <a:t>path</a:t>
            </a:r>
            <a:r>
              <a:rPr lang="hr-HR" sz="2000" dirty="0"/>
              <a:t> </a:t>
            </a:r>
            <a:r>
              <a:rPr lang="hr-HR" sz="2000" dirty="0" err="1"/>
              <a:t>cost</a:t>
            </a:r>
            <a:r>
              <a:rPr lang="hr-HR" sz="2000" dirty="0"/>
              <a:t> ne mora biti isti, ali može stvoriti problema ako otkažu neki </a:t>
            </a:r>
            <a:r>
              <a:rPr lang="hr-HR" sz="2000" dirty="0" err="1"/>
              <a:t>portovi</a:t>
            </a:r>
            <a:r>
              <a:rPr lang="hr-HR" sz="2000" dirty="0"/>
              <a:t> u grupi</a:t>
            </a:r>
          </a:p>
          <a:p>
            <a:pPr marL="177800" indent="-177800">
              <a:buFont typeface="Arial" pitchFamily="34" charset="0"/>
              <a:buChar char="•"/>
            </a:pPr>
            <a:r>
              <a:rPr lang="hr-HR" sz="2000" dirty="0"/>
              <a:t>Nakon što smo konfigurirati </a:t>
            </a:r>
            <a:r>
              <a:rPr lang="hr-HR" sz="2000" dirty="0" err="1"/>
              <a:t>EtherChannel</a:t>
            </a:r>
            <a:r>
              <a:rPr lang="hr-HR" sz="2000" dirty="0"/>
              <a:t> sve buduće izmjene radimo na </a:t>
            </a:r>
            <a:r>
              <a:rPr lang="hr-HR" sz="2000" dirty="0" err="1"/>
              <a:t>PortChannel</a:t>
            </a:r>
            <a:r>
              <a:rPr lang="hr-HR" sz="2000" dirty="0"/>
              <a:t> </a:t>
            </a:r>
            <a:r>
              <a:rPr lang="hr-HR" sz="2000" dirty="0" err="1"/>
              <a:t>interfaceu</a:t>
            </a:r>
            <a:r>
              <a:rPr lang="hr-HR" sz="2000" dirty="0"/>
              <a:t> kako bi utjecali na sve fizičke </a:t>
            </a:r>
            <a:r>
              <a:rPr lang="hr-HR" sz="2000" dirty="0" err="1"/>
              <a:t>portove</a:t>
            </a:r>
            <a:r>
              <a:rPr lang="hr-HR" sz="2000" dirty="0"/>
              <a:t>...promjena na fizičkom portu utječe samo na taj </a:t>
            </a:r>
            <a:r>
              <a:rPr lang="hr-HR" sz="2000" dirty="0" err="1"/>
              <a:t>port</a:t>
            </a:r>
            <a:endParaRPr lang="hr-HR" sz="2000" dirty="0"/>
          </a:p>
        </p:txBody>
      </p:sp>
    </p:spTree>
    <p:extLst>
      <p:ext uri="{BB962C8B-B14F-4D97-AF65-F5344CB8AC3E}">
        <p14:creationId xmlns:p14="http://schemas.microsoft.com/office/powerpoint/2010/main" val="825377913"/>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AGREGACIJA LINKOVA</a:t>
            </a:r>
            <a:endParaRPr lang="en-US" sz="3200" dirty="0"/>
          </a:p>
        </p:txBody>
      </p:sp>
      <p:pic>
        <p:nvPicPr>
          <p:cNvPr id="4" name="Picture 2" descr="C:\Users\User\Documents\PrintScreen Files\Etherchannel-1.jpg">
            <a:extLst>
              <a:ext uri="{FF2B5EF4-FFF2-40B4-BE49-F238E27FC236}">
                <a16:creationId xmlns:a16="http://schemas.microsoft.com/office/drawing/2014/main" id="{EC98D3BC-6303-4519-A0A8-DE9FDE399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016" y="1783569"/>
            <a:ext cx="4515682" cy="12144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ocuments\PrintScreen Files\Etherchannel-2.jpg">
            <a:extLst>
              <a:ext uri="{FF2B5EF4-FFF2-40B4-BE49-F238E27FC236}">
                <a16:creationId xmlns:a16="http://schemas.microsoft.com/office/drawing/2014/main" id="{AF74E59D-3D7E-4443-BC27-A26EE2AC6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439" y="4065215"/>
            <a:ext cx="4906836" cy="13555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51ACCC-DF85-4D37-A268-A2F91B3C828C}"/>
              </a:ext>
            </a:extLst>
          </p:cNvPr>
          <p:cNvSpPr txBox="1"/>
          <p:nvPr/>
        </p:nvSpPr>
        <p:spPr>
          <a:xfrm>
            <a:off x="1023486" y="1410671"/>
            <a:ext cx="10597020" cy="369332"/>
          </a:xfrm>
          <a:prstGeom prst="rect">
            <a:avLst/>
          </a:prstGeom>
          <a:noFill/>
        </p:spPr>
        <p:txBody>
          <a:bodyPr wrap="square" rtlCol="0">
            <a:spAutoFit/>
          </a:bodyPr>
          <a:lstStyle/>
          <a:p>
            <a:r>
              <a:rPr lang="hr-HR" b="1" dirty="0"/>
              <a:t>Ako koristimo STP jedan od linkova će biti blokiran što je 100Mbps ili 1Gbps manje bandwidtha</a:t>
            </a:r>
          </a:p>
        </p:txBody>
      </p:sp>
      <p:sp>
        <p:nvSpPr>
          <p:cNvPr id="8" name="TextBox 7">
            <a:extLst>
              <a:ext uri="{FF2B5EF4-FFF2-40B4-BE49-F238E27FC236}">
                <a16:creationId xmlns:a16="http://schemas.microsoft.com/office/drawing/2014/main" id="{C813FBEA-1912-42AC-B858-92729C4F3FC3}"/>
              </a:ext>
            </a:extLst>
          </p:cNvPr>
          <p:cNvSpPr txBox="1"/>
          <p:nvPr/>
        </p:nvSpPr>
        <p:spPr>
          <a:xfrm>
            <a:off x="1495872" y="3692317"/>
            <a:ext cx="6428683" cy="369332"/>
          </a:xfrm>
          <a:prstGeom prst="rect">
            <a:avLst/>
          </a:prstGeom>
          <a:noFill/>
        </p:spPr>
        <p:txBody>
          <a:bodyPr wrap="none" rtlCol="0">
            <a:spAutoFit/>
          </a:bodyPr>
          <a:lstStyle/>
          <a:p>
            <a:r>
              <a:rPr lang="hr-HR" b="1" dirty="0"/>
              <a:t>Ako koristimo Etherchannel tada koristimo oba linka istovremeno</a:t>
            </a:r>
          </a:p>
        </p:txBody>
      </p:sp>
    </p:spTree>
    <p:extLst>
      <p:ext uri="{BB962C8B-B14F-4D97-AF65-F5344CB8AC3E}">
        <p14:creationId xmlns:p14="http://schemas.microsoft.com/office/powerpoint/2010/main" val="3021469483"/>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AGREGACIJA LINKOVA</a:t>
            </a:r>
            <a:endParaRPr lang="en-US" sz="3200" dirty="0"/>
          </a:p>
        </p:txBody>
      </p:sp>
      <p:sp>
        <p:nvSpPr>
          <p:cNvPr id="9" name="Rectangle 9">
            <a:extLst>
              <a:ext uri="{FF2B5EF4-FFF2-40B4-BE49-F238E27FC236}">
                <a16:creationId xmlns:a16="http://schemas.microsoft.com/office/drawing/2014/main" id="{2C49801E-825F-4E0A-B0AA-C7B1678FB07B}"/>
              </a:ext>
            </a:extLst>
          </p:cNvPr>
          <p:cNvSpPr/>
          <p:nvPr/>
        </p:nvSpPr>
        <p:spPr>
          <a:xfrm>
            <a:off x="414779" y="1380714"/>
            <a:ext cx="11306957" cy="2031325"/>
          </a:xfrm>
          <a:prstGeom prst="rect">
            <a:avLst/>
          </a:prstGeom>
        </p:spPr>
        <p:txBody>
          <a:bodyPr wrap="square">
            <a:spAutoFit/>
          </a:bodyPr>
          <a:lstStyle/>
          <a:p>
            <a:r>
              <a:rPr lang="en-CA" dirty="0"/>
              <a:t>Switch(</a:t>
            </a:r>
            <a:r>
              <a:rPr lang="en-CA" dirty="0" err="1"/>
              <a:t>config</a:t>
            </a:r>
            <a:r>
              <a:rPr lang="en-CA" dirty="0"/>
              <a:t>)#  </a:t>
            </a:r>
            <a:r>
              <a:rPr lang="en-CA" b="1" dirty="0"/>
              <a:t>interface range fa0/1 – 4</a:t>
            </a:r>
            <a:r>
              <a:rPr lang="en-CA" dirty="0"/>
              <a:t> {we can use the range or single interface}</a:t>
            </a:r>
          </a:p>
          <a:p>
            <a:r>
              <a:rPr lang="en-CA" dirty="0"/>
              <a:t>Switch(</a:t>
            </a:r>
            <a:r>
              <a:rPr lang="en-CA" dirty="0" err="1"/>
              <a:t>config</a:t>
            </a:r>
            <a:r>
              <a:rPr lang="en-CA" dirty="0"/>
              <a:t>-if)#  </a:t>
            </a:r>
            <a:r>
              <a:rPr lang="en-CA" b="1" dirty="0"/>
              <a:t>channel-group [1 – 6] mode [auto | desirable | on | active | passive]</a:t>
            </a:r>
          </a:p>
          <a:p>
            <a:endParaRPr lang="en-CA" dirty="0"/>
          </a:p>
          <a:p>
            <a:r>
              <a:rPr lang="en-CA" dirty="0"/>
              <a:t>The number of channel groups is platform dependent. </a:t>
            </a:r>
          </a:p>
          <a:p>
            <a:r>
              <a:rPr lang="en-CA" b="1" dirty="0">
                <a:solidFill>
                  <a:srgbClr val="FF0000"/>
                </a:solidFill>
              </a:rPr>
              <a:t>Auto</a:t>
            </a:r>
            <a:r>
              <a:rPr lang="en-CA" dirty="0"/>
              <a:t> and </a:t>
            </a:r>
            <a:r>
              <a:rPr lang="en-CA" b="1" dirty="0">
                <a:solidFill>
                  <a:srgbClr val="FF0000"/>
                </a:solidFill>
              </a:rPr>
              <a:t>desirable</a:t>
            </a:r>
            <a:r>
              <a:rPr lang="en-CA" dirty="0"/>
              <a:t> modes activate </a:t>
            </a:r>
            <a:r>
              <a:rPr lang="en-CA" b="1" dirty="0" err="1"/>
              <a:t>PAgP</a:t>
            </a:r>
            <a:r>
              <a:rPr lang="en-CA" dirty="0"/>
              <a:t>. </a:t>
            </a:r>
          </a:p>
          <a:p>
            <a:r>
              <a:rPr lang="en-CA" b="1" dirty="0">
                <a:solidFill>
                  <a:srgbClr val="FF0000"/>
                </a:solidFill>
              </a:rPr>
              <a:t>Active</a:t>
            </a:r>
            <a:r>
              <a:rPr lang="en-CA" dirty="0"/>
              <a:t> and </a:t>
            </a:r>
            <a:r>
              <a:rPr lang="en-CA" b="1" dirty="0">
                <a:solidFill>
                  <a:srgbClr val="FF0000"/>
                </a:solidFill>
              </a:rPr>
              <a:t>passive</a:t>
            </a:r>
            <a:r>
              <a:rPr lang="en-CA" dirty="0"/>
              <a:t> activate </a:t>
            </a:r>
            <a:r>
              <a:rPr lang="en-CA" b="1" dirty="0"/>
              <a:t>LACP</a:t>
            </a:r>
            <a:r>
              <a:rPr lang="en-CA" dirty="0"/>
              <a:t>. </a:t>
            </a:r>
          </a:p>
          <a:p>
            <a:r>
              <a:rPr lang="en-CA" dirty="0"/>
              <a:t>Mode </a:t>
            </a:r>
            <a:r>
              <a:rPr lang="en-CA" b="1" dirty="0">
                <a:solidFill>
                  <a:srgbClr val="FF0000"/>
                </a:solidFill>
              </a:rPr>
              <a:t>on</a:t>
            </a:r>
            <a:r>
              <a:rPr lang="en-CA" dirty="0"/>
              <a:t> </a:t>
            </a:r>
            <a:r>
              <a:rPr lang="en-CA" b="1" dirty="0"/>
              <a:t>forces the interface to channel without </a:t>
            </a:r>
            <a:r>
              <a:rPr lang="en-CA" b="1" dirty="0" err="1"/>
              <a:t>PAgP</a:t>
            </a:r>
            <a:r>
              <a:rPr lang="en-CA" b="1" dirty="0"/>
              <a:t> or LACP</a:t>
            </a:r>
            <a:r>
              <a:rPr lang="en-CA" dirty="0"/>
              <a:t>.</a:t>
            </a:r>
          </a:p>
        </p:txBody>
      </p:sp>
    </p:spTree>
    <p:extLst>
      <p:ext uri="{BB962C8B-B14F-4D97-AF65-F5344CB8AC3E}">
        <p14:creationId xmlns:p14="http://schemas.microsoft.com/office/powerpoint/2010/main" val="2323036421"/>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AGREGACIJA LINKOVA</a:t>
            </a:r>
            <a:endParaRPr lang="en-US" sz="3200" dirty="0"/>
          </a:p>
        </p:txBody>
      </p:sp>
      <p:sp>
        <p:nvSpPr>
          <p:cNvPr id="4" name="Rectangle 3">
            <a:extLst>
              <a:ext uri="{FF2B5EF4-FFF2-40B4-BE49-F238E27FC236}">
                <a16:creationId xmlns:a16="http://schemas.microsoft.com/office/drawing/2014/main" id="{F5A93AE4-7B38-4F1F-963C-8B5608F94D4E}"/>
              </a:ext>
            </a:extLst>
          </p:cNvPr>
          <p:cNvSpPr/>
          <p:nvPr/>
        </p:nvSpPr>
        <p:spPr>
          <a:xfrm>
            <a:off x="249989" y="811572"/>
            <a:ext cx="5016488" cy="3053400"/>
          </a:xfrm>
          <a:prstGeom prst="rect">
            <a:avLst/>
          </a:prstGeom>
        </p:spPr>
        <p:txBody>
          <a:bodyPr wrap="square">
            <a:spAutoFit/>
          </a:bodyPr>
          <a:lstStyle/>
          <a:p>
            <a:pPr>
              <a:lnSpc>
                <a:spcPct val="120000"/>
              </a:lnSpc>
              <a:spcAft>
                <a:spcPts val="0"/>
              </a:spcAft>
            </a:pPr>
            <a:r>
              <a:rPr lang="en-CA" dirty="0">
                <a:solidFill>
                  <a:srgbClr val="000000"/>
                </a:solidFill>
                <a:ea typeface="Calibri"/>
                <a:cs typeface="Times New Roman"/>
              </a:rPr>
              <a:t>Switch0# </a:t>
            </a:r>
            <a:r>
              <a:rPr lang="en-CA" b="1" dirty="0">
                <a:solidFill>
                  <a:srgbClr val="000000"/>
                </a:solidFill>
                <a:ea typeface="Calibri"/>
                <a:cs typeface="Times New Roman"/>
              </a:rPr>
              <a:t>show etherchannel</a:t>
            </a:r>
            <a:r>
              <a:rPr lang="en-CA" dirty="0">
                <a:solidFill>
                  <a:srgbClr val="000000"/>
                </a:solidFill>
                <a:ea typeface="Calibri"/>
                <a:cs typeface="Times New Roman"/>
              </a:rPr>
              <a:t> </a:t>
            </a:r>
            <a:endParaRPr lang="en-CA" dirty="0">
              <a:ea typeface="Calibri"/>
              <a:cs typeface="Times New Roman"/>
            </a:endParaRPr>
          </a:p>
          <a:p>
            <a:pPr>
              <a:lnSpc>
                <a:spcPct val="120000"/>
              </a:lnSpc>
              <a:spcAft>
                <a:spcPts val="0"/>
              </a:spcAft>
            </a:pPr>
            <a:r>
              <a:rPr lang="en-CA" dirty="0">
                <a:solidFill>
                  <a:srgbClr val="000000"/>
                </a:solidFill>
                <a:ea typeface="Calibri"/>
                <a:cs typeface="Times New Roman"/>
              </a:rPr>
              <a:t>                Channel-group listing:</a:t>
            </a:r>
            <a:endParaRPr lang="en-CA" dirty="0">
              <a:ea typeface="Calibri"/>
              <a:cs typeface="Times New Roman"/>
            </a:endParaRPr>
          </a:p>
          <a:p>
            <a:pPr>
              <a:lnSpc>
                <a:spcPct val="120000"/>
              </a:lnSpc>
              <a:spcAft>
                <a:spcPts val="0"/>
              </a:spcAft>
            </a:pPr>
            <a:r>
              <a:rPr lang="en-CA" dirty="0">
                <a:solidFill>
                  <a:srgbClr val="000000"/>
                </a:solidFill>
                <a:ea typeface="Calibri"/>
                <a:cs typeface="Times New Roman"/>
              </a:rPr>
              <a:t>                ----------------------</a:t>
            </a:r>
            <a:endParaRPr lang="en-CA" dirty="0">
              <a:ea typeface="Calibri"/>
              <a:cs typeface="Times New Roman"/>
            </a:endParaRPr>
          </a:p>
          <a:p>
            <a:pPr>
              <a:lnSpc>
                <a:spcPct val="120000"/>
              </a:lnSpc>
              <a:spcAft>
                <a:spcPts val="0"/>
              </a:spcAft>
            </a:pPr>
            <a:r>
              <a:rPr lang="en-CA" dirty="0">
                <a:solidFill>
                  <a:srgbClr val="000000"/>
                </a:solidFill>
                <a:ea typeface="Calibri"/>
                <a:cs typeface="Times New Roman"/>
              </a:rPr>
              <a:t>Group: 1</a:t>
            </a:r>
            <a:endParaRPr lang="en-CA" dirty="0">
              <a:ea typeface="Calibri"/>
              <a:cs typeface="Times New Roman"/>
            </a:endParaRPr>
          </a:p>
          <a:p>
            <a:pPr>
              <a:lnSpc>
                <a:spcPct val="120000"/>
              </a:lnSpc>
              <a:spcAft>
                <a:spcPts val="0"/>
              </a:spcAft>
            </a:pPr>
            <a:r>
              <a:rPr lang="en-CA" dirty="0">
                <a:solidFill>
                  <a:srgbClr val="000000"/>
                </a:solidFill>
                <a:ea typeface="Calibri"/>
                <a:cs typeface="Times New Roman"/>
              </a:rPr>
              <a:t>----------</a:t>
            </a:r>
            <a:endParaRPr lang="en-CA" dirty="0">
              <a:ea typeface="Calibri"/>
              <a:cs typeface="Times New Roman"/>
            </a:endParaRPr>
          </a:p>
          <a:p>
            <a:pPr>
              <a:lnSpc>
                <a:spcPct val="120000"/>
              </a:lnSpc>
              <a:spcAft>
                <a:spcPts val="0"/>
              </a:spcAft>
            </a:pPr>
            <a:r>
              <a:rPr lang="en-CA" dirty="0">
                <a:solidFill>
                  <a:srgbClr val="000000"/>
                </a:solidFill>
                <a:highlight>
                  <a:srgbClr val="FFFF00"/>
                </a:highlight>
                <a:ea typeface="Calibri"/>
                <a:cs typeface="Times New Roman"/>
              </a:rPr>
              <a:t>Group state = L2</a:t>
            </a:r>
            <a:endParaRPr lang="en-CA" dirty="0">
              <a:ea typeface="Calibri"/>
              <a:cs typeface="Times New Roman"/>
            </a:endParaRPr>
          </a:p>
          <a:p>
            <a:pPr>
              <a:lnSpc>
                <a:spcPct val="120000"/>
              </a:lnSpc>
              <a:spcAft>
                <a:spcPts val="0"/>
              </a:spcAft>
            </a:pPr>
            <a:r>
              <a:rPr lang="en-CA" dirty="0">
                <a:solidFill>
                  <a:srgbClr val="000000"/>
                </a:solidFill>
                <a:ea typeface="Calibri"/>
                <a:cs typeface="Times New Roman"/>
              </a:rPr>
              <a:t>Ports: 2 Maxports = 8</a:t>
            </a:r>
            <a:endParaRPr lang="en-CA" dirty="0">
              <a:ea typeface="Calibri"/>
              <a:cs typeface="Times New Roman"/>
            </a:endParaRPr>
          </a:p>
          <a:p>
            <a:pPr>
              <a:lnSpc>
                <a:spcPct val="120000"/>
              </a:lnSpc>
              <a:spcAft>
                <a:spcPts val="0"/>
              </a:spcAft>
            </a:pPr>
            <a:r>
              <a:rPr lang="en-CA" dirty="0">
                <a:solidFill>
                  <a:srgbClr val="000000"/>
                </a:solidFill>
                <a:ea typeface="Calibri"/>
                <a:cs typeface="Times New Roman"/>
              </a:rPr>
              <a:t>Port-channels: 1 Max Portchannels = 1</a:t>
            </a:r>
            <a:endParaRPr lang="en-CA" dirty="0">
              <a:ea typeface="Calibri"/>
              <a:cs typeface="Times New Roman"/>
            </a:endParaRPr>
          </a:p>
          <a:p>
            <a:pPr>
              <a:lnSpc>
                <a:spcPct val="120000"/>
              </a:lnSpc>
              <a:spcAft>
                <a:spcPts val="0"/>
              </a:spcAft>
            </a:pPr>
            <a:r>
              <a:rPr lang="en-CA" dirty="0">
                <a:solidFill>
                  <a:srgbClr val="000000"/>
                </a:solidFill>
                <a:highlight>
                  <a:srgbClr val="FFFF00"/>
                </a:highlight>
                <a:ea typeface="Calibri"/>
                <a:cs typeface="Times New Roman"/>
              </a:rPr>
              <a:t>Protocol:   PAGP</a:t>
            </a:r>
            <a:endParaRPr lang="en-CA" dirty="0">
              <a:effectLst/>
              <a:ea typeface="Calibri"/>
              <a:cs typeface="Times New Roman"/>
            </a:endParaRPr>
          </a:p>
        </p:txBody>
      </p:sp>
      <p:sp>
        <p:nvSpPr>
          <p:cNvPr id="5" name="Rectangle 4">
            <a:extLst>
              <a:ext uri="{FF2B5EF4-FFF2-40B4-BE49-F238E27FC236}">
                <a16:creationId xmlns:a16="http://schemas.microsoft.com/office/drawing/2014/main" id="{5980386E-0768-43DA-93FB-E08BB0839686}"/>
              </a:ext>
            </a:extLst>
          </p:cNvPr>
          <p:cNvSpPr/>
          <p:nvPr/>
        </p:nvSpPr>
        <p:spPr>
          <a:xfrm>
            <a:off x="6925525" y="1029726"/>
            <a:ext cx="5148098" cy="4346062"/>
          </a:xfrm>
          <a:prstGeom prst="rect">
            <a:avLst/>
          </a:prstGeom>
        </p:spPr>
        <p:txBody>
          <a:bodyPr wrap="square">
            <a:spAutoFit/>
          </a:bodyPr>
          <a:lstStyle/>
          <a:p>
            <a:pPr>
              <a:lnSpc>
                <a:spcPct val="120000"/>
              </a:lnSpc>
              <a:spcAft>
                <a:spcPts val="0"/>
              </a:spcAft>
            </a:pPr>
            <a:r>
              <a:rPr lang="en-CA" sz="1600" dirty="0">
                <a:solidFill>
                  <a:srgbClr val="000000"/>
                </a:solidFill>
                <a:ea typeface="Calibri"/>
                <a:cs typeface="Times New Roman"/>
              </a:rPr>
              <a:t>Switch0# </a:t>
            </a:r>
            <a:r>
              <a:rPr lang="en-CA" sz="1600" b="1" dirty="0">
                <a:solidFill>
                  <a:srgbClr val="000000"/>
                </a:solidFill>
                <a:ea typeface="Calibri"/>
                <a:cs typeface="Times New Roman"/>
              </a:rPr>
              <a:t>show etherchannel summary</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Flags:  D - down        </a:t>
            </a:r>
            <a:r>
              <a:rPr lang="en-CA" sz="1600" dirty="0">
                <a:solidFill>
                  <a:srgbClr val="000000"/>
                </a:solidFill>
                <a:highlight>
                  <a:srgbClr val="FFFF00"/>
                </a:highlight>
                <a:ea typeface="Calibri"/>
                <a:cs typeface="Times New Roman"/>
              </a:rPr>
              <a:t>P - in port-channel</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I - stand-alone s - suspended</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H - Hot-standby (LACP only)</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R - Layer3      </a:t>
            </a:r>
            <a:r>
              <a:rPr lang="en-CA" sz="1600" dirty="0">
                <a:solidFill>
                  <a:srgbClr val="000000"/>
                </a:solidFill>
                <a:highlight>
                  <a:srgbClr val="FFFF00"/>
                </a:highlight>
                <a:ea typeface="Calibri"/>
                <a:cs typeface="Times New Roman"/>
              </a:rPr>
              <a:t>S - Layer2</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a:t>
            </a:r>
            <a:r>
              <a:rPr lang="en-CA" sz="1600" dirty="0">
                <a:solidFill>
                  <a:srgbClr val="000000"/>
                </a:solidFill>
                <a:highlight>
                  <a:srgbClr val="FFFF00"/>
                </a:highlight>
                <a:ea typeface="Calibri"/>
                <a:cs typeface="Times New Roman"/>
              </a:rPr>
              <a:t>U - in use</a:t>
            </a:r>
            <a:r>
              <a:rPr lang="en-CA" sz="1600" dirty="0">
                <a:solidFill>
                  <a:srgbClr val="000000"/>
                </a:solidFill>
                <a:ea typeface="Calibri"/>
                <a:cs typeface="Times New Roman"/>
              </a:rPr>
              <a:t>      f - failed to allocate aggregator</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u - unsuitable for bundling</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w - waiting to be aggregated</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d - default port</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Number of channel-groups in use: 1</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Number of aggregators:           1</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Group   Port-channel   Protocol    Ports</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1         Po1(</a:t>
            </a:r>
            <a:r>
              <a:rPr lang="en-CA" sz="1600" dirty="0">
                <a:solidFill>
                  <a:srgbClr val="000000"/>
                </a:solidFill>
                <a:highlight>
                  <a:srgbClr val="FFFF00"/>
                </a:highlight>
                <a:ea typeface="Calibri"/>
                <a:cs typeface="Times New Roman"/>
              </a:rPr>
              <a:t>SU</a:t>
            </a:r>
            <a:r>
              <a:rPr lang="en-CA" sz="1600" dirty="0">
                <a:solidFill>
                  <a:srgbClr val="000000"/>
                </a:solidFill>
                <a:ea typeface="Calibri"/>
                <a:cs typeface="Times New Roman"/>
              </a:rPr>
              <a:t>)         PAgP       Fa0/1(P) Fa0/2(P)</a:t>
            </a:r>
            <a:endParaRPr lang="en-CA" sz="1600" dirty="0">
              <a:effectLst/>
              <a:ea typeface="Calibri"/>
              <a:cs typeface="Times New Roman"/>
            </a:endParaRPr>
          </a:p>
        </p:txBody>
      </p:sp>
      <p:sp>
        <p:nvSpPr>
          <p:cNvPr id="6" name="Rectangle 3">
            <a:extLst>
              <a:ext uri="{FF2B5EF4-FFF2-40B4-BE49-F238E27FC236}">
                <a16:creationId xmlns:a16="http://schemas.microsoft.com/office/drawing/2014/main" id="{CF9B4E6A-7B20-4489-AA89-5BCE5328DAF3}"/>
              </a:ext>
            </a:extLst>
          </p:cNvPr>
          <p:cNvSpPr/>
          <p:nvPr/>
        </p:nvSpPr>
        <p:spPr>
          <a:xfrm>
            <a:off x="71442" y="4470356"/>
            <a:ext cx="5914579" cy="1576072"/>
          </a:xfrm>
          <a:prstGeom prst="rect">
            <a:avLst/>
          </a:prstGeom>
        </p:spPr>
        <p:txBody>
          <a:bodyPr wrap="square">
            <a:spAutoFit/>
          </a:bodyPr>
          <a:lstStyle/>
          <a:p>
            <a:pPr>
              <a:lnSpc>
                <a:spcPct val="120000"/>
              </a:lnSpc>
              <a:spcAft>
                <a:spcPts val="0"/>
              </a:spcAft>
            </a:pPr>
            <a:r>
              <a:rPr lang="en-CA" sz="1600" dirty="0">
                <a:solidFill>
                  <a:srgbClr val="000000"/>
                </a:solidFill>
                <a:ea typeface="Calibri"/>
                <a:cs typeface="Times New Roman"/>
              </a:rPr>
              <a:t>Switch0# </a:t>
            </a:r>
            <a:r>
              <a:rPr lang="en-CA" sz="1600" b="1" dirty="0">
                <a:solidFill>
                  <a:srgbClr val="000000"/>
                </a:solidFill>
                <a:ea typeface="Calibri"/>
                <a:cs typeface="Times New Roman"/>
              </a:rPr>
              <a:t>show etherchannel load-balance</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EtherChannel Load-Balancing Operational State (src-mac):</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Non-IP: Source MAC address</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IPv4: Source MAC address</a:t>
            </a:r>
            <a:endParaRPr lang="en-CA" sz="1600" dirty="0">
              <a:ea typeface="Calibri"/>
              <a:cs typeface="Times New Roman"/>
            </a:endParaRPr>
          </a:p>
          <a:p>
            <a:pPr>
              <a:lnSpc>
                <a:spcPct val="120000"/>
              </a:lnSpc>
              <a:spcAft>
                <a:spcPts val="0"/>
              </a:spcAft>
            </a:pPr>
            <a:r>
              <a:rPr lang="en-CA" sz="1600" dirty="0">
                <a:solidFill>
                  <a:srgbClr val="000000"/>
                </a:solidFill>
                <a:ea typeface="Calibri"/>
                <a:cs typeface="Times New Roman"/>
              </a:rPr>
              <a:t>  IPv6: Source MAC address</a:t>
            </a:r>
            <a:endParaRPr lang="en-CA" sz="1600" dirty="0">
              <a:effectLst/>
              <a:ea typeface="Calibri"/>
              <a:cs typeface="Times New Roman"/>
            </a:endParaRPr>
          </a:p>
        </p:txBody>
      </p:sp>
    </p:spTree>
    <p:extLst>
      <p:ext uri="{BB962C8B-B14F-4D97-AF65-F5344CB8AC3E}">
        <p14:creationId xmlns:p14="http://schemas.microsoft.com/office/powerpoint/2010/main" val="312657947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672240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10" y="1386348"/>
            <a:ext cx="7664064" cy="3140791"/>
          </a:xfrm>
        </p:spPr>
        <p:txBody>
          <a:bodyPr/>
          <a:lstStyle/>
          <a:p>
            <a:r>
              <a:rPr lang="hr-HR" dirty="0"/>
              <a:t>FHRP (First Hop </a:t>
            </a:r>
            <a:r>
              <a:rPr lang="hr-HR" dirty="0" err="1"/>
              <a:t>Redundancy</a:t>
            </a:r>
            <a:r>
              <a:rPr lang="hr-HR" dirty="0"/>
              <a:t> </a:t>
            </a:r>
            <a:r>
              <a:rPr lang="hr-HR" dirty="0" err="1"/>
              <a:t>Protocols</a:t>
            </a:r>
            <a:r>
              <a:rPr lang="hr-HR" dirty="0"/>
              <a:t>)</a:t>
            </a:r>
            <a:endParaRPr lang="hr-HR" dirty="0">
              <a:latin typeface="Stolzl Bold" panose="00000800000000000000" pitchFamily="50" charset="-18"/>
            </a:endParaRPr>
          </a:p>
        </p:txBody>
      </p:sp>
    </p:spTree>
    <p:extLst>
      <p:ext uri="{BB962C8B-B14F-4D97-AF65-F5344CB8AC3E}">
        <p14:creationId xmlns:p14="http://schemas.microsoft.com/office/powerpoint/2010/main" val="4059344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FHRP (First Hop </a:t>
            </a:r>
            <a:r>
              <a:rPr lang="hr-HR" sz="3200" dirty="0" err="1"/>
              <a:t>Redundancy</a:t>
            </a:r>
            <a:r>
              <a:rPr lang="hr-HR" sz="3200" dirty="0"/>
              <a:t> </a:t>
            </a:r>
            <a:r>
              <a:rPr lang="hr-HR" sz="3200" dirty="0" err="1"/>
              <a:t>Protocols</a:t>
            </a:r>
            <a:r>
              <a:rPr lang="hr-HR" sz="3200" dirty="0"/>
              <a:t>)</a:t>
            </a:r>
            <a:endParaRPr lang="en-US" sz="3200" dirty="0"/>
          </a:p>
        </p:txBody>
      </p:sp>
      <p:sp>
        <p:nvSpPr>
          <p:cNvPr id="7" name="Pravokutnik 1">
            <a:extLst>
              <a:ext uri="{FF2B5EF4-FFF2-40B4-BE49-F238E27FC236}">
                <a16:creationId xmlns:a16="http://schemas.microsoft.com/office/drawing/2014/main" id="{F84B9F17-0F36-42FB-BA0F-E3CCEE8607D5}"/>
              </a:ext>
            </a:extLst>
          </p:cNvPr>
          <p:cNvSpPr/>
          <p:nvPr/>
        </p:nvSpPr>
        <p:spPr>
          <a:xfrm>
            <a:off x="249989" y="3604437"/>
            <a:ext cx="11129553" cy="1815882"/>
          </a:xfrm>
          <a:prstGeom prst="rect">
            <a:avLst/>
          </a:prstGeom>
        </p:spPr>
        <p:txBody>
          <a:bodyPr wrap="square">
            <a:spAutoFit/>
          </a:bodyPr>
          <a:lstStyle/>
          <a:p>
            <a:pPr>
              <a:buNone/>
            </a:pPr>
            <a:r>
              <a:rPr lang="hr-HR" sz="2400" dirty="0"/>
              <a:t>FHRP koje ćemo obrađivati su </a:t>
            </a:r>
          </a:p>
          <a:p>
            <a:pPr marL="342900" indent="-342900">
              <a:buFont typeface="+mj-lt"/>
              <a:buAutoNum type="arabicPeriod"/>
            </a:pPr>
            <a:r>
              <a:rPr lang="hr-HR" sz="2400" b="1" dirty="0">
                <a:solidFill>
                  <a:srgbClr val="FF0000"/>
                </a:solidFill>
              </a:rPr>
              <a:t>HSRP</a:t>
            </a:r>
            <a:r>
              <a:rPr lang="hr-HR" sz="2400" dirty="0">
                <a:solidFill>
                  <a:srgbClr val="FF0000"/>
                </a:solidFill>
              </a:rPr>
              <a:t> (Hot </a:t>
            </a:r>
            <a:r>
              <a:rPr lang="hr-HR" sz="2400" dirty="0" err="1">
                <a:solidFill>
                  <a:srgbClr val="FF0000"/>
                </a:solidFill>
              </a:rPr>
              <a:t>Standby</a:t>
            </a:r>
            <a:r>
              <a:rPr lang="hr-HR" sz="2400" dirty="0">
                <a:solidFill>
                  <a:srgbClr val="FF0000"/>
                </a:solidFill>
              </a:rPr>
              <a:t> </a:t>
            </a:r>
            <a:r>
              <a:rPr lang="hr-HR" sz="2400" dirty="0" err="1">
                <a:solidFill>
                  <a:srgbClr val="FF0000"/>
                </a:solidFill>
              </a:rPr>
              <a:t>Router</a:t>
            </a:r>
            <a:r>
              <a:rPr lang="hr-HR" sz="2400" dirty="0">
                <a:solidFill>
                  <a:srgbClr val="FF0000"/>
                </a:solidFill>
              </a:rPr>
              <a:t> </a:t>
            </a:r>
            <a:r>
              <a:rPr lang="hr-HR" sz="2400" dirty="0" err="1">
                <a:solidFill>
                  <a:srgbClr val="FF0000"/>
                </a:solidFill>
              </a:rPr>
              <a:t>Protocol</a:t>
            </a:r>
            <a:r>
              <a:rPr lang="hr-HR" sz="2400" dirty="0">
                <a:solidFill>
                  <a:srgbClr val="FF0000"/>
                </a:solidFill>
              </a:rPr>
              <a:t>)</a:t>
            </a:r>
          </a:p>
          <a:p>
            <a:pPr marL="342900" indent="-342900">
              <a:buFont typeface="+mj-lt"/>
              <a:buAutoNum type="arabicPeriod"/>
            </a:pPr>
            <a:r>
              <a:rPr lang="hr-HR" sz="2400" b="1" dirty="0">
                <a:solidFill>
                  <a:srgbClr val="FF0000"/>
                </a:solidFill>
              </a:rPr>
              <a:t>VRRP</a:t>
            </a:r>
            <a:r>
              <a:rPr lang="hr-HR" sz="2400" dirty="0">
                <a:solidFill>
                  <a:srgbClr val="FF0000"/>
                </a:solidFill>
              </a:rPr>
              <a:t> (</a:t>
            </a:r>
            <a:r>
              <a:rPr lang="hr-HR" sz="2400" dirty="0" err="1">
                <a:solidFill>
                  <a:srgbClr val="FF0000"/>
                </a:solidFill>
              </a:rPr>
              <a:t>Virtual</a:t>
            </a:r>
            <a:r>
              <a:rPr lang="hr-HR" sz="2400" dirty="0">
                <a:solidFill>
                  <a:srgbClr val="FF0000"/>
                </a:solidFill>
              </a:rPr>
              <a:t> </a:t>
            </a:r>
            <a:r>
              <a:rPr lang="hr-HR" sz="2400" dirty="0" err="1">
                <a:solidFill>
                  <a:srgbClr val="FF0000"/>
                </a:solidFill>
              </a:rPr>
              <a:t>Router</a:t>
            </a:r>
            <a:r>
              <a:rPr lang="hr-HR" sz="2400" dirty="0">
                <a:solidFill>
                  <a:srgbClr val="FF0000"/>
                </a:solidFill>
              </a:rPr>
              <a:t> </a:t>
            </a:r>
            <a:r>
              <a:rPr lang="hr-HR" sz="2400" dirty="0" err="1">
                <a:solidFill>
                  <a:srgbClr val="FF0000"/>
                </a:solidFill>
              </a:rPr>
              <a:t>Redundancy</a:t>
            </a:r>
            <a:r>
              <a:rPr lang="hr-HR" sz="2400" dirty="0">
                <a:solidFill>
                  <a:srgbClr val="FF0000"/>
                </a:solidFill>
              </a:rPr>
              <a:t> </a:t>
            </a:r>
            <a:r>
              <a:rPr lang="hr-HR" sz="2400" dirty="0" err="1">
                <a:solidFill>
                  <a:srgbClr val="FF0000"/>
                </a:solidFill>
              </a:rPr>
              <a:t>Protocol</a:t>
            </a:r>
            <a:r>
              <a:rPr lang="hr-HR" sz="2400" dirty="0">
                <a:solidFill>
                  <a:srgbClr val="FF0000"/>
                </a:solidFill>
              </a:rPr>
              <a:t>)</a:t>
            </a:r>
          </a:p>
          <a:p>
            <a:pPr marL="342900" indent="-342900">
              <a:buFont typeface="+mj-lt"/>
              <a:buAutoNum type="arabicPeriod"/>
            </a:pPr>
            <a:r>
              <a:rPr lang="hr-HR" sz="2400" b="1" dirty="0">
                <a:solidFill>
                  <a:srgbClr val="FF0000"/>
                </a:solidFill>
              </a:rPr>
              <a:t>GLBP</a:t>
            </a:r>
            <a:r>
              <a:rPr lang="hr-HR" sz="2400" dirty="0">
                <a:solidFill>
                  <a:srgbClr val="FF0000"/>
                </a:solidFill>
              </a:rPr>
              <a:t> (</a:t>
            </a:r>
            <a:r>
              <a:rPr lang="hr-HR" sz="2400" dirty="0" err="1">
                <a:solidFill>
                  <a:srgbClr val="FF0000"/>
                </a:solidFill>
              </a:rPr>
              <a:t>Gateway</a:t>
            </a:r>
            <a:r>
              <a:rPr lang="hr-HR" sz="2400" dirty="0">
                <a:solidFill>
                  <a:srgbClr val="FF0000"/>
                </a:solidFill>
              </a:rPr>
              <a:t> </a:t>
            </a:r>
            <a:r>
              <a:rPr lang="hr-HR" sz="2400" dirty="0" err="1">
                <a:solidFill>
                  <a:srgbClr val="FF0000"/>
                </a:solidFill>
              </a:rPr>
              <a:t>Loadbalancing</a:t>
            </a:r>
            <a:r>
              <a:rPr lang="hr-HR" sz="2400" dirty="0">
                <a:solidFill>
                  <a:srgbClr val="FF0000"/>
                </a:solidFill>
              </a:rPr>
              <a:t> </a:t>
            </a:r>
            <a:r>
              <a:rPr lang="hr-HR" sz="2400" dirty="0" err="1">
                <a:solidFill>
                  <a:srgbClr val="FF0000"/>
                </a:solidFill>
              </a:rPr>
              <a:t>Protocol</a:t>
            </a:r>
            <a:r>
              <a:rPr lang="hr-HR" sz="2400" dirty="0">
                <a:solidFill>
                  <a:srgbClr val="FF0000"/>
                </a:solidFill>
              </a:rPr>
              <a:t>)</a:t>
            </a:r>
          </a:p>
          <a:p>
            <a:pPr>
              <a:buNone/>
            </a:pPr>
            <a:endParaRPr lang="hr-HR" sz="1600" dirty="0"/>
          </a:p>
        </p:txBody>
      </p:sp>
      <p:sp>
        <p:nvSpPr>
          <p:cNvPr id="8" name="Pravokutnik 1">
            <a:extLst>
              <a:ext uri="{FF2B5EF4-FFF2-40B4-BE49-F238E27FC236}">
                <a16:creationId xmlns:a16="http://schemas.microsoft.com/office/drawing/2014/main" id="{D63D7DE3-7D23-4408-B633-572B3764A651}"/>
              </a:ext>
            </a:extLst>
          </p:cNvPr>
          <p:cNvSpPr/>
          <p:nvPr/>
        </p:nvSpPr>
        <p:spPr>
          <a:xfrm>
            <a:off x="249989" y="751344"/>
            <a:ext cx="11129553" cy="2677656"/>
          </a:xfrm>
          <a:prstGeom prst="rect">
            <a:avLst/>
          </a:prstGeom>
        </p:spPr>
        <p:txBody>
          <a:bodyPr wrap="square">
            <a:spAutoFit/>
          </a:bodyPr>
          <a:lstStyle/>
          <a:p>
            <a:pPr marL="285750" indent="-285750">
              <a:buFont typeface="Arial" panose="020B0604020202020204" pitchFamily="34" charset="0"/>
              <a:buChar char="•"/>
            </a:pPr>
            <a:r>
              <a:rPr lang="hr-HR" sz="2400" dirty="0"/>
              <a:t>GATEWAY je ključni uređaj koji omogućava da računala iz jedne mreže komuniciraju s računalima u drugim mrežama koristeći </a:t>
            </a:r>
            <a:r>
              <a:rPr lang="hr-HR" sz="2400" dirty="0" err="1"/>
              <a:t>gateway</a:t>
            </a:r>
            <a:r>
              <a:rPr lang="hr-HR" sz="2400" dirty="0"/>
              <a:t> kao izlaz iz mreže</a:t>
            </a:r>
          </a:p>
          <a:p>
            <a:pPr marL="285750" indent="-285750">
              <a:buFont typeface="Arial" panose="020B0604020202020204" pitchFamily="34" charset="0"/>
              <a:buChar char="•"/>
            </a:pPr>
            <a:r>
              <a:rPr lang="hr-HR" sz="2400" dirty="0"/>
              <a:t>Kad Računalo zaključi da je odredište izvan njegova </a:t>
            </a:r>
            <a:r>
              <a:rPr lang="hr-HR" sz="2400" dirty="0" err="1"/>
              <a:t>subneta</a:t>
            </a:r>
            <a:r>
              <a:rPr lang="hr-HR" sz="2400" dirty="0"/>
              <a:t> tada sav promet šalje na GATEWAY</a:t>
            </a:r>
          </a:p>
          <a:p>
            <a:pPr marL="285750" indent="-285750">
              <a:buFont typeface="Arial" panose="020B0604020202020204" pitchFamily="34" charset="0"/>
              <a:buChar char="•"/>
            </a:pPr>
            <a:r>
              <a:rPr lang="hr-HR" sz="2400" dirty="0"/>
              <a:t>Kako bi osigurali neprekidnu dostupnost GATEWAY koristimo FHRP (First Hop </a:t>
            </a:r>
            <a:r>
              <a:rPr lang="hr-HR" sz="2400" dirty="0" err="1"/>
              <a:t>Redundany</a:t>
            </a:r>
            <a:r>
              <a:rPr lang="hr-HR" sz="2400" dirty="0"/>
              <a:t> </a:t>
            </a:r>
            <a:r>
              <a:rPr lang="hr-HR" sz="2400" dirty="0" err="1"/>
              <a:t>Protocol</a:t>
            </a:r>
            <a:r>
              <a:rPr lang="hr-HR" sz="2400" dirty="0"/>
              <a:t>)</a:t>
            </a:r>
          </a:p>
        </p:txBody>
      </p:sp>
    </p:spTree>
    <p:extLst>
      <p:ext uri="{BB962C8B-B14F-4D97-AF65-F5344CB8AC3E}">
        <p14:creationId xmlns:p14="http://schemas.microsoft.com/office/powerpoint/2010/main" val="2850595784"/>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FHRP (First Hop </a:t>
            </a:r>
            <a:r>
              <a:rPr lang="hr-HR" sz="3200" dirty="0" err="1"/>
              <a:t>Redundancy</a:t>
            </a:r>
            <a:r>
              <a:rPr lang="hr-HR" sz="3200" dirty="0"/>
              <a:t> </a:t>
            </a:r>
            <a:r>
              <a:rPr lang="hr-HR" sz="3200" dirty="0" err="1"/>
              <a:t>Protocols</a:t>
            </a:r>
            <a:r>
              <a:rPr lang="hr-HR" sz="3200" dirty="0"/>
              <a:t>)</a:t>
            </a:r>
            <a:endParaRPr lang="en-US" sz="3200" dirty="0"/>
          </a:p>
        </p:txBody>
      </p:sp>
      <p:sp>
        <p:nvSpPr>
          <p:cNvPr id="5" name="Pravokutnik 1">
            <a:extLst>
              <a:ext uri="{FF2B5EF4-FFF2-40B4-BE49-F238E27FC236}">
                <a16:creationId xmlns:a16="http://schemas.microsoft.com/office/drawing/2014/main" id="{B82DD383-99A5-460E-9F40-120D1008900F}"/>
              </a:ext>
            </a:extLst>
          </p:cNvPr>
          <p:cNvSpPr/>
          <p:nvPr/>
        </p:nvSpPr>
        <p:spPr>
          <a:xfrm>
            <a:off x="249989" y="1002639"/>
            <a:ext cx="11129553" cy="4401205"/>
          </a:xfrm>
          <a:prstGeom prst="rect">
            <a:avLst/>
          </a:prstGeom>
        </p:spPr>
        <p:txBody>
          <a:bodyPr wrap="square">
            <a:spAutoFit/>
          </a:bodyPr>
          <a:lstStyle/>
          <a:p>
            <a:pPr marL="342900" indent="-342900">
              <a:buFont typeface="Arial" panose="020B0604020202020204" pitchFamily="34" charset="0"/>
              <a:buChar char="•"/>
            </a:pPr>
            <a:r>
              <a:rPr lang="hr-HR" sz="2000" dirty="0"/>
              <a:t>FHRP protokoli služe za osiguravanje redundantnosti </a:t>
            </a:r>
            <a:r>
              <a:rPr lang="hr-HR" sz="2000" dirty="0" err="1"/>
              <a:t>Gatewaya</a:t>
            </a:r>
            <a:r>
              <a:rPr lang="hr-HR" sz="2000" dirty="0"/>
              <a:t> na LAN </a:t>
            </a:r>
            <a:r>
              <a:rPr lang="hr-HR" sz="2000" dirty="0" err="1"/>
              <a:t>segmetu</a:t>
            </a:r>
            <a:endParaRPr lang="hr-HR" sz="2000" dirty="0"/>
          </a:p>
          <a:p>
            <a:pPr marL="342900" indent="-342900">
              <a:buFont typeface="Arial" panose="020B0604020202020204" pitchFamily="34" charset="0"/>
              <a:buChar char="•"/>
            </a:pPr>
            <a:r>
              <a:rPr lang="hr-HR" sz="2000" dirty="0"/>
              <a:t>Računala imaju jednu IP adresu (</a:t>
            </a:r>
            <a:r>
              <a:rPr lang="hr-HR" sz="2000" dirty="0" err="1"/>
              <a:t>Virtual</a:t>
            </a:r>
            <a:r>
              <a:rPr lang="hr-HR" sz="2000" dirty="0"/>
              <a:t> IP-VIP) konfiguriranu kao GW</a:t>
            </a:r>
          </a:p>
          <a:p>
            <a:pPr marL="342900" indent="-342900">
              <a:buFont typeface="Arial" panose="020B0604020202020204" pitchFamily="34" charset="0"/>
              <a:buChar char="•"/>
            </a:pPr>
            <a:r>
              <a:rPr lang="hr-HR" sz="2000" dirty="0"/>
              <a:t>Više </a:t>
            </a:r>
            <a:r>
              <a:rPr lang="hr-HR" sz="2000" dirty="0" err="1"/>
              <a:t>usmjernika</a:t>
            </a:r>
            <a:r>
              <a:rPr lang="hr-HR" sz="2000" dirty="0"/>
              <a:t> dijeli tu VIP adresu</a:t>
            </a:r>
          </a:p>
          <a:p>
            <a:pPr marL="342900" indent="-342900">
              <a:buFont typeface="Arial" panose="020B0604020202020204" pitchFamily="34" charset="0"/>
              <a:buChar char="•"/>
            </a:pPr>
            <a:r>
              <a:rPr lang="hr-HR" sz="2000" dirty="0"/>
              <a:t>Jedan </a:t>
            </a:r>
            <a:r>
              <a:rPr lang="hr-HR" sz="2000" dirty="0" err="1"/>
              <a:t>usmjernik</a:t>
            </a:r>
            <a:r>
              <a:rPr lang="hr-HR" sz="2000" dirty="0"/>
              <a:t> na LAN-u je primarni GW (HSRP i VRRP)</a:t>
            </a:r>
          </a:p>
          <a:p>
            <a:pPr marL="342900" indent="-342900">
              <a:buFont typeface="Arial" panose="020B0604020202020204" pitchFamily="34" charset="0"/>
              <a:buChar char="•"/>
            </a:pPr>
            <a:r>
              <a:rPr lang="hr-HR" sz="2000" dirty="0"/>
              <a:t>GLBP radi još i </a:t>
            </a:r>
            <a:r>
              <a:rPr lang="hr-HR" sz="2000" dirty="0" err="1"/>
              <a:t>loadbalance</a:t>
            </a:r>
            <a:r>
              <a:rPr lang="hr-HR" sz="2000" dirty="0"/>
              <a:t> (za velike mreže)</a:t>
            </a:r>
          </a:p>
          <a:p>
            <a:pPr marL="342900" indent="-342900">
              <a:buFont typeface="Arial" panose="020B0604020202020204" pitchFamily="34" charset="0"/>
              <a:buChar char="•"/>
            </a:pPr>
            <a:r>
              <a:rPr lang="hr-HR" sz="2000" dirty="0"/>
              <a:t>Ovisno o konfiguraciji backup/</a:t>
            </a:r>
            <a:r>
              <a:rPr lang="hr-HR" sz="2000" dirty="0" err="1"/>
              <a:t>standby</a:t>
            </a:r>
            <a:r>
              <a:rPr lang="hr-HR" sz="2000" dirty="0"/>
              <a:t> </a:t>
            </a:r>
            <a:r>
              <a:rPr lang="hr-HR" sz="2000" dirty="0" err="1"/>
              <a:t>usmjernici</a:t>
            </a:r>
            <a:r>
              <a:rPr lang="hr-HR" sz="2000" dirty="0"/>
              <a:t> reagiraju na otkaz primarnog GW i preuzimaju njegovu ulogu</a:t>
            </a:r>
          </a:p>
          <a:p>
            <a:pPr marL="342900" indent="-342900">
              <a:buFont typeface="Arial" panose="020B0604020202020204" pitchFamily="34" charset="0"/>
              <a:buChar char="•"/>
            </a:pPr>
            <a:r>
              <a:rPr lang="hr-HR" sz="2000" dirty="0"/>
              <a:t>Vrlo važna opcija koju rade primarni GW je praćenje bitnih sučelja u mreži i u slučaju njihova otkaza prepuštanje uloge primarnog GW nekom drugom uređaju</a:t>
            </a:r>
          </a:p>
          <a:p>
            <a:pPr marL="342900" indent="-342900">
              <a:buFont typeface="Arial" panose="020B0604020202020204" pitchFamily="34" charset="0"/>
              <a:buChar char="•"/>
            </a:pPr>
            <a:r>
              <a:rPr lang="hr-HR" sz="2000" dirty="0"/>
              <a:t>Svaki </a:t>
            </a:r>
            <a:r>
              <a:rPr lang="hr-HR" sz="2000" dirty="0" err="1"/>
              <a:t>subnet</a:t>
            </a:r>
            <a:r>
              <a:rPr lang="hr-HR" sz="2000" dirty="0"/>
              <a:t> se konfigurira posebno za FHRP</a:t>
            </a:r>
          </a:p>
          <a:p>
            <a:pPr marL="342900" indent="-342900">
              <a:buFont typeface="Arial" panose="020B0604020202020204" pitchFamily="34" charset="0"/>
              <a:buChar char="•"/>
            </a:pPr>
            <a:r>
              <a:rPr lang="hr-HR" sz="2000" dirty="0"/>
              <a:t>Ako koristimo HSRP ili VRRP možemo raditi ručni </a:t>
            </a:r>
            <a:r>
              <a:rPr lang="hr-HR" sz="2000" dirty="0" err="1"/>
              <a:t>loadbalance</a:t>
            </a:r>
            <a:r>
              <a:rPr lang="hr-HR" sz="2000" dirty="0"/>
              <a:t> kao što smo radili kod STP protokola tako da jedan </a:t>
            </a:r>
            <a:r>
              <a:rPr lang="hr-HR" sz="2000" dirty="0" err="1"/>
              <a:t>usmejrnik</a:t>
            </a:r>
            <a:r>
              <a:rPr lang="hr-HR" sz="2000" dirty="0"/>
              <a:t> bude primarni GW za jedan dio VLAN-ova, a drugi </a:t>
            </a:r>
            <a:r>
              <a:rPr lang="hr-HR" sz="2000" dirty="0" err="1"/>
              <a:t>usmjernik</a:t>
            </a:r>
            <a:r>
              <a:rPr lang="hr-HR" sz="2000" dirty="0"/>
              <a:t> da bude primarni GW za drugi dio VLAN-ova</a:t>
            </a:r>
          </a:p>
          <a:p>
            <a:pPr marL="342900" indent="-342900">
              <a:buFont typeface="Arial" panose="020B0604020202020204" pitchFamily="34" charset="0"/>
              <a:buChar char="•"/>
            </a:pPr>
            <a:endParaRPr lang="hr-HR" sz="2000" dirty="0"/>
          </a:p>
        </p:txBody>
      </p:sp>
    </p:spTree>
    <p:extLst>
      <p:ext uri="{BB962C8B-B14F-4D97-AF65-F5344CB8AC3E}">
        <p14:creationId xmlns:p14="http://schemas.microsoft.com/office/powerpoint/2010/main" val="286057950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4" name="Pravokutnik 1">
            <a:extLst>
              <a:ext uri="{FF2B5EF4-FFF2-40B4-BE49-F238E27FC236}">
                <a16:creationId xmlns:a16="http://schemas.microsoft.com/office/drawing/2014/main" id="{C09C5893-327A-4C38-AF31-468D68E24B5D}"/>
              </a:ext>
            </a:extLst>
          </p:cNvPr>
          <p:cNvSpPr/>
          <p:nvPr/>
        </p:nvSpPr>
        <p:spPr>
          <a:xfrm>
            <a:off x="147508" y="851811"/>
            <a:ext cx="12044492" cy="3170099"/>
          </a:xfrm>
          <a:prstGeom prst="rect">
            <a:avLst/>
          </a:prstGeom>
        </p:spPr>
        <p:txBody>
          <a:bodyPr wrap="square">
            <a:spAutoFit/>
          </a:bodyPr>
          <a:lstStyle/>
          <a:p>
            <a:pPr marL="342900" indent="-342900">
              <a:buFont typeface="Arial" panose="020B0604020202020204" pitchFamily="34" charset="0"/>
              <a:buChar char="•"/>
            </a:pPr>
            <a:r>
              <a:rPr lang="hr-HR" sz="2000" dirty="0"/>
              <a:t>HSRP je Cisco </a:t>
            </a:r>
            <a:r>
              <a:rPr lang="hr-HR" sz="2000" dirty="0" err="1"/>
              <a:t>propriatery</a:t>
            </a:r>
            <a:r>
              <a:rPr lang="hr-HR" sz="2000" dirty="0"/>
              <a:t> protokol koji osigurava redundanciju </a:t>
            </a:r>
            <a:r>
              <a:rPr lang="hr-HR" sz="2000" dirty="0" err="1"/>
              <a:t>Gatewaya</a:t>
            </a:r>
            <a:endParaRPr lang="hr-HR" sz="2000" dirty="0"/>
          </a:p>
          <a:p>
            <a:pPr marL="342900" indent="-342900">
              <a:buFont typeface="Arial" panose="020B0604020202020204" pitchFamily="34" charset="0"/>
              <a:buChar char="•"/>
            </a:pPr>
            <a:r>
              <a:rPr lang="hr-HR" sz="2000" dirty="0"/>
              <a:t>HSRP po </a:t>
            </a:r>
            <a:r>
              <a:rPr lang="hr-HR" sz="2000" dirty="0" err="1"/>
              <a:t>defaultu</a:t>
            </a:r>
            <a:r>
              <a:rPr lang="hr-HR" sz="2000" dirty="0"/>
              <a:t> nije uključen na </a:t>
            </a:r>
            <a:r>
              <a:rPr lang="hr-HR" sz="2000" dirty="0" err="1"/>
              <a:t>usmjernicima</a:t>
            </a:r>
            <a:endParaRPr lang="hr-HR" sz="2000" dirty="0"/>
          </a:p>
          <a:p>
            <a:pPr marL="342900" indent="-342900">
              <a:buFont typeface="Arial" panose="020B0604020202020204" pitchFamily="34" charset="0"/>
              <a:buChar char="•"/>
            </a:pPr>
            <a:r>
              <a:rPr lang="hr-HR" sz="2000" dirty="0" err="1"/>
              <a:t>Usmjernici</a:t>
            </a:r>
            <a:r>
              <a:rPr lang="hr-HR" sz="2000" dirty="0"/>
              <a:t> koje konfiguriramo kao HSRP grupu predstavljaju se klijentima kao jedan virtualni </a:t>
            </a:r>
            <a:r>
              <a:rPr lang="hr-HR" sz="2000" dirty="0" err="1"/>
              <a:t>usmjernik</a:t>
            </a:r>
            <a:r>
              <a:rPr lang="hr-HR" sz="2000" dirty="0"/>
              <a:t> </a:t>
            </a:r>
          </a:p>
          <a:p>
            <a:pPr marL="342900" indent="-342900">
              <a:buFont typeface="Arial" panose="020B0604020202020204" pitchFamily="34" charset="0"/>
              <a:buChar char="•"/>
            </a:pPr>
            <a:r>
              <a:rPr lang="hr-HR" sz="2000" dirty="0" err="1">
                <a:solidFill>
                  <a:srgbClr val="FF0000"/>
                </a:solidFill>
              </a:rPr>
              <a:t>Usmjernici</a:t>
            </a:r>
            <a:r>
              <a:rPr lang="hr-HR" sz="2000" dirty="0">
                <a:solidFill>
                  <a:srgbClr val="FF0000"/>
                </a:solidFill>
              </a:rPr>
              <a:t> dijele novu virtualni MAC i IP adresu i može ih biti više u grupi</a:t>
            </a:r>
          </a:p>
          <a:p>
            <a:pPr marL="342900" indent="-342900">
              <a:buFont typeface="Arial" panose="020B0604020202020204" pitchFamily="34" charset="0"/>
              <a:buChar char="•"/>
            </a:pPr>
            <a:r>
              <a:rPr lang="hr-HR" sz="2000" dirty="0">
                <a:solidFill>
                  <a:srgbClr val="FF0000"/>
                </a:solidFill>
              </a:rPr>
              <a:t>Obično 2 </a:t>
            </a:r>
            <a:r>
              <a:rPr lang="hr-HR" sz="2000" dirty="0" err="1">
                <a:solidFill>
                  <a:srgbClr val="FF0000"/>
                </a:solidFill>
              </a:rPr>
              <a:t>usmjernika</a:t>
            </a:r>
            <a:r>
              <a:rPr lang="hr-HR" sz="2000" dirty="0">
                <a:solidFill>
                  <a:srgbClr val="FF0000"/>
                </a:solidFill>
              </a:rPr>
              <a:t>, a može biti i više (rijetko)</a:t>
            </a:r>
          </a:p>
          <a:p>
            <a:pPr marL="342900" indent="-342900">
              <a:buFont typeface="Arial" panose="020B0604020202020204" pitchFamily="34" charset="0"/>
              <a:buChar char="•"/>
            </a:pPr>
            <a:r>
              <a:rPr lang="hr-HR" sz="2000" dirty="0">
                <a:solidFill>
                  <a:srgbClr val="FF0000"/>
                </a:solidFill>
              </a:rPr>
              <a:t>Virtualnu IP adresa (koja predstavlja sve </a:t>
            </a:r>
            <a:r>
              <a:rPr lang="hr-HR" sz="2000" dirty="0" err="1">
                <a:solidFill>
                  <a:srgbClr val="FF0000"/>
                </a:solidFill>
              </a:rPr>
              <a:t>usmjernike</a:t>
            </a:r>
            <a:r>
              <a:rPr lang="hr-HR" sz="2000" dirty="0">
                <a:solidFill>
                  <a:srgbClr val="FF0000"/>
                </a:solidFill>
              </a:rPr>
              <a:t> u grupi) će koristiti računala kao </a:t>
            </a:r>
            <a:r>
              <a:rPr lang="hr-HR" sz="2000" dirty="0" err="1">
                <a:solidFill>
                  <a:srgbClr val="FF0000"/>
                </a:solidFill>
              </a:rPr>
              <a:t>Default</a:t>
            </a:r>
            <a:r>
              <a:rPr lang="hr-HR" sz="2000" dirty="0">
                <a:solidFill>
                  <a:srgbClr val="FF0000"/>
                </a:solidFill>
              </a:rPr>
              <a:t> </a:t>
            </a:r>
            <a:r>
              <a:rPr lang="hr-HR" sz="2000" dirty="0" err="1">
                <a:solidFill>
                  <a:srgbClr val="FF0000"/>
                </a:solidFill>
              </a:rPr>
              <a:t>Gateway</a:t>
            </a:r>
            <a:endParaRPr lang="hr-HR" sz="2000" dirty="0">
              <a:solidFill>
                <a:srgbClr val="FF0000"/>
              </a:solidFill>
            </a:endParaRPr>
          </a:p>
          <a:p>
            <a:pPr marL="342900" indent="-342900">
              <a:buFont typeface="Arial" panose="020B0604020202020204" pitchFamily="34" charset="0"/>
              <a:buChar char="•"/>
            </a:pPr>
            <a:endParaRPr lang="hr-HR" sz="2000" dirty="0">
              <a:solidFill>
                <a:srgbClr val="FF0000"/>
              </a:solidFill>
            </a:endParaRPr>
          </a:p>
          <a:p>
            <a:pPr marL="342900" indent="-342900">
              <a:buFont typeface="Arial" panose="020B0604020202020204" pitchFamily="34" charset="0"/>
              <a:buChar char="•"/>
            </a:pPr>
            <a:r>
              <a:rPr lang="hr-HR" sz="2000" dirty="0"/>
              <a:t>Klijenti i dalje koriste ARP za povezivanje MAC adrese</a:t>
            </a:r>
          </a:p>
          <a:p>
            <a:pPr marL="342900" indent="-342900">
              <a:buFont typeface="Arial" panose="020B0604020202020204" pitchFamily="34" charset="0"/>
              <a:buChar char="•"/>
            </a:pPr>
            <a:r>
              <a:rPr lang="hr-HR" sz="2000" dirty="0"/>
              <a:t>Kad pošalju promet na MAC </a:t>
            </a:r>
            <a:r>
              <a:rPr lang="hr-HR" sz="2000" dirty="0" err="1"/>
              <a:t>adresuAktivni</a:t>
            </a:r>
            <a:r>
              <a:rPr lang="hr-HR" sz="2000" dirty="0"/>
              <a:t> </a:t>
            </a:r>
            <a:r>
              <a:rPr lang="hr-HR" sz="2000" dirty="0" err="1"/>
              <a:t>usmjernik</a:t>
            </a:r>
            <a:r>
              <a:rPr lang="hr-HR" sz="2000" dirty="0"/>
              <a:t> će taj promet obraditi</a:t>
            </a:r>
          </a:p>
        </p:txBody>
      </p:sp>
      <p:pic>
        <p:nvPicPr>
          <p:cNvPr id="7" name="Picture 2">
            <a:extLst>
              <a:ext uri="{FF2B5EF4-FFF2-40B4-BE49-F238E27FC236}">
                <a16:creationId xmlns:a16="http://schemas.microsoft.com/office/drawing/2014/main" id="{48088186-E8A8-4E94-9FAC-329C95EF2D42}"/>
              </a:ext>
            </a:extLst>
          </p:cNvPr>
          <p:cNvPicPr>
            <a:picLocks noChangeAspect="1" noChangeArrowheads="1"/>
          </p:cNvPicPr>
          <p:nvPr/>
        </p:nvPicPr>
        <p:blipFill>
          <a:blip r:embed="rId4"/>
          <a:srcRect/>
          <a:stretch>
            <a:fillRect/>
          </a:stretch>
        </p:blipFill>
        <p:spPr bwMode="auto">
          <a:xfrm>
            <a:off x="4362645" y="4021910"/>
            <a:ext cx="3419399" cy="2836090"/>
          </a:xfrm>
          <a:prstGeom prst="rect">
            <a:avLst/>
          </a:prstGeom>
          <a:noFill/>
          <a:ln w="9525">
            <a:noFill/>
            <a:miter lim="800000"/>
            <a:headEnd/>
            <a:tailEnd/>
          </a:ln>
          <a:effectLst/>
        </p:spPr>
      </p:pic>
    </p:spTree>
    <p:extLst>
      <p:ext uri="{BB962C8B-B14F-4D97-AF65-F5344CB8AC3E}">
        <p14:creationId xmlns:p14="http://schemas.microsoft.com/office/powerpoint/2010/main" val="2531807511"/>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5" name="Pravokutnik 1">
            <a:extLst>
              <a:ext uri="{FF2B5EF4-FFF2-40B4-BE49-F238E27FC236}">
                <a16:creationId xmlns:a16="http://schemas.microsoft.com/office/drawing/2014/main" id="{DCBD38A3-A0AE-417B-B6D1-470B40802203}"/>
              </a:ext>
            </a:extLst>
          </p:cNvPr>
          <p:cNvSpPr/>
          <p:nvPr/>
        </p:nvSpPr>
        <p:spPr>
          <a:xfrm>
            <a:off x="383177" y="1115761"/>
            <a:ext cx="8316685" cy="3477875"/>
          </a:xfrm>
          <a:prstGeom prst="rect">
            <a:avLst/>
          </a:prstGeom>
        </p:spPr>
        <p:txBody>
          <a:bodyPr wrap="square">
            <a:spAutoFit/>
          </a:bodyPr>
          <a:lstStyle/>
          <a:p>
            <a:r>
              <a:rPr lang="hr-HR" sz="2000" dirty="0"/>
              <a:t>Verzije:</a:t>
            </a:r>
          </a:p>
          <a:p>
            <a:pPr>
              <a:buNone/>
            </a:pPr>
            <a:r>
              <a:rPr lang="hr-HR" sz="2000" dirty="0"/>
              <a:t>HSRPv1 do 255 HSRP grupa –</a:t>
            </a:r>
            <a:r>
              <a:rPr lang="hr-HR" sz="2000" dirty="0" err="1"/>
              <a:t>default</a:t>
            </a:r>
            <a:r>
              <a:rPr lang="hr-HR" sz="2000" dirty="0"/>
              <a:t> verzija</a:t>
            </a:r>
          </a:p>
          <a:p>
            <a:pPr>
              <a:buNone/>
            </a:pPr>
            <a:r>
              <a:rPr lang="hr-HR" sz="2000" dirty="0"/>
              <a:t>MAC adresa je: 0000.0C07.AC</a:t>
            </a:r>
            <a:r>
              <a:rPr lang="hr-HR" sz="2000" b="1" dirty="0">
                <a:solidFill>
                  <a:srgbClr val="FF0000"/>
                </a:solidFill>
              </a:rPr>
              <a:t>XX </a:t>
            </a:r>
            <a:r>
              <a:rPr lang="hr-HR" sz="2000" b="1" dirty="0"/>
              <a:t>(XX=HSRP grupa)</a:t>
            </a:r>
          </a:p>
          <a:p>
            <a:pPr>
              <a:buNone/>
            </a:pPr>
            <a:r>
              <a:rPr lang="hr-HR" sz="2000" b="1" dirty="0" err="1"/>
              <a:t>Multicast</a:t>
            </a:r>
            <a:r>
              <a:rPr lang="hr-HR" sz="2000" b="1" dirty="0"/>
              <a:t> 224.0.0.2</a:t>
            </a:r>
          </a:p>
          <a:p>
            <a:pPr>
              <a:buNone/>
            </a:pPr>
            <a:endParaRPr lang="hr-HR" sz="2000" b="1" dirty="0"/>
          </a:p>
          <a:p>
            <a:pPr>
              <a:buNone/>
            </a:pPr>
            <a:r>
              <a:rPr lang="hr-HR" sz="2000" b="1" dirty="0"/>
              <a:t>HSRPv2 do 4095 HSRP grupa</a:t>
            </a:r>
          </a:p>
          <a:p>
            <a:pPr>
              <a:buNone/>
            </a:pPr>
            <a:r>
              <a:rPr lang="hr-HR" sz="2000" b="1" dirty="0"/>
              <a:t>MAC adresa je: 0000.0C9F.F</a:t>
            </a:r>
            <a:r>
              <a:rPr lang="hr-HR" sz="2000" b="1" dirty="0">
                <a:solidFill>
                  <a:srgbClr val="FF0000"/>
                </a:solidFill>
              </a:rPr>
              <a:t>XXX </a:t>
            </a:r>
            <a:r>
              <a:rPr lang="hr-HR" sz="2000" b="1" dirty="0"/>
              <a:t>(XXX=HSRP grupa)</a:t>
            </a:r>
          </a:p>
          <a:p>
            <a:pPr>
              <a:buNone/>
            </a:pPr>
            <a:r>
              <a:rPr lang="hr-HR" sz="2000" b="1" dirty="0" err="1"/>
              <a:t>Multicast</a:t>
            </a:r>
            <a:r>
              <a:rPr lang="hr-HR" sz="2000" b="1" dirty="0"/>
              <a:t> 224.0.0.102</a:t>
            </a:r>
          </a:p>
          <a:p>
            <a:pPr>
              <a:buNone/>
            </a:pPr>
            <a:endParaRPr lang="hr-HR" sz="2000" b="1" dirty="0"/>
          </a:p>
          <a:p>
            <a:pPr>
              <a:buNone/>
            </a:pPr>
            <a:r>
              <a:rPr lang="hr-HR" sz="2000" b="1" dirty="0"/>
              <a:t>Moramo osigurati da </a:t>
            </a:r>
            <a:r>
              <a:rPr lang="hr-HR" sz="2000" b="1" dirty="0" err="1"/>
              <a:t>usmjernici</a:t>
            </a:r>
            <a:r>
              <a:rPr lang="hr-HR" sz="2000" b="1" dirty="0"/>
              <a:t> koriste istu verziju</a:t>
            </a:r>
          </a:p>
          <a:p>
            <a:pPr>
              <a:buNone/>
            </a:pPr>
            <a:endParaRPr lang="hr-HR" sz="2000" b="1" dirty="0">
              <a:solidFill>
                <a:srgbClr val="FF0000"/>
              </a:solidFill>
            </a:endParaRPr>
          </a:p>
        </p:txBody>
      </p:sp>
    </p:spTree>
    <p:extLst>
      <p:ext uri="{BB962C8B-B14F-4D97-AF65-F5344CB8AC3E}">
        <p14:creationId xmlns:p14="http://schemas.microsoft.com/office/powerpoint/2010/main" val="61822525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78668" y="318754"/>
            <a:ext cx="7611532" cy="1068888"/>
          </a:xfrm>
        </p:spPr>
        <p:txBody>
          <a:bodyPr/>
          <a:lstStyle/>
          <a:p>
            <a:r>
              <a:rPr lang="hr-HR" sz="2800" dirty="0">
                <a:latin typeface="Arial" pitchFamily="34" charset="0"/>
                <a:cs typeface="Arial" pitchFamily="34" charset="0"/>
              </a:rPr>
              <a:t>Primjer hijerarhijske LAN mreže</a:t>
            </a:r>
          </a:p>
        </p:txBody>
      </p:sp>
      <p:sp>
        <p:nvSpPr>
          <p:cNvPr id="2" name="Pravokutnik 1"/>
          <p:cNvSpPr/>
          <p:nvPr/>
        </p:nvSpPr>
        <p:spPr>
          <a:xfrm>
            <a:off x="1748608" y="1034855"/>
            <a:ext cx="5771132" cy="830997"/>
          </a:xfrm>
          <a:prstGeom prst="rect">
            <a:avLst/>
          </a:prstGeom>
        </p:spPr>
        <p:txBody>
          <a:bodyPr wrap="none">
            <a:spAutoFit/>
          </a:bodyPr>
          <a:lstStyle/>
          <a:p>
            <a:r>
              <a:rPr lang="hr-HR" sz="2400" dirty="0">
                <a:solidFill>
                  <a:srgbClr val="002060"/>
                </a:solidFill>
                <a:latin typeface="Arial" pitchFamily="34" charset="0"/>
                <a:cs typeface="Arial" pitchFamily="34" charset="0"/>
              </a:rPr>
              <a:t>Redundancija linkova (engl. </a:t>
            </a:r>
            <a:r>
              <a:rPr lang="hr-HR" sz="2400" i="1" dirty="0" err="1">
                <a:solidFill>
                  <a:srgbClr val="002060"/>
                </a:solidFill>
                <a:latin typeface="Arial" pitchFamily="34" charset="0"/>
                <a:cs typeface="Arial" pitchFamily="34" charset="0"/>
              </a:rPr>
              <a:t>redundancy</a:t>
            </a:r>
            <a:r>
              <a:rPr lang="hr-HR" sz="2400" dirty="0">
                <a:solidFill>
                  <a:srgbClr val="002060"/>
                </a:solidFill>
                <a:latin typeface="Arial" pitchFamily="34" charset="0"/>
                <a:cs typeface="Arial" pitchFamily="34" charset="0"/>
              </a:rPr>
              <a:t>)</a:t>
            </a:r>
          </a:p>
          <a:p>
            <a:endParaRPr lang="hr-HR" sz="2400" dirty="0">
              <a:solidFill>
                <a:srgbClr val="002060"/>
              </a:solidFill>
              <a:latin typeface="Arial" pitchFamily="34" charset="0"/>
              <a:cs typeface="Arial" pitchFamily="34" charset="0"/>
            </a:endParaRPr>
          </a:p>
        </p:txBody>
      </p:sp>
      <p:pic>
        <p:nvPicPr>
          <p:cNvPr id="5" name="Picture 4"/>
          <p:cNvPicPr>
            <a:picLocks noChangeAspect="1" noChangeArrowheads="1"/>
          </p:cNvPicPr>
          <p:nvPr/>
        </p:nvPicPr>
        <p:blipFill>
          <a:blip r:embed="rId2"/>
          <a:srcRect/>
          <a:stretch>
            <a:fillRect/>
          </a:stretch>
        </p:blipFill>
        <p:spPr bwMode="auto">
          <a:xfrm>
            <a:off x="2390056" y="1387642"/>
            <a:ext cx="7812118" cy="4683972"/>
          </a:xfrm>
          <a:prstGeom prst="rect">
            <a:avLst/>
          </a:prstGeom>
          <a:noFill/>
          <a:ln w="9525">
            <a:noFill/>
            <a:miter lim="800000"/>
            <a:headEnd/>
            <a:tailEnd/>
          </a:ln>
        </p:spPr>
      </p:pic>
    </p:spTree>
    <p:extLst>
      <p:ext uri="{BB962C8B-B14F-4D97-AF65-F5344CB8AC3E}">
        <p14:creationId xmlns:p14="http://schemas.microsoft.com/office/powerpoint/2010/main" val="777859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4" name="Pravokutnik 1">
            <a:extLst>
              <a:ext uri="{FF2B5EF4-FFF2-40B4-BE49-F238E27FC236}">
                <a16:creationId xmlns:a16="http://schemas.microsoft.com/office/drawing/2014/main" id="{34E2FB7F-FD4B-4273-AC20-6E9069BFBEC4}"/>
              </a:ext>
            </a:extLst>
          </p:cNvPr>
          <p:cNvSpPr/>
          <p:nvPr/>
        </p:nvSpPr>
        <p:spPr>
          <a:xfrm>
            <a:off x="71442" y="849322"/>
            <a:ext cx="11146972" cy="5324535"/>
          </a:xfrm>
          <a:prstGeom prst="rect">
            <a:avLst/>
          </a:prstGeom>
        </p:spPr>
        <p:txBody>
          <a:bodyPr wrap="square">
            <a:spAutoFit/>
          </a:bodyPr>
          <a:lstStyle/>
          <a:p>
            <a:pPr marL="342900" indent="-342900">
              <a:buFont typeface="Arial" panose="020B0604020202020204" pitchFamily="34" charset="0"/>
              <a:buChar char="•"/>
            </a:pPr>
            <a:r>
              <a:rPr lang="hr-HR" sz="2000" dirty="0"/>
              <a:t>HSRP </a:t>
            </a:r>
            <a:r>
              <a:rPr lang="hr-HR" sz="2000" dirty="0" err="1"/>
              <a:t>Active</a:t>
            </a:r>
            <a:r>
              <a:rPr lang="hr-HR" sz="2000" dirty="0"/>
              <a:t> i </a:t>
            </a:r>
            <a:r>
              <a:rPr lang="hr-HR" sz="2000" dirty="0" err="1"/>
              <a:t>Standby</a:t>
            </a:r>
            <a:r>
              <a:rPr lang="hr-HR" sz="2000" dirty="0"/>
              <a:t> </a:t>
            </a:r>
            <a:r>
              <a:rPr lang="hr-HR" sz="2000" dirty="0" err="1"/>
              <a:t>usmjernici</a:t>
            </a:r>
            <a:r>
              <a:rPr lang="hr-HR" sz="2000" dirty="0"/>
              <a:t> unutar </a:t>
            </a:r>
            <a:r>
              <a:rPr lang="hr-HR" sz="2000" dirty="0" err="1"/>
              <a:t>standby</a:t>
            </a:r>
            <a:r>
              <a:rPr lang="hr-HR" sz="2000" dirty="0"/>
              <a:t> grupe međusobno šalju i primaju </a:t>
            </a:r>
            <a:r>
              <a:rPr lang="hr-HR" sz="2000" dirty="0" err="1"/>
              <a:t>Hello</a:t>
            </a:r>
            <a:r>
              <a:rPr lang="hr-HR" sz="2000" dirty="0"/>
              <a:t> poruke na </a:t>
            </a:r>
            <a:r>
              <a:rPr lang="hr-HR" sz="2000" dirty="0" err="1">
                <a:solidFill>
                  <a:srgbClr val="FF0000"/>
                </a:solidFill>
              </a:rPr>
              <a:t>multicast</a:t>
            </a:r>
            <a:r>
              <a:rPr lang="hr-HR" sz="2000" dirty="0">
                <a:solidFill>
                  <a:srgbClr val="FF0000"/>
                </a:solidFill>
              </a:rPr>
              <a:t> adresu 224.0.0.2 koristeći UDP </a:t>
            </a:r>
            <a:r>
              <a:rPr lang="hr-HR" sz="2000" dirty="0" err="1">
                <a:solidFill>
                  <a:srgbClr val="FF0000"/>
                </a:solidFill>
              </a:rPr>
              <a:t>port</a:t>
            </a:r>
            <a:r>
              <a:rPr lang="hr-HR" sz="2000" dirty="0">
                <a:solidFill>
                  <a:srgbClr val="FF0000"/>
                </a:solidFill>
              </a:rPr>
              <a:t> 1985</a:t>
            </a:r>
          </a:p>
          <a:p>
            <a:pPr marL="342900" indent="-342900">
              <a:buFont typeface="Arial" panose="020B0604020202020204" pitchFamily="34" charset="0"/>
              <a:buChar char="•"/>
            </a:pPr>
            <a:r>
              <a:rPr lang="hr-HR" sz="2000" dirty="0"/>
              <a:t>Svi </a:t>
            </a:r>
            <a:r>
              <a:rPr lang="hr-HR" sz="2000" dirty="0" err="1"/>
              <a:t>usmjernici</a:t>
            </a:r>
            <a:r>
              <a:rPr lang="hr-HR" sz="2000" dirty="0"/>
              <a:t> unutar grupe moraju imati </a:t>
            </a:r>
            <a:r>
              <a:rPr lang="hr-HR" sz="2000" dirty="0" err="1"/>
              <a:t>shared</a:t>
            </a:r>
            <a:r>
              <a:rPr lang="hr-HR" sz="2000" dirty="0"/>
              <a:t> L2 vezu između sebe kako bi mogli slati i primati </a:t>
            </a:r>
            <a:r>
              <a:rPr lang="hr-HR" sz="2000" dirty="0" err="1"/>
              <a:t>Hello</a:t>
            </a:r>
            <a:r>
              <a:rPr lang="hr-HR" sz="2000" dirty="0"/>
              <a:t> pakete</a:t>
            </a:r>
          </a:p>
          <a:p>
            <a:pPr marL="342900" indent="-342900">
              <a:buFont typeface="Arial" panose="020B0604020202020204" pitchFamily="34" charset="0"/>
              <a:buChar char="•"/>
            </a:pPr>
            <a:r>
              <a:rPr lang="hr-HR" sz="2000" dirty="0"/>
              <a:t>Svi </a:t>
            </a:r>
            <a:r>
              <a:rPr lang="hr-HR" sz="2000" dirty="0" err="1"/>
              <a:t>usmjernici</a:t>
            </a:r>
            <a:r>
              <a:rPr lang="hr-HR" sz="2000" dirty="0"/>
              <a:t> unutar HSRP grupe imaju određenu ulogu:</a:t>
            </a:r>
            <a:endParaRPr lang="en-US" sz="2000" dirty="0"/>
          </a:p>
          <a:p>
            <a:pPr marL="342900" indent="-342900">
              <a:buFont typeface="Arial" panose="020B0604020202020204" pitchFamily="34" charset="0"/>
              <a:buChar char="•"/>
            </a:pPr>
            <a:r>
              <a:rPr lang="hr-HR" sz="2000" dirty="0" err="1">
                <a:solidFill>
                  <a:srgbClr val="FF0000"/>
                </a:solidFill>
              </a:rPr>
              <a:t>Virtual</a:t>
            </a:r>
            <a:r>
              <a:rPr lang="hr-HR" sz="2000" dirty="0">
                <a:solidFill>
                  <a:srgbClr val="FF0000"/>
                </a:solidFill>
              </a:rPr>
              <a:t> </a:t>
            </a:r>
            <a:r>
              <a:rPr lang="hr-HR" sz="2000" dirty="0" err="1">
                <a:solidFill>
                  <a:srgbClr val="FF0000"/>
                </a:solidFill>
              </a:rPr>
              <a:t>Router</a:t>
            </a:r>
            <a:r>
              <a:rPr lang="hr-HR" sz="2000" dirty="0">
                <a:solidFill>
                  <a:srgbClr val="FF0000"/>
                </a:solidFill>
              </a:rPr>
              <a:t>: </a:t>
            </a:r>
            <a:r>
              <a:rPr lang="hr-HR" sz="2000" dirty="0"/>
              <a:t>IP i MAC adresa koju koriste klijenti kao </a:t>
            </a:r>
            <a:r>
              <a:rPr lang="hr-HR" sz="2000" dirty="0" err="1"/>
              <a:t>Default</a:t>
            </a:r>
            <a:r>
              <a:rPr lang="hr-HR" sz="2000" dirty="0"/>
              <a:t> </a:t>
            </a:r>
            <a:r>
              <a:rPr lang="hr-HR" sz="2000" dirty="0" err="1"/>
              <a:t>Gateway</a:t>
            </a:r>
            <a:r>
              <a:rPr lang="hr-HR" sz="2000" dirty="0"/>
              <a:t>, obrađuje sav promet koji dolazi od klijenata</a:t>
            </a:r>
          </a:p>
          <a:p>
            <a:pPr marL="342900" indent="-342900">
              <a:buFont typeface="Arial" panose="020B0604020202020204" pitchFamily="34" charset="0"/>
              <a:buChar char="•"/>
            </a:pPr>
            <a:r>
              <a:rPr lang="hr-HR" sz="2000" dirty="0" err="1">
                <a:solidFill>
                  <a:srgbClr val="FF0000"/>
                </a:solidFill>
              </a:rPr>
              <a:t>Active</a:t>
            </a:r>
            <a:r>
              <a:rPr lang="hr-HR" sz="2000" dirty="0">
                <a:solidFill>
                  <a:srgbClr val="FF0000"/>
                </a:solidFill>
              </a:rPr>
              <a:t> </a:t>
            </a:r>
            <a:r>
              <a:rPr lang="hr-HR" sz="2000" dirty="0" err="1">
                <a:solidFill>
                  <a:srgbClr val="FF0000"/>
                </a:solidFill>
              </a:rPr>
              <a:t>Router</a:t>
            </a:r>
            <a:r>
              <a:rPr lang="hr-HR" sz="2000" dirty="0">
                <a:solidFill>
                  <a:srgbClr val="FF0000"/>
                </a:solidFill>
              </a:rPr>
              <a:t>: </a:t>
            </a:r>
            <a:r>
              <a:rPr lang="hr-HR" sz="2000" dirty="0"/>
              <a:t>Unutar HSRP grupe jedan </a:t>
            </a:r>
            <a:r>
              <a:rPr lang="hr-HR" sz="2000" dirty="0" err="1"/>
              <a:t>usmjernik</a:t>
            </a:r>
            <a:r>
              <a:rPr lang="hr-HR" sz="2000" dirty="0"/>
              <a:t> je izabran kao “</a:t>
            </a:r>
            <a:r>
              <a:rPr lang="hr-HR" sz="2000" dirty="0" err="1"/>
              <a:t>Active</a:t>
            </a:r>
            <a:r>
              <a:rPr lang="hr-HR" sz="2000" dirty="0"/>
              <a:t>”, Ovaj </a:t>
            </a:r>
            <a:r>
              <a:rPr lang="hr-HR" sz="2000" dirty="0" err="1"/>
              <a:t>usmjernik</a:t>
            </a:r>
            <a:r>
              <a:rPr lang="hr-HR" sz="2000" dirty="0"/>
              <a:t> fizički obrađuje promet koji je poslan prema Virtualnom </a:t>
            </a:r>
            <a:r>
              <a:rPr lang="hr-HR" sz="2000" dirty="0" err="1"/>
              <a:t>usmjerniku</a:t>
            </a:r>
            <a:r>
              <a:rPr lang="hr-HR" sz="2000" dirty="0"/>
              <a:t> (Virtualni </a:t>
            </a:r>
            <a:r>
              <a:rPr lang="hr-HR" sz="2000" dirty="0" err="1"/>
              <a:t>usmjernik</a:t>
            </a:r>
            <a:r>
              <a:rPr lang="hr-HR" sz="2000" dirty="0"/>
              <a:t> ne može slati električne impulse, već samo logički obrađuje promet, a samo slanje za njega obavlja </a:t>
            </a:r>
            <a:r>
              <a:rPr lang="hr-HR" sz="2000" dirty="0" err="1"/>
              <a:t>Active</a:t>
            </a:r>
            <a:r>
              <a:rPr lang="hr-HR" sz="2000" dirty="0"/>
              <a:t> </a:t>
            </a:r>
            <a:r>
              <a:rPr lang="hr-HR" sz="2000" dirty="0" err="1"/>
              <a:t>router</a:t>
            </a:r>
            <a:r>
              <a:rPr lang="hr-HR" sz="2000" dirty="0"/>
              <a:t>-koji god to bio u nekom trenutku)</a:t>
            </a:r>
          </a:p>
          <a:p>
            <a:pPr marL="342900" indent="-342900">
              <a:buFont typeface="Arial" panose="020B0604020202020204" pitchFamily="34" charset="0"/>
              <a:buChar char="•"/>
            </a:pPr>
            <a:r>
              <a:rPr lang="hr-HR" sz="2000" dirty="0" err="1">
                <a:solidFill>
                  <a:srgbClr val="FF0000"/>
                </a:solidFill>
              </a:rPr>
              <a:t>Standby</a:t>
            </a:r>
            <a:r>
              <a:rPr lang="hr-HR" sz="2000" dirty="0">
                <a:solidFill>
                  <a:srgbClr val="FF0000"/>
                </a:solidFill>
              </a:rPr>
              <a:t> </a:t>
            </a:r>
            <a:r>
              <a:rPr lang="hr-HR" sz="2000" dirty="0" err="1">
                <a:solidFill>
                  <a:srgbClr val="FF0000"/>
                </a:solidFill>
              </a:rPr>
              <a:t>Router</a:t>
            </a:r>
            <a:r>
              <a:rPr lang="hr-HR" sz="2000" dirty="0">
                <a:solidFill>
                  <a:srgbClr val="FF0000"/>
                </a:solidFill>
              </a:rPr>
              <a:t>: </a:t>
            </a:r>
            <a:r>
              <a:rPr lang="hr-HR" sz="2000" dirty="0"/>
              <a:t>Sluša periodičke </a:t>
            </a:r>
            <a:r>
              <a:rPr lang="hr-HR" sz="2000" dirty="0" err="1"/>
              <a:t>Hello</a:t>
            </a:r>
            <a:r>
              <a:rPr lang="hr-HR" sz="2000" dirty="0"/>
              <a:t> poruke. Kada Aktivni </a:t>
            </a:r>
            <a:r>
              <a:rPr lang="hr-HR" sz="2000" dirty="0" err="1"/>
              <a:t>usmjernik</a:t>
            </a:r>
            <a:r>
              <a:rPr lang="hr-HR" sz="2000" dirty="0"/>
              <a:t> otkaže </a:t>
            </a:r>
            <a:r>
              <a:rPr lang="hr-HR" sz="2000" dirty="0" err="1"/>
              <a:t>Standby</a:t>
            </a:r>
            <a:r>
              <a:rPr lang="hr-HR" sz="2000" dirty="0"/>
              <a:t> </a:t>
            </a:r>
            <a:r>
              <a:rPr lang="hr-HR" sz="2000" dirty="0" err="1"/>
              <a:t>usmjernik</a:t>
            </a:r>
            <a:r>
              <a:rPr lang="hr-HR" sz="2000" dirty="0"/>
              <a:t> prestane primati </a:t>
            </a:r>
            <a:r>
              <a:rPr lang="hr-HR" sz="2000" dirty="0" err="1"/>
              <a:t>Hello</a:t>
            </a:r>
            <a:r>
              <a:rPr lang="hr-HR" sz="2000" dirty="0"/>
              <a:t> poruke od Aktivnog </a:t>
            </a:r>
            <a:r>
              <a:rPr lang="hr-HR" sz="2000" dirty="0" err="1"/>
              <a:t>usmjernika</a:t>
            </a:r>
            <a:r>
              <a:rPr lang="hr-HR" sz="2000" dirty="0"/>
              <a:t> i preuzima ulogu njegovu ulogu (Postaje </a:t>
            </a:r>
            <a:r>
              <a:rPr lang="hr-HR" sz="2000" dirty="0" err="1"/>
              <a:t>Active</a:t>
            </a:r>
            <a:r>
              <a:rPr lang="hr-HR" sz="2000" dirty="0"/>
              <a:t> </a:t>
            </a:r>
            <a:r>
              <a:rPr lang="hr-HR" sz="2000" dirty="0" err="1"/>
              <a:t>Router</a:t>
            </a:r>
            <a:r>
              <a:rPr lang="hr-HR" sz="2000" dirty="0"/>
              <a:t>).</a:t>
            </a:r>
            <a:r>
              <a:rPr lang="hr-HR" sz="2000" dirty="0">
                <a:solidFill>
                  <a:srgbClr val="FF0000"/>
                </a:solidFill>
              </a:rPr>
              <a:t>Samo je jedan </a:t>
            </a:r>
            <a:r>
              <a:rPr lang="hr-HR" sz="2000" dirty="0" err="1">
                <a:solidFill>
                  <a:srgbClr val="FF0000"/>
                </a:solidFill>
              </a:rPr>
              <a:t>Standby</a:t>
            </a:r>
            <a:r>
              <a:rPr lang="hr-HR" sz="2000" dirty="0">
                <a:solidFill>
                  <a:srgbClr val="FF0000"/>
                </a:solidFill>
              </a:rPr>
              <a:t> </a:t>
            </a:r>
            <a:r>
              <a:rPr lang="hr-HR" sz="2000" dirty="0" err="1">
                <a:solidFill>
                  <a:srgbClr val="FF0000"/>
                </a:solidFill>
              </a:rPr>
              <a:t>usmjernik</a:t>
            </a:r>
            <a:endParaRPr lang="hr-HR" sz="2000" dirty="0">
              <a:solidFill>
                <a:srgbClr val="FF0000"/>
              </a:solidFill>
            </a:endParaRPr>
          </a:p>
          <a:p>
            <a:pPr marL="342900" indent="-342900">
              <a:buFont typeface="Arial" panose="020B0604020202020204" pitchFamily="34" charset="0"/>
              <a:buChar char="•"/>
            </a:pPr>
            <a:r>
              <a:rPr lang="hr-HR" sz="2000" dirty="0" err="1">
                <a:solidFill>
                  <a:srgbClr val="FF0000"/>
                </a:solidFill>
              </a:rPr>
              <a:t>Other</a:t>
            </a:r>
            <a:r>
              <a:rPr lang="hr-HR" sz="2000" dirty="0">
                <a:solidFill>
                  <a:srgbClr val="FF0000"/>
                </a:solidFill>
              </a:rPr>
              <a:t> </a:t>
            </a:r>
            <a:r>
              <a:rPr lang="hr-HR" sz="2000" dirty="0" err="1">
                <a:solidFill>
                  <a:srgbClr val="FF0000"/>
                </a:solidFill>
              </a:rPr>
              <a:t>Routers</a:t>
            </a:r>
            <a:r>
              <a:rPr lang="hr-HR" sz="2000" dirty="0">
                <a:solidFill>
                  <a:srgbClr val="FF0000"/>
                </a:solidFill>
              </a:rPr>
              <a:t>: </a:t>
            </a:r>
            <a:r>
              <a:rPr lang="hr-HR" sz="2000" dirty="0"/>
              <a:t>Može biti više </a:t>
            </a:r>
            <a:r>
              <a:rPr lang="hr-HR" sz="2000" dirty="0" err="1"/>
              <a:t>usmjernika</a:t>
            </a:r>
            <a:r>
              <a:rPr lang="hr-HR" sz="2000" dirty="0"/>
              <a:t> u HSRP </a:t>
            </a:r>
            <a:r>
              <a:rPr lang="hr-HR" sz="2000" dirty="0" err="1"/>
              <a:t>standby</a:t>
            </a:r>
            <a:r>
              <a:rPr lang="hr-HR" sz="2000" dirty="0"/>
              <a:t> grupi, svi ostali su u “</a:t>
            </a:r>
            <a:r>
              <a:rPr lang="hr-HR" sz="2000" dirty="0" err="1"/>
              <a:t>Initial</a:t>
            </a:r>
            <a:r>
              <a:rPr lang="hr-HR" sz="2000" dirty="0"/>
              <a:t> State” i tek ako otkažu i </a:t>
            </a:r>
            <a:r>
              <a:rPr lang="hr-HR" sz="2000" dirty="0" err="1"/>
              <a:t>Active</a:t>
            </a:r>
            <a:r>
              <a:rPr lang="hr-HR" sz="2000" dirty="0"/>
              <a:t> i </a:t>
            </a:r>
            <a:r>
              <a:rPr lang="hr-HR" sz="2000" dirty="0" err="1"/>
              <a:t>Standby</a:t>
            </a:r>
            <a:r>
              <a:rPr lang="hr-HR" sz="2000" dirty="0"/>
              <a:t> </a:t>
            </a:r>
            <a:r>
              <a:rPr lang="hr-HR" sz="2000" dirty="0" err="1"/>
              <a:t>usmjernik</a:t>
            </a:r>
            <a:r>
              <a:rPr lang="hr-HR" sz="2000" dirty="0"/>
              <a:t> ostali se natječu za njihove pozicije</a:t>
            </a:r>
          </a:p>
          <a:p>
            <a:pPr marL="342900" indent="-342900">
              <a:buFont typeface="Arial" panose="020B0604020202020204" pitchFamily="34" charset="0"/>
              <a:buChar char="•"/>
            </a:pPr>
            <a:endParaRPr lang="hr-HR" sz="2000" dirty="0">
              <a:solidFill>
                <a:srgbClr val="FF0000"/>
              </a:solidFill>
            </a:endParaRPr>
          </a:p>
        </p:txBody>
      </p:sp>
    </p:spTree>
    <p:extLst>
      <p:ext uri="{BB962C8B-B14F-4D97-AF65-F5344CB8AC3E}">
        <p14:creationId xmlns:p14="http://schemas.microsoft.com/office/powerpoint/2010/main" val="3261351243"/>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5" name="Pravokutnik 1">
            <a:extLst>
              <a:ext uri="{FF2B5EF4-FFF2-40B4-BE49-F238E27FC236}">
                <a16:creationId xmlns:a16="http://schemas.microsoft.com/office/drawing/2014/main" id="{539C8C97-9067-4F79-B26F-3E869F7B8B51}"/>
              </a:ext>
            </a:extLst>
          </p:cNvPr>
          <p:cNvSpPr/>
          <p:nvPr/>
        </p:nvSpPr>
        <p:spPr>
          <a:xfrm>
            <a:off x="330925" y="1046092"/>
            <a:ext cx="11146972" cy="3785652"/>
          </a:xfrm>
          <a:prstGeom prst="rect">
            <a:avLst/>
          </a:prstGeom>
        </p:spPr>
        <p:txBody>
          <a:bodyPr wrap="square">
            <a:spAutoFit/>
          </a:bodyPr>
          <a:lstStyle/>
          <a:p>
            <a:pPr>
              <a:buNone/>
            </a:pPr>
            <a:r>
              <a:rPr lang="hr-HR" sz="2000" u="sng" dirty="0"/>
              <a:t>HSRP stanja:</a:t>
            </a:r>
          </a:p>
          <a:p>
            <a:r>
              <a:rPr lang="hr-HR" sz="2000" dirty="0">
                <a:solidFill>
                  <a:srgbClr val="FF0000"/>
                </a:solidFill>
              </a:rPr>
              <a:t>INITIAL</a:t>
            </a:r>
            <a:r>
              <a:rPr lang="hr-HR" sz="2000" dirty="0"/>
              <a:t>-Početno stanje. Prvi puta kad je HSRP konfiguriran na sučelju ili ako smo sučelje na kojem je konfiguriran HSRP uključili (no </a:t>
            </a:r>
            <a:r>
              <a:rPr lang="hr-HR" sz="2000" dirty="0" err="1"/>
              <a:t>shutdown</a:t>
            </a:r>
            <a:r>
              <a:rPr lang="hr-HR" sz="2000" dirty="0"/>
              <a:t>)</a:t>
            </a:r>
          </a:p>
          <a:p>
            <a:r>
              <a:rPr lang="hr-HR" sz="2000" b="1" u="sng" dirty="0">
                <a:solidFill>
                  <a:srgbClr val="FF0000"/>
                </a:solidFill>
              </a:rPr>
              <a:t>LISTEN</a:t>
            </a:r>
            <a:r>
              <a:rPr lang="hr-HR" sz="2000" dirty="0"/>
              <a:t>-</a:t>
            </a:r>
            <a:r>
              <a:rPr lang="hr-HR" sz="2000" dirty="0" err="1"/>
              <a:t>usmjernik</a:t>
            </a:r>
            <a:r>
              <a:rPr lang="hr-HR" sz="2000" dirty="0"/>
              <a:t> zna koja je virtualna adresa, ali nije ni </a:t>
            </a:r>
            <a:r>
              <a:rPr lang="hr-HR" sz="2000" dirty="0" err="1"/>
              <a:t>Active</a:t>
            </a:r>
            <a:r>
              <a:rPr lang="hr-HR" sz="2000" dirty="0"/>
              <a:t> ni </a:t>
            </a:r>
            <a:r>
              <a:rPr lang="hr-HR" sz="2000" dirty="0" err="1"/>
              <a:t>Standby</a:t>
            </a:r>
            <a:r>
              <a:rPr lang="hr-HR" sz="2000" dirty="0"/>
              <a:t> </a:t>
            </a:r>
            <a:r>
              <a:rPr lang="hr-HR" sz="2000" dirty="0" err="1"/>
              <a:t>usmjernik</a:t>
            </a:r>
            <a:r>
              <a:rPr lang="hr-HR" sz="2000" dirty="0"/>
              <a:t>. Samo sluša </a:t>
            </a:r>
            <a:r>
              <a:rPr lang="hr-HR" sz="2000" dirty="0" err="1"/>
              <a:t>Hello</a:t>
            </a:r>
            <a:r>
              <a:rPr lang="hr-HR" sz="2000" dirty="0"/>
              <a:t> poruke</a:t>
            </a:r>
          </a:p>
          <a:p>
            <a:r>
              <a:rPr lang="hr-HR" sz="2000" dirty="0">
                <a:solidFill>
                  <a:srgbClr val="FF0000"/>
                </a:solidFill>
              </a:rPr>
              <a:t>SPEAK</a:t>
            </a:r>
            <a:r>
              <a:rPr lang="hr-HR" sz="2000" dirty="0"/>
              <a:t>-</a:t>
            </a:r>
            <a:r>
              <a:rPr lang="hr-HR" sz="2000" dirty="0" err="1"/>
              <a:t>usmjernik</a:t>
            </a:r>
            <a:r>
              <a:rPr lang="hr-HR" sz="2000" dirty="0"/>
              <a:t> šalje periodičke </a:t>
            </a:r>
            <a:r>
              <a:rPr lang="hr-HR" sz="2000" dirty="0" err="1"/>
              <a:t>Hello</a:t>
            </a:r>
            <a:r>
              <a:rPr lang="hr-HR" sz="2000" dirty="0"/>
              <a:t> poruke i sudjeluje u izboru </a:t>
            </a:r>
            <a:r>
              <a:rPr lang="hr-HR" sz="2000" dirty="0" err="1"/>
              <a:t>Active</a:t>
            </a:r>
            <a:r>
              <a:rPr lang="hr-HR" sz="2000" dirty="0"/>
              <a:t> ili </a:t>
            </a:r>
            <a:r>
              <a:rPr lang="hr-HR" sz="2000" dirty="0" err="1"/>
              <a:t>Standby</a:t>
            </a:r>
            <a:r>
              <a:rPr lang="hr-HR" sz="2000" dirty="0"/>
              <a:t> </a:t>
            </a:r>
            <a:r>
              <a:rPr lang="hr-HR" sz="2000" dirty="0" err="1"/>
              <a:t>usmjernika</a:t>
            </a:r>
            <a:r>
              <a:rPr lang="hr-HR" sz="2000" dirty="0"/>
              <a:t>. </a:t>
            </a:r>
            <a:r>
              <a:rPr lang="hr-HR" sz="2000" dirty="0" err="1"/>
              <a:t>usmjernik</a:t>
            </a:r>
            <a:r>
              <a:rPr lang="hr-HR" sz="2000" dirty="0"/>
              <a:t> ne može ući u ovo stanje ako nema Virtualnu IP adresu konfiguriranu</a:t>
            </a:r>
          </a:p>
          <a:p>
            <a:r>
              <a:rPr lang="hr-HR" sz="2000" dirty="0">
                <a:solidFill>
                  <a:srgbClr val="FF0000"/>
                </a:solidFill>
              </a:rPr>
              <a:t>STANDBY</a:t>
            </a:r>
            <a:r>
              <a:rPr lang="hr-HR" sz="2000" dirty="0"/>
              <a:t>-</a:t>
            </a:r>
            <a:r>
              <a:rPr lang="hr-HR" sz="2000" dirty="0" err="1"/>
              <a:t>usmjernik</a:t>
            </a:r>
            <a:r>
              <a:rPr lang="hr-HR" sz="2000" dirty="0"/>
              <a:t> je kandidat za preuzimanje uloge Aktivnog </a:t>
            </a:r>
            <a:r>
              <a:rPr lang="hr-HR" sz="2000" dirty="0" err="1"/>
              <a:t>usmjernika</a:t>
            </a:r>
            <a:r>
              <a:rPr lang="hr-HR" sz="2000" dirty="0"/>
              <a:t> (trenutno je backup), može biti samo jedan </a:t>
            </a:r>
            <a:r>
              <a:rPr lang="hr-HR" sz="2000" dirty="0" err="1"/>
              <a:t>Standby</a:t>
            </a:r>
            <a:r>
              <a:rPr lang="hr-HR" sz="2000" dirty="0"/>
              <a:t> </a:t>
            </a:r>
            <a:r>
              <a:rPr lang="hr-HR" sz="2000" dirty="0" err="1"/>
              <a:t>usmjernik</a:t>
            </a:r>
            <a:r>
              <a:rPr lang="hr-HR" sz="2000" dirty="0"/>
              <a:t> u HSRP </a:t>
            </a:r>
            <a:r>
              <a:rPr lang="hr-HR" sz="2000" dirty="0" err="1"/>
              <a:t>standby</a:t>
            </a:r>
            <a:r>
              <a:rPr lang="hr-HR" sz="2000" dirty="0"/>
              <a:t> grupi (izuzev prijelaznih stanja)</a:t>
            </a:r>
          </a:p>
          <a:p>
            <a:r>
              <a:rPr lang="hr-HR" sz="2000" dirty="0">
                <a:solidFill>
                  <a:srgbClr val="FF0000"/>
                </a:solidFill>
              </a:rPr>
              <a:t>ACTIVE</a:t>
            </a:r>
            <a:r>
              <a:rPr lang="hr-HR" sz="2000" dirty="0"/>
              <a:t>-</a:t>
            </a:r>
            <a:r>
              <a:rPr lang="hr-HR" sz="2000" dirty="0" err="1"/>
              <a:t>usmjernik</a:t>
            </a:r>
            <a:r>
              <a:rPr lang="hr-HR" sz="2000" dirty="0"/>
              <a:t> se koristi kao </a:t>
            </a:r>
            <a:r>
              <a:rPr lang="hr-HR" sz="2000" dirty="0" err="1"/>
              <a:t>Gateway</a:t>
            </a:r>
            <a:r>
              <a:rPr lang="hr-HR" sz="2000" dirty="0"/>
              <a:t> za računala u </a:t>
            </a:r>
            <a:r>
              <a:rPr lang="hr-HR" sz="2000" dirty="0" err="1"/>
              <a:t>sbnetu</a:t>
            </a:r>
            <a:r>
              <a:rPr lang="hr-HR" sz="2000" dirty="0"/>
              <a:t> i šalje promet između Virtualne MAC i IP </a:t>
            </a:r>
            <a:r>
              <a:rPr lang="hr-HR" sz="2000" dirty="0" err="1"/>
              <a:t>adres</a:t>
            </a:r>
            <a:r>
              <a:rPr lang="hr-HR" sz="2000" dirty="0"/>
              <a:t> i računala u </a:t>
            </a:r>
            <a:r>
              <a:rPr lang="hr-HR" sz="2000" dirty="0" err="1"/>
              <a:t>subnetu</a:t>
            </a:r>
            <a:r>
              <a:rPr lang="hr-HR" sz="2000" dirty="0"/>
              <a:t>. Samo je jedan </a:t>
            </a:r>
            <a:r>
              <a:rPr lang="hr-HR" sz="2000" dirty="0" err="1"/>
              <a:t>Active</a:t>
            </a:r>
            <a:r>
              <a:rPr lang="hr-HR" sz="2000" dirty="0"/>
              <a:t> </a:t>
            </a:r>
            <a:r>
              <a:rPr lang="hr-HR" sz="2000" dirty="0" err="1"/>
              <a:t>usmjernik</a:t>
            </a:r>
            <a:r>
              <a:rPr lang="hr-HR" sz="2000" dirty="0"/>
              <a:t> moguć u grupi (izuzev prijelaznih stanja)</a:t>
            </a:r>
            <a:endParaRPr lang="hr-HR" sz="2000" dirty="0">
              <a:solidFill>
                <a:srgbClr val="FF0000"/>
              </a:solidFill>
            </a:endParaRPr>
          </a:p>
        </p:txBody>
      </p:sp>
    </p:spTree>
    <p:extLst>
      <p:ext uri="{BB962C8B-B14F-4D97-AF65-F5344CB8AC3E}">
        <p14:creationId xmlns:p14="http://schemas.microsoft.com/office/powerpoint/2010/main" val="2123004183"/>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4" name="Pravokutnik 1">
            <a:extLst>
              <a:ext uri="{FF2B5EF4-FFF2-40B4-BE49-F238E27FC236}">
                <a16:creationId xmlns:a16="http://schemas.microsoft.com/office/drawing/2014/main" id="{619F4FE5-F1F3-4688-B2AA-11A226BDCD85}"/>
              </a:ext>
            </a:extLst>
          </p:cNvPr>
          <p:cNvSpPr/>
          <p:nvPr/>
        </p:nvSpPr>
        <p:spPr>
          <a:xfrm>
            <a:off x="145590" y="705370"/>
            <a:ext cx="11146972" cy="3477875"/>
          </a:xfrm>
          <a:prstGeom prst="rect">
            <a:avLst/>
          </a:prstGeom>
        </p:spPr>
        <p:txBody>
          <a:bodyPr wrap="square">
            <a:spAutoFit/>
          </a:bodyPr>
          <a:lstStyle/>
          <a:p>
            <a:r>
              <a:rPr lang="hr-HR" sz="2000" u="sng" dirty="0"/>
              <a:t>HSRP stanja</a:t>
            </a:r>
            <a:r>
              <a:rPr lang="hr-HR" sz="2000" dirty="0"/>
              <a:t>:</a:t>
            </a:r>
          </a:p>
          <a:p>
            <a:pPr marL="342900" indent="-342900">
              <a:buFont typeface="Arial" panose="020B0604020202020204" pitchFamily="34" charset="0"/>
              <a:buChar char="•"/>
            </a:pPr>
            <a:r>
              <a:rPr lang="hr-HR" sz="2000" dirty="0"/>
              <a:t>Svi HSRP </a:t>
            </a:r>
            <a:r>
              <a:rPr lang="hr-HR" sz="2000" dirty="0" err="1"/>
              <a:t>usmjernici</a:t>
            </a:r>
            <a:r>
              <a:rPr lang="hr-HR" sz="2000" dirty="0"/>
              <a:t> počinju od INITIAL stanja.</a:t>
            </a:r>
          </a:p>
          <a:p>
            <a:pPr marL="342900" indent="-342900">
              <a:buFont typeface="Arial" panose="020B0604020202020204" pitchFamily="34" charset="0"/>
              <a:buChar char="•"/>
            </a:pPr>
            <a:r>
              <a:rPr lang="hr-HR" sz="2000" b="1" u="sng" dirty="0">
                <a:solidFill>
                  <a:srgbClr val="FF0000"/>
                </a:solidFill>
              </a:rPr>
              <a:t>LISTEN</a:t>
            </a:r>
            <a:r>
              <a:rPr lang="hr-HR" sz="2000" dirty="0"/>
              <a:t> stanje se koristi kako bi se odredilo postoji li </a:t>
            </a:r>
            <a:r>
              <a:rPr lang="hr-HR" sz="2000" dirty="0" err="1"/>
              <a:t>Active</a:t>
            </a:r>
            <a:r>
              <a:rPr lang="hr-HR" sz="2000" dirty="0"/>
              <a:t> i </a:t>
            </a:r>
            <a:r>
              <a:rPr lang="hr-HR" sz="2000" dirty="0" err="1"/>
              <a:t>Standby</a:t>
            </a:r>
            <a:r>
              <a:rPr lang="hr-HR" sz="2000" dirty="0"/>
              <a:t> </a:t>
            </a:r>
            <a:r>
              <a:rPr lang="hr-HR" sz="2000" dirty="0" err="1"/>
              <a:t>usmjernik</a:t>
            </a:r>
            <a:r>
              <a:rPr lang="hr-HR" sz="2000" dirty="0"/>
              <a:t> u grupi. U ovom stanju </a:t>
            </a:r>
            <a:r>
              <a:rPr lang="hr-HR" sz="2000" dirty="0" err="1"/>
              <a:t>usmjernici</a:t>
            </a:r>
            <a:r>
              <a:rPr lang="hr-HR" sz="2000" dirty="0"/>
              <a:t> sudjeluju u odabiru </a:t>
            </a:r>
            <a:r>
              <a:rPr lang="hr-HR" sz="2000" dirty="0" err="1"/>
              <a:t>Active</a:t>
            </a:r>
            <a:r>
              <a:rPr lang="hr-HR" sz="2000" dirty="0"/>
              <a:t> i/ili </a:t>
            </a:r>
            <a:r>
              <a:rPr lang="hr-HR" sz="2000" dirty="0" err="1"/>
              <a:t>Standby</a:t>
            </a:r>
            <a:r>
              <a:rPr lang="hr-HR" sz="2000" dirty="0"/>
              <a:t> </a:t>
            </a:r>
            <a:r>
              <a:rPr lang="hr-HR" sz="2000" dirty="0" err="1"/>
              <a:t>usmjernika</a:t>
            </a:r>
            <a:r>
              <a:rPr lang="hr-HR" sz="2000" dirty="0"/>
              <a:t>. HSRP koristi </a:t>
            </a:r>
            <a:r>
              <a:rPr lang="hr-HR" sz="2000" dirty="0" err="1"/>
              <a:t>Hello</a:t>
            </a:r>
            <a:r>
              <a:rPr lang="hr-HR" sz="2000" dirty="0"/>
              <a:t> i </a:t>
            </a:r>
            <a:r>
              <a:rPr lang="hr-HR" sz="2000" dirty="0" err="1"/>
              <a:t>Hold</a:t>
            </a:r>
            <a:r>
              <a:rPr lang="hr-HR" sz="2000" dirty="0"/>
              <a:t> </a:t>
            </a:r>
            <a:r>
              <a:rPr lang="hr-HR" sz="2000" dirty="0" err="1"/>
              <a:t>timere</a:t>
            </a:r>
            <a:r>
              <a:rPr lang="hr-HR" sz="2000" dirty="0"/>
              <a:t> kako bi odredio kad prelazi između stanja</a:t>
            </a:r>
          </a:p>
          <a:p>
            <a:pPr marL="342900" indent="-342900">
              <a:buFont typeface="Arial" panose="020B0604020202020204" pitchFamily="34" charset="0"/>
              <a:buChar char="•"/>
            </a:pPr>
            <a:r>
              <a:rPr lang="hr-HR" sz="2000" dirty="0"/>
              <a:t>Konfiguracijom </a:t>
            </a:r>
            <a:r>
              <a:rPr lang="hr-HR" sz="2000" dirty="0">
                <a:solidFill>
                  <a:srgbClr val="FF0000"/>
                </a:solidFill>
              </a:rPr>
              <a:t>Prioriteta</a:t>
            </a:r>
            <a:r>
              <a:rPr lang="hr-HR" sz="2000" dirty="0"/>
              <a:t> (</a:t>
            </a:r>
            <a:r>
              <a:rPr lang="hr-HR" sz="2000" dirty="0" err="1"/>
              <a:t>Priority</a:t>
            </a:r>
            <a:r>
              <a:rPr lang="hr-HR" sz="2000" dirty="0"/>
              <a:t>) možemo utjecati na odabir </a:t>
            </a:r>
            <a:r>
              <a:rPr lang="hr-HR" sz="2000" dirty="0" err="1"/>
              <a:t>Actiev</a:t>
            </a:r>
            <a:r>
              <a:rPr lang="hr-HR" sz="2000" dirty="0"/>
              <a:t> i </a:t>
            </a:r>
            <a:r>
              <a:rPr lang="hr-HR" sz="2000" dirty="0" err="1"/>
              <a:t>Standby</a:t>
            </a:r>
            <a:r>
              <a:rPr lang="hr-HR" sz="2000" dirty="0"/>
              <a:t> </a:t>
            </a:r>
            <a:r>
              <a:rPr lang="hr-HR" sz="2000" dirty="0" err="1"/>
              <a:t>usmjernika</a:t>
            </a:r>
            <a:r>
              <a:rPr lang="hr-HR" sz="2000" dirty="0"/>
              <a:t>. Ako ne postavimo prioritet koristi se </a:t>
            </a:r>
            <a:r>
              <a:rPr lang="hr-HR" sz="2000" dirty="0" err="1">
                <a:solidFill>
                  <a:srgbClr val="FF0000"/>
                </a:solidFill>
              </a:rPr>
              <a:t>default</a:t>
            </a:r>
            <a:r>
              <a:rPr lang="hr-HR" sz="2000" dirty="0">
                <a:solidFill>
                  <a:srgbClr val="FF0000"/>
                </a:solidFill>
              </a:rPr>
              <a:t> </a:t>
            </a:r>
            <a:r>
              <a:rPr lang="hr-HR" sz="2000" dirty="0" err="1">
                <a:solidFill>
                  <a:srgbClr val="FF0000"/>
                </a:solidFill>
              </a:rPr>
              <a:t>Priority</a:t>
            </a:r>
            <a:r>
              <a:rPr lang="hr-HR" sz="2000" dirty="0">
                <a:solidFill>
                  <a:srgbClr val="FF0000"/>
                </a:solidFill>
              </a:rPr>
              <a:t>=100</a:t>
            </a:r>
          </a:p>
          <a:p>
            <a:pPr marL="342900" indent="-342900">
              <a:buFont typeface="Arial" panose="020B0604020202020204" pitchFamily="34" charset="0"/>
              <a:buChar char="•"/>
            </a:pPr>
            <a:r>
              <a:rPr lang="hr-HR" sz="2000" dirty="0"/>
              <a:t>Ako neki </a:t>
            </a:r>
            <a:r>
              <a:rPr lang="hr-HR" sz="2000" dirty="0" err="1"/>
              <a:t>usmjernik</a:t>
            </a:r>
            <a:r>
              <a:rPr lang="hr-HR" sz="2000" dirty="0"/>
              <a:t> ima </a:t>
            </a:r>
            <a:r>
              <a:rPr lang="hr-HR" sz="2000" dirty="0" err="1"/>
              <a:t>Active</a:t>
            </a:r>
            <a:r>
              <a:rPr lang="hr-HR" sz="2000" dirty="0"/>
              <a:t> ulogu po </a:t>
            </a:r>
            <a:r>
              <a:rPr lang="hr-HR" sz="2000" dirty="0" err="1"/>
              <a:t>defaultu</a:t>
            </a:r>
            <a:r>
              <a:rPr lang="hr-HR" sz="2000" dirty="0"/>
              <a:t> ga se može smijeniti kada </a:t>
            </a:r>
            <a:r>
              <a:rPr lang="hr-HR" sz="2000" u="sng" dirty="0" err="1"/>
              <a:t>otkaže</a:t>
            </a:r>
            <a:r>
              <a:rPr lang="hr-HR" sz="2000" dirty="0" err="1"/>
              <a:t>..Kada</a:t>
            </a:r>
            <a:r>
              <a:rPr lang="hr-HR" sz="2000" dirty="0"/>
              <a:t> se otkazali </a:t>
            </a:r>
            <a:r>
              <a:rPr lang="hr-HR" sz="2000" dirty="0" err="1"/>
              <a:t>usmjernik</a:t>
            </a:r>
            <a:r>
              <a:rPr lang="hr-HR" sz="2000" dirty="0"/>
              <a:t> vrati u život, bez obzira na IP adrese i prioritet ne može zauzeti </a:t>
            </a:r>
            <a:r>
              <a:rPr lang="hr-HR" sz="2000" dirty="0" err="1"/>
              <a:t>Active</a:t>
            </a:r>
            <a:r>
              <a:rPr lang="hr-HR" sz="2000" dirty="0"/>
              <a:t> ulogu (ovo se može mijenjati ako konfiguriramo “</a:t>
            </a:r>
            <a:r>
              <a:rPr lang="hr-HR" sz="2000" u="sng" dirty="0" err="1">
                <a:solidFill>
                  <a:srgbClr val="FF0000"/>
                </a:solidFill>
              </a:rPr>
              <a:t>preempt</a:t>
            </a:r>
            <a:r>
              <a:rPr lang="hr-HR" sz="2000" dirty="0"/>
              <a:t>”)</a:t>
            </a:r>
          </a:p>
          <a:p>
            <a:pPr marL="342900" indent="-342900">
              <a:buFont typeface="Arial" panose="020B0604020202020204" pitchFamily="34" charset="0"/>
              <a:buChar char="•"/>
            </a:pPr>
            <a:endParaRPr lang="hr-HR" sz="2000" dirty="0"/>
          </a:p>
        </p:txBody>
      </p:sp>
      <p:pic>
        <p:nvPicPr>
          <p:cNvPr id="6" name="Picture 3">
            <a:extLst>
              <a:ext uri="{FF2B5EF4-FFF2-40B4-BE49-F238E27FC236}">
                <a16:creationId xmlns:a16="http://schemas.microsoft.com/office/drawing/2014/main" id="{C55CF966-748F-4AFF-AF4C-1088C5EA5E23}"/>
              </a:ext>
            </a:extLst>
          </p:cNvPr>
          <p:cNvPicPr>
            <a:picLocks noChangeAspect="1" noChangeArrowheads="1"/>
          </p:cNvPicPr>
          <p:nvPr/>
        </p:nvPicPr>
        <p:blipFill>
          <a:blip r:embed="rId4"/>
          <a:srcRect/>
          <a:stretch>
            <a:fillRect/>
          </a:stretch>
        </p:blipFill>
        <p:spPr bwMode="auto">
          <a:xfrm>
            <a:off x="2361236" y="3813861"/>
            <a:ext cx="5775873" cy="3044139"/>
          </a:xfrm>
          <a:prstGeom prst="rect">
            <a:avLst/>
          </a:prstGeom>
          <a:noFill/>
          <a:ln w="9525">
            <a:noFill/>
            <a:miter lim="800000"/>
            <a:headEnd/>
            <a:tailEnd/>
          </a:ln>
          <a:effectLst/>
        </p:spPr>
      </p:pic>
    </p:spTree>
    <p:extLst>
      <p:ext uri="{BB962C8B-B14F-4D97-AF65-F5344CB8AC3E}">
        <p14:creationId xmlns:p14="http://schemas.microsoft.com/office/powerpoint/2010/main" val="390021709"/>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5" name="Pravokutnik 1">
            <a:extLst>
              <a:ext uri="{FF2B5EF4-FFF2-40B4-BE49-F238E27FC236}">
                <a16:creationId xmlns:a16="http://schemas.microsoft.com/office/drawing/2014/main" id="{09C1E0B4-3F81-44E3-A130-C84C6C8E5EA0}"/>
              </a:ext>
            </a:extLst>
          </p:cNvPr>
          <p:cNvSpPr/>
          <p:nvPr/>
        </p:nvSpPr>
        <p:spPr>
          <a:xfrm>
            <a:off x="145590" y="705370"/>
            <a:ext cx="11146972" cy="1938992"/>
          </a:xfrm>
          <a:prstGeom prst="rect">
            <a:avLst/>
          </a:prstGeom>
        </p:spPr>
        <p:txBody>
          <a:bodyPr wrap="square">
            <a:spAutoFit/>
          </a:bodyPr>
          <a:lstStyle/>
          <a:p>
            <a:r>
              <a:rPr lang="hr-HR" sz="2000" dirty="0"/>
              <a:t>HSRP i STP topologija</a:t>
            </a:r>
          </a:p>
          <a:p>
            <a:pPr marL="342900" indent="-342900">
              <a:buFont typeface="Arial" panose="020B0604020202020204" pitchFamily="34" charset="0"/>
              <a:buChar char="•"/>
            </a:pPr>
            <a:r>
              <a:rPr lang="hr-HR" sz="2000" dirty="0"/>
              <a:t>U redundantnoj STP mreži neki od linkova su blokirani, ali STP uopće nije </a:t>
            </a:r>
            <a:r>
              <a:rPr lang="hr-HR" sz="2000" dirty="0" err="1"/>
              <a:t>svijestan</a:t>
            </a:r>
            <a:r>
              <a:rPr lang="hr-HR" sz="2000" dirty="0"/>
              <a:t> HSRP protokola</a:t>
            </a:r>
          </a:p>
          <a:p>
            <a:pPr marL="342900" indent="-342900">
              <a:buFont typeface="Arial" panose="020B0604020202020204" pitchFamily="34" charset="0"/>
              <a:buChar char="•"/>
            </a:pPr>
            <a:r>
              <a:rPr lang="hr-HR" sz="2000" dirty="0"/>
              <a:t>Jedino što </a:t>
            </a:r>
            <a:r>
              <a:rPr lang="hr-HR" sz="2000" dirty="0">
                <a:solidFill>
                  <a:srgbClr val="FF0000"/>
                </a:solidFill>
              </a:rPr>
              <a:t>trebamo paziti </a:t>
            </a:r>
            <a:r>
              <a:rPr lang="hr-HR" sz="2000" dirty="0"/>
              <a:t>ako konfiguriramo STP i neki od FHRP je da </a:t>
            </a:r>
            <a:r>
              <a:rPr lang="hr-HR" sz="2000" dirty="0" err="1"/>
              <a:t>Active</a:t>
            </a:r>
            <a:r>
              <a:rPr lang="hr-HR" sz="2000" dirty="0"/>
              <a:t> </a:t>
            </a:r>
            <a:r>
              <a:rPr lang="hr-HR" sz="2000" dirty="0" err="1"/>
              <a:t>usmjernik</a:t>
            </a:r>
            <a:r>
              <a:rPr lang="hr-HR" sz="2000" dirty="0"/>
              <a:t> bude na </a:t>
            </a:r>
            <a:r>
              <a:rPr lang="hr-HR" sz="2000" dirty="0" err="1"/>
              <a:t>switchu</a:t>
            </a:r>
            <a:r>
              <a:rPr lang="hr-HR" sz="2000" dirty="0"/>
              <a:t> koji je </a:t>
            </a:r>
            <a:r>
              <a:rPr lang="hr-HR" sz="2000" dirty="0" err="1"/>
              <a:t>root</a:t>
            </a:r>
            <a:r>
              <a:rPr lang="hr-HR" sz="2000" dirty="0"/>
              <a:t> za određeni VLAN, ako nije onda koristimo neoptimalnu putanju kroz mrežu</a:t>
            </a:r>
            <a:endParaRPr lang="hr-HR" sz="2000" dirty="0">
              <a:solidFill>
                <a:srgbClr val="FF0000"/>
              </a:solidFill>
            </a:endParaRPr>
          </a:p>
        </p:txBody>
      </p:sp>
      <p:pic>
        <p:nvPicPr>
          <p:cNvPr id="7" name="Picture 3">
            <a:extLst>
              <a:ext uri="{FF2B5EF4-FFF2-40B4-BE49-F238E27FC236}">
                <a16:creationId xmlns:a16="http://schemas.microsoft.com/office/drawing/2014/main" id="{3EDF4583-B13F-4589-B864-09404D162CC2}"/>
              </a:ext>
            </a:extLst>
          </p:cNvPr>
          <p:cNvPicPr>
            <a:picLocks noChangeAspect="1" noChangeArrowheads="1"/>
          </p:cNvPicPr>
          <p:nvPr/>
        </p:nvPicPr>
        <p:blipFill>
          <a:blip r:embed="rId4"/>
          <a:srcRect/>
          <a:stretch>
            <a:fillRect/>
          </a:stretch>
        </p:blipFill>
        <p:spPr bwMode="auto">
          <a:xfrm>
            <a:off x="2901801" y="2391728"/>
            <a:ext cx="5222421" cy="3979531"/>
          </a:xfrm>
          <a:prstGeom prst="rect">
            <a:avLst/>
          </a:prstGeom>
          <a:noFill/>
          <a:ln w="9525">
            <a:noFill/>
            <a:miter lim="800000"/>
            <a:headEnd/>
            <a:tailEnd/>
          </a:ln>
          <a:effectLst/>
        </p:spPr>
      </p:pic>
    </p:spTree>
    <p:extLst>
      <p:ext uri="{BB962C8B-B14F-4D97-AF65-F5344CB8AC3E}">
        <p14:creationId xmlns:p14="http://schemas.microsoft.com/office/powerpoint/2010/main" val="3045379260"/>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6" name="Rectangle 13">
            <a:extLst>
              <a:ext uri="{FF2B5EF4-FFF2-40B4-BE49-F238E27FC236}">
                <a16:creationId xmlns:a16="http://schemas.microsoft.com/office/drawing/2014/main" id="{1DA9F93E-A33C-4871-BD39-84D39BC23F66}"/>
              </a:ext>
            </a:extLst>
          </p:cNvPr>
          <p:cNvSpPr/>
          <p:nvPr/>
        </p:nvSpPr>
        <p:spPr>
          <a:xfrm>
            <a:off x="208344" y="4357850"/>
            <a:ext cx="11401064" cy="1414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Content Placeholder 1">
            <a:extLst>
              <a:ext uri="{FF2B5EF4-FFF2-40B4-BE49-F238E27FC236}">
                <a16:creationId xmlns:a16="http://schemas.microsoft.com/office/drawing/2014/main" id="{B07F8EFE-B49B-4683-AC95-A7F913DCE957}"/>
              </a:ext>
            </a:extLst>
          </p:cNvPr>
          <p:cNvSpPr>
            <a:spLocks noGrp="1"/>
          </p:cNvSpPr>
          <p:nvPr>
            <p:ph idx="1"/>
          </p:nvPr>
        </p:nvSpPr>
        <p:spPr>
          <a:xfrm>
            <a:off x="1778896" y="616132"/>
            <a:ext cx="1595900" cy="401963"/>
          </a:xfrm>
        </p:spPr>
        <p:txBody>
          <a:bodyPr/>
          <a:lstStyle/>
          <a:p>
            <a:pPr>
              <a:buNone/>
            </a:pPr>
            <a:r>
              <a:rPr lang="hr-HR" sz="1600" dirty="0">
                <a:solidFill>
                  <a:schemeClr val="tx1"/>
                </a:solidFill>
              </a:rPr>
              <a:t>Konfiguracija:</a:t>
            </a:r>
          </a:p>
          <a:p>
            <a:pPr>
              <a:buNone/>
            </a:pPr>
            <a:endParaRPr lang="hr-HR" sz="1600" dirty="0">
              <a:solidFill>
                <a:srgbClr val="FF0000"/>
              </a:solidFill>
            </a:endParaRPr>
          </a:p>
        </p:txBody>
      </p:sp>
      <p:sp>
        <p:nvSpPr>
          <p:cNvPr id="16" name="TextBox 12">
            <a:extLst>
              <a:ext uri="{FF2B5EF4-FFF2-40B4-BE49-F238E27FC236}">
                <a16:creationId xmlns:a16="http://schemas.microsoft.com/office/drawing/2014/main" id="{3026AA34-F27E-47B5-BBC4-1CC380B18F45}"/>
              </a:ext>
            </a:extLst>
          </p:cNvPr>
          <p:cNvSpPr txBox="1"/>
          <p:nvPr/>
        </p:nvSpPr>
        <p:spPr>
          <a:xfrm>
            <a:off x="208345" y="4357850"/>
            <a:ext cx="11505236" cy="1323439"/>
          </a:xfrm>
          <a:prstGeom prst="rect">
            <a:avLst/>
          </a:prstGeom>
          <a:noFill/>
        </p:spPr>
        <p:txBody>
          <a:bodyPr wrap="square" rtlCol="0">
            <a:spAutoFit/>
          </a:bodyPr>
          <a:lstStyle/>
          <a:p>
            <a:pPr marL="88900" indent="-88900">
              <a:buFont typeface="Arial" pitchFamily="34" charset="0"/>
              <a:buChar char="•"/>
              <a:tabLst>
                <a:tab pos="88900" algn="l"/>
              </a:tabLst>
            </a:pPr>
            <a:r>
              <a:rPr lang="hr-HR" sz="1600" dirty="0"/>
              <a:t>Max broj standby grupa je 256 (0-255), a njihove oznake mogu biti od 0-4095</a:t>
            </a:r>
          </a:p>
          <a:p>
            <a:pPr marL="88900" indent="-88900">
              <a:buFont typeface="Arial" pitchFamily="34" charset="0"/>
              <a:buChar char="•"/>
              <a:tabLst>
                <a:tab pos="88900" algn="l"/>
              </a:tabLst>
            </a:pPr>
            <a:r>
              <a:rPr lang="hr-HR" sz="1600" dirty="0" err="1"/>
              <a:t>Ip</a:t>
            </a:r>
            <a:r>
              <a:rPr lang="hr-HR" sz="1600" dirty="0"/>
              <a:t> 192.168.0.254 je virtualna IP adresa i ona mora biti ista na oba </a:t>
            </a:r>
            <a:r>
              <a:rPr lang="hr-HR" sz="1600" dirty="0" err="1"/>
              <a:t>usmjernika</a:t>
            </a:r>
            <a:endParaRPr lang="hr-HR" sz="1600" dirty="0"/>
          </a:p>
          <a:p>
            <a:pPr marL="88900" indent="-88900">
              <a:buFont typeface="Arial" pitchFamily="34" charset="0"/>
              <a:buChar char="•"/>
              <a:tabLst>
                <a:tab pos="88900" algn="l"/>
              </a:tabLst>
            </a:pPr>
            <a:r>
              <a:rPr lang="hr-HR" sz="1600" dirty="0"/>
              <a:t>Priority je default 100, konfigurira se u rasponu od 0-255 i veći je bolji-ako je isti, gleda se veća IP adresa</a:t>
            </a:r>
          </a:p>
          <a:p>
            <a:pPr marL="88900" indent="-88900">
              <a:buFont typeface="Arial" pitchFamily="34" charset="0"/>
              <a:buChar char="•"/>
              <a:tabLst>
                <a:tab pos="88900" algn="l"/>
              </a:tabLst>
            </a:pPr>
            <a:r>
              <a:rPr lang="hr-HR" sz="1600" dirty="0"/>
              <a:t>Ako dodamo preempt tada će ovaj </a:t>
            </a:r>
            <a:r>
              <a:rPr lang="hr-HR" sz="1600" dirty="0" err="1"/>
              <a:t>usmjernik</a:t>
            </a:r>
            <a:r>
              <a:rPr lang="hr-HR" sz="1600" dirty="0"/>
              <a:t> preuzeti ulogu </a:t>
            </a:r>
            <a:r>
              <a:rPr lang="hr-HR" sz="1600" dirty="0" err="1"/>
              <a:t>Active</a:t>
            </a:r>
            <a:r>
              <a:rPr lang="hr-HR" sz="1600" dirty="0"/>
              <a:t> </a:t>
            </a:r>
            <a:r>
              <a:rPr lang="hr-HR" sz="1600" dirty="0" err="1"/>
              <a:t>usmjernika</a:t>
            </a:r>
            <a:r>
              <a:rPr lang="hr-HR" sz="1600" dirty="0"/>
              <a:t> bez obzira jel postoji neki drugi </a:t>
            </a:r>
            <a:r>
              <a:rPr lang="hr-HR" sz="1600" dirty="0" err="1"/>
              <a:t>Active</a:t>
            </a:r>
            <a:r>
              <a:rPr lang="hr-HR" sz="1600" dirty="0"/>
              <a:t> </a:t>
            </a:r>
            <a:r>
              <a:rPr lang="hr-HR" sz="1600" dirty="0" err="1"/>
              <a:t>usmjernik</a:t>
            </a:r>
            <a:r>
              <a:rPr lang="hr-HR" sz="1600" dirty="0"/>
              <a:t> u mreži (ako ima bolji </a:t>
            </a:r>
            <a:r>
              <a:rPr lang="hr-HR" sz="1600" dirty="0" err="1"/>
              <a:t>priority</a:t>
            </a:r>
            <a:r>
              <a:rPr lang="hr-HR" sz="1600" dirty="0"/>
              <a:t>)</a:t>
            </a:r>
          </a:p>
        </p:txBody>
      </p:sp>
      <p:pic>
        <p:nvPicPr>
          <p:cNvPr id="2" name="Picture 1">
            <a:extLst>
              <a:ext uri="{FF2B5EF4-FFF2-40B4-BE49-F238E27FC236}">
                <a16:creationId xmlns:a16="http://schemas.microsoft.com/office/drawing/2014/main" id="{FC29468E-FC2F-4100-9678-13360A342A12}"/>
              </a:ext>
            </a:extLst>
          </p:cNvPr>
          <p:cNvPicPr>
            <a:picLocks noChangeAspect="1"/>
          </p:cNvPicPr>
          <p:nvPr/>
        </p:nvPicPr>
        <p:blipFill>
          <a:blip r:embed="rId4"/>
          <a:stretch>
            <a:fillRect/>
          </a:stretch>
        </p:blipFill>
        <p:spPr>
          <a:xfrm>
            <a:off x="7566439" y="41894"/>
            <a:ext cx="4381500" cy="3486150"/>
          </a:xfrm>
          <a:prstGeom prst="rect">
            <a:avLst/>
          </a:prstGeom>
        </p:spPr>
      </p:pic>
      <p:sp>
        <p:nvSpPr>
          <p:cNvPr id="4" name="Rectangle 3">
            <a:extLst>
              <a:ext uri="{FF2B5EF4-FFF2-40B4-BE49-F238E27FC236}">
                <a16:creationId xmlns:a16="http://schemas.microsoft.com/office/drawing/2014/main" id="{6F925D7A-16C0-48F6-AB6E-6A3508F61179}"/>
              </a:ext>
            </a:extLst>
          </p:cNvPr>
          <p:cNvSpPr/>
          <p:nvPr/>
        </p:nvSpPr>
        <p:spPr>
          <a:xfrm>
            <a:off x="483909" y="817113"/>
            <a:ext cx="6096000" cy="3416320"/>
          </a:xfrm>
          <a:prstGeom prst="rect">
            <a:avLst/>
          </a:prstGeom>
        </p:spPr>
        <p:txBody>
          <a:bodyPr>
            <a:spAutoFit/>
          </a:bodyPr>
          <a:lstStyle/>
          <a:p>
            <a:endParaRPr lang="en-US" dirty="0"/>
          </a:p>
          <a:p>
            <a:r>
              <a:rPr lang="en-US" dirty="0"/>
              <a:t>GW1(config)#interface loopback 0</a:t>
            </a:r>
          </a:p>
          <a:p>
            <a:r>
              <a:rPr lang="en-US" dirty="0"/>
              <a:t>GW1(config-if)#</a:t>
            </a:r>
            <a:r>
              <a:rPr lang="en-US" dirty="0" err="1"/>
              <a:t>ip</a:t>
            </a:r>
            <a:r>
              <a:rPr lang="en-US" dirty="0"/>
              <a:t> address 8.8.8.8 255.255.255.255</a:t>
            </a:r>
          </a:p>
          <a:p>
            <a:r>
              <a:rPr lang="en-US" dirty="0"/>
              <a:t>GW1(config-if)#exit</a:t>
            </a:r>
          </a:p>
          <a:p>
            <a:r>
              <a:rPr lang="en-US" dirty="0"/>
              <a:t>GW1(config)#interface fa0/1</a:t>
            </a:r>
          </a:p>
          <a:p>
            <a:r>
              <a:rPr lang="en-US" dirty="0"/>
              <a:t>GW1(config-if)#</a:t>
            </a:r>
            <a:r>
              <a:rPr lang="en-US" dirty="0" err="1"/>
              <a:t>ip</a:t>
            </a:r>
            <a:r>
              <a:rPr lang="en-US" dirty="0"/>
              <a:t> address 192.168.0.1 255.255.255.0</a:t>
            </a:r>
          </a:p>
          <a:p>
            <a:r>
              <a:rPr lang="en-US" dirty="0"/>
              <a:t>GW1(config-if)#no shut</a:t>
            </a:r>
          </a:p>
          <a:p>
            <a:r>
              <a:rPr lang="en-US" dirty="0"/>
              <a:t>GW1(config)#int fa 0/1</a:t>
            </a:r>
          </a:p>
          <a:p>
            <a:r>
              <a:rPr lang="en-US" b="1" dirty="0"/>
              <a:t>GW1(config-if)#standby 1 </a:t>
            </a:r>
            <a:r>
              <a:rPr lang="en-US" b="1" dirty="0" err="1"/>
              <a:t>ip</a:t>
            </a:r>
            <a:r>
              <a:rPr lang="en-US" b="1" dirty="0"/>
              <a:t> 192.168.0.254</a:t>
            </a:r>
          </a:p>
          <a:p>
            <a:r>
              <a:rPr lang="en-US" b="1" dirty="0"/>
              <a:t>GW1(config-if)#standby 1 priority 105</a:t>
            </a:r>
          </a:p>
          <a:p>
            <a:r>
              <a:rPr lang="en-US" b="1" dirty="0"/>
              <a:t>GW1(config-if)#standby 1 preempt </a:t>
            </a:r>
          </a:p>
          <a:p>
            <a:r>
              <a:rPr lang="en-US" dirty="0"/>
              <a:t>GW1(config-if)#</a:t>
            </a:r>
          </a:p>
        </p:txBody>
      </p:sp>
    </p:spTree>
    <p:extLst>
      <p:ext uri="{BB962C8B-B14F-4D97-AF65-F5344CB8AC3E}">
        <p14:creationId xmlns:p14="http://schemas.microsoft.com/office/powerpoint/2010/main" val="1469763208"/>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6" name="Rectangle 13">
            <a:extLst>
              <a:ext uri="{FF2B5EF4-FFF2-40B4-BE49-F238E27FC236}">
                <a16:creationId xmlns:a16="http://schemas.microsoft.com/office/drawing/2014/main" id="{1DA9F93E-A33C-4871-BD39-84D39BC23F66}"/>
              </a:ext>
            </a:extLst>
          </p:cNvPr>
          <p:cNvSpPr/>
          <p:nvPr/>
        </p:nvSpPr>
        <p:spPr>
          <a:xfrm>
            <a:off x="208344" y="4357850"/>
            <a:ext cx="11401064" cy="14145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Content Placeholder 1">
            <a:extLst>
              <a:ext uri="{FF2B5EF4-FFF2-40B4-BE49-F238E27FC236}">
                <a16:creationId xmlns:a16="http://schemas.microsoft.com/office/drawing/2014/main" id="{B07F8EFE-B49B-4683-AC95-A7F913DCE957}"/>
              </a:ext>
            </a:extLst>
          </p:cNvPr>
          <p:cNvSpPr>
            <a:spLocks noGrp="1"/>
          </p:cNvSpPr>
          <p:nvPr>
            <p:ph idx="1"/>
          </p:nvPr>
        </p:nvSpPr>
        <p:spPr>
          <a:xfrm>
            <a:off x="1778896" y="616132"/>
            <a:ext cx="1595900" cy="401963"/>
          </a:xfrm>
        </p:spPr>
        <p:txBody>
          <a:bodyPr/>
          <a:lstStyle/>
          <a:p>
            <a:pPr>
              <a:buNone/>
            </a:pPr>
            <a:r>
              <a:rPr lang="hr-HR" sz="1600" dirty="0">
                <a:solidFill>
                  <a:schemeClr val="tx1"/>
                </a:solidFill>
              </a:rPr>
              <a:t>Konfiguracija:</a:t>
            </a:r>
          </a:p>
          <a:p>
            <a:pPr>
              <a:buNone/>
            </a:pPr>
            <a:endParaRPr lang="hr-HR" sz="1600" dirty="0">
              <a:solidFill>
                <a:srgbClr val="FF0000"/>
              </a:solidFill>
            </a:endParaRPr>
          </a:p>
        </p:txBody>
      </p:sp>
      <p:sp>
        <p:nvSpPr>
          <p:cNvPr id="16" name="TextBox 12">
            <a:extLst>
              <a:ext uri="{FF2B5EF4-FFF2-40B4-BE49-F238E27FC236}">
                <a16:creationId xmlns:a16="http://schemas.microsoft.com/office/drawing/2014/main" id="{3026AA34-F27E-47B5-BBC4-1CC380B18F45}"/>
              </a:ext>
            </a:extLst>
          </p:cNvPr>
          <p:cNvSpPr txBox="1"/>
          <p:nvPr/>
        </p:nvSpPr>
        <p:spPr>
          <a:xfrm>
            <a:off x="208345" y="4357850"/>
            <a:ext cx="11505236" cy="1323439"/>
          </a:xfrm>
          <a:prstGeom prst="rect">
            <a:avLst/>
          </a:prstGeom>
          <a:noFill/>
        </p:spPr>
        <p:txBody>
          <a:bodyPr wrap="square" rtlCol="0">
            <a:spAutoFit/>
          </a:bodyPr>
          <a:lstStyle/>
          <a:p>
            <a:pPr marL="88900" indent="-88900">
              <a:buFont typeface="Arial" pitchFamily="34" charset="0"/>
              <a:buChar char="•"/>
              <a:tabLst>
                <a:tab pos="88900" algn="l"/>
              </a:tabLst>
            </a:pPr>
            <a:r>
              <a:rPr lang="hr-HR" sz="1600" dirty="0"/>
              <a:t>Max broj standby grupa je 256 (0-255), a njihove oznake mogu biti od 0-4095</a:t>
            </a:r>
          </a:p>
          <a:p>
            <a:pPr marL="88900" indent="-88900">
              <a:buFont typeface="Arial" pitchFamily="34" charset="0"/>
              <a:buChar char="•"/>
              <a:tabLst>
                <a:tab pos="88900" algn="l"/>
              </a:tabLst>
            </a:pPr>
            <a:r>
              <a:rPr lang="hr-HR" sz="1600" dirty="0" err="1"/>
              <a:t>Ip</a:t>
            </a:r>
            <a:r>
              <a:rPr lang="hr-HR" sz="1600" dirty="0"/>
              <a:t> 192.168.0.254 je virtualna IP adresa i ona mora biti ista na oba </a:t>
            </a:r>
            <a:r>
              <a:rPr lang="hr-HR" sz="1600" dirty="0" err="1"/>
              <a:t>usmjernika</a:t>
            </a:r>
            <a:endParaRPr lang="hr-HR" sz="1600" dirty="0"/>
          </a:p>
          <a:p>
            <a:pPr marL="88900" indent="-88900">
              <a:buFont typeface="Arial" pitchFamily="34" charset="0"/>
              <a:buChar char="•"/>
              <a:tabLst>
                <a:tab pos="88900" algn="l"/>
              </a:tabLst>
            </a:pPr>
            <a:r>
              <a:rPr lang="hr-HR" sz="1600" dirty="0"/>
              <a:t>Priority je default 100, konfigurira se u rasponu od 0-255 i veći je bolji-ako je isti, gleda se veća IP adresa</a:t>
            </a:r>
          </a:p>
          <a:p>
            <a:pPr marL="88900" indent="-88900">
              <a:buFont typeface="Arial" pitchFamily="34" charset="0"/>
              <a:buChar char="•"/>
              <a:tabLst>
                <a:tab pos="88900" algn="l"/>
              </a:tabLst>
            </a:pPr>
            <a:r>
              <a:rPr lang="hr-HR" sz="1600" dirty="0"/>
              <a:t>Ako dodamo preempt tada će ovaj </a:t>
            </a:r>
            <a:r>
              <a:rPr lang="hr-HR" sz="1600" dirty="0" err="1"/>
              <a:t>usmjernik</a:t>
            </a:r>
            <a:r>
              <a:rPr lang="hr-HR" sz="1600" dirty="0"/>
              <a:t> preuzeti ulogu </a:t>
            </a:r>
            <a:r>
              <a:rPr lang="hr-HR" sz="1600" dirty="0" err="1"/>
              <a:t>Active</a:t>
            </a:r>
            <a:r>
              <a:rPr lang="hr-HR" sz="1600" dirty="0"/>
              <a:t> </a:t>
            </a:r>
            <a:r>
              <a:rPr lang="hr-HR" sz="1600" dirty="0" err="1"/>
              <a:t>usmjernika</a:t>
            </a:r>
            <a:r>
              <a:rPr lang="hr-HR" sz="1600" dirty="0"/>
              <a:t> bez obzira jel postoji neki drugi </a:t>
            </a:r>
            <a:r>
              <a:rPr lang="hr-HR" sz="1600" dirty="0" err="1"/>
              <a:t>Active</a:t>
            </a:r>
            <a:r>
              <a:rPr lang="hr-HR" sz="1600" dirty="0"/>
              <a:t> </a:t>
            </a:r>
            <a:r>
              <a:rPr lang="hr-HR" sz="1600" dirty="0" err="1"/>
              <a:t>usmjernik</a:t>
            </a:r>
            <a:r>
              <a:rPr lang="hr-HR" sz="1600" dirty="0"/>
              <a:t> u mreži (ako ima bolji </a:t>
            </a:r>
            <a:r>
              <a:rPr lang="hr-HR" sz="1600" dirty="0" err="1"/>
              <a:t>priority</a:t>
            </a:r>
            <a:r>
              <a:rPr lang="hr-HR" sz="1600" dirty="0"/>
              <a:t>)</a:t>
            </a:r>
          </a:p>
        </p:txBody>
      </p:sp>
      <p:pic>
        <p:nvPicPr>
          <p:cNvPr id="2" name="Picture 1">
            <a:extLst>
              <a:ext uri="{FF2B5EF4-FFF2-40B4-BE49-F238E27FC236}">
                <a16:creationId xmlns:a16="http://schemas.microsoft.com/office/drawing/2014/main" id="{FC29468E-FC2F-4100-9678-13360A342A12}"/>
              </a:ext>
            </a:extLst>
          </p:cNvPr>
          <p:cNvPicPr>
            <a:picLocks noChangeAspect="1"/>
          </p:cNvPicPr>
          <p:nvPr/>
        </p:nvPicPr>
        <p:blipFill>
          <a:blip r:embed="rId4"/>
          <a:stretch>
            <a:fillRect/>
          </a:stretch>
        </p:blipFill>
        <p:spPr>
          <a:xfrm>
            <a:off x="7566439" y="41894"/>
            <a:ext cx="4381500" cy="3486150"/>
          </a:xfrm>
          <a:prstGeom prst="rect">
            <a:avLst/>
          </a:prstGeom>
        </p:spPr>
      </p:pic>
      <p:sp>
        <p:nvSpPr>
          <p:cNvPr id="5" name="Rectangle 4">
            <a:extLst>
              <a:ext uri="{FF2B5EF4-FFF2-40B4-BE49-F238E27FC236}">
                <a16:creationId xmlns:a16="http://schemas.microsoft.com/office/drawing/2014/main" id="{A45AE549-1B46-4168-A40F-0BD2AF8298FA}"/>
              </a:ext>
            </a:extLst>
          </p:cNvPr>
          <p:cNvSpPr/>
          <p:nvPr/>
        </p:nvSpPr>
        <p:spPr>
          <a:xfrm>
            <a:off x="540470" y="791990"/>
            <a:ext cx="6096000" cy="3416320"/>
          </a:xfrm>
          <a:prstGeom prst="rect">
            <a:avLst/>
          </a:prstGeom>
        </p:spPr>
        <p:txBody>
          <a:bodyPr>
            <a:spAutoFit/>
          </a:bodyPr>
          <a:lstStyle/>
          <a:p>
            <a:endParaRPr lang="en-US" dirty="0"/>
          </a:p>
          <a:p>
            <a:r>
              <a:rPr lang="en-US" dirty="0"/>
              <a:t>GW2(config)#interface loopback 0</a:t>
            </a:r>
          </a:p>
          <a:p>
            <a:r>
              <a:rPr lang="en-US" dirty="0"/>
              <a:t>GW2(config-if)#</a:t>
            </a:r>
            <a:r>
              <a:rPr lang="en-US" dirty="0" err="1"/>
              <a:t>ip</a:t>
            </a:r>
            <a:r>
              <a:rPr lang="en-US" dirty="0"/>
              <a:t> address 8.8.8.8 255.255.255.255</a:t>
            </a:r>
          </a:p>
          <a:p>
            <a:r>
              <a:rPr lang="en-US" dirty="0"/>
              <a:t>GW2(config-if)#exit</a:t>
            </a:r>
          </a:p>
          <a:p>
            <a:r>
              <a:rPr lang="en-US" dirty="0"/>
              <a:t>GW2(config)#interface fa0/1</a:t>
            </a:r>
          </a:p>
          <a:p>
            <a:r>
              <a:rPr lang="en-US" dirty="0"/>
              <a:t>GW2(config-if)#</a:t>
            </a:r>
            <a:r>
              <a:rPr lang="en-US" dirty="0" err="1"/>
              <a:t>ip</a:t>
            </a:r>
            <a:r>
              <a:rPr lang="en-US" dirty="0"/>
              <a:t> address 192.168.0.2 255.255.255.0</a:t>
            </a:r>
          </a:p>
          <a:p>
            <a:r>
              <a:rPr lang="en-US" dirty="0"/>
              <a:t>GW2(config-if)#no shut</a:t>
            </a:r>
          </a:p>
          <a:p>
            <a:r>
              <a:rPr lang="en-US" dirty="0"/>
              <a:t>GW2(config)#int fa 0/1</a:t>
            </a:r>
          </a:p>
          <a:p>
            <a:r>
              <a:rPr lang="en-US" b="1" dirty="0"/>
              <a:t>GW2(config-if)#standby 1 </a:t>
            </a:r>
            <a:r>
              <a:rPr lang="en-US" b="1" dirty="0" err="1"/>
              <a:t>ip</a:t>
            </a:r>
            <a:r>
              <a:rPr lang="en-US" b="1" dirty="0"/>
              <a:t> 192.168.0.254</a:t>
            </a:r>
          </a:p>
          <a:p>
            <a:r>
              <a:rPr lang="en-US" b="1" dirty="0"/>
              <a:t>GW2(config-if)#standby 1 priority 100</a:t>
            </a:r>
          </a:p>
          <a:p>
            <a:r>
              <a:rPr lang="en-US" b="1" dirty="0"/>
              <a:t>GW2(config-if)#standby 1 preempt </a:t>
            </a:r>
          </a:p>
          <a:p>
            <a:r>
              <a:rPr lang="en-US" dirty="0"/>
              <a:t>GW2(config-if)#</a:t>
            </a:r>
          </a:p>
        </p:txBody>
      </p:sp>
    </p:spTree>
    <p:extLst>
      <p:ext uri="{BB962C8B-B14F-4D97-AF65-F5344CB8AC3E}">
        <p14:creationId xmlns:p14="http://schemas.microsoft.com/office/powerpoint/2010/main" val="409247913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pic>
        <p:nvPicPr>
          <p:cNvPr id="21" name="Picture 20">
            <a:extLst>
              <a:ext uri="{FF2B5EF4-FFF2-40B4-BE49-F238E27FC236}">
                <a16:creationId xmlns:a16="http://schemas.microsoft.com/office/drawing/2014/main" id="{84857AF5-819A-41FA-8402-B561F5B23A14}"/>
              </a:ext>
            </a:extLst>
          </p:cNvPr>
          <p:cNvPicPr>
            <a:picLocks noChangeAspect="1"/>
          </p:cNvPicPr>
          <p:nvPr/>
        </p:nvPicPr>
        <p:blipFill>
          <a:blip r:embed="rId4"/>
          <a:stretch>
            <a:fillRect/>
          </a:stretch>
        </p:blipFill>
        <p:spPr>
          <a:xfrm>
            <a:off x="164184" y="717763"/>
            <a:ext cx="9601200" cy="2028825"/>
          </a:xfrm>
          <a:prstGeom prst="rect">
            <a:avLst/>
          </a:prstGeom>
        </p:spPr>
      </p:pic>
      <p:pic>
        <p:nvPicPr>
          <p:cNvPr id="22" name="Picture 21">
            <a:extLst>
              <a:ext uri="{FF2B5EF4-FFF2-40B4-BE49-F238E27FC236}">
                <a16:creationId xmlns:a16="http://schemas.microsoft.com/office/drawing/2014/main" id="{C6FD30ED-EA6B-4051-9A38-05CE26DD0BEE}"/>
              </a:ext>
            </a:extLst>
          </p:cNvPr>
          <p:cNvPicPr>
            <a:picLocks noChangeAspect="1"/>
          </p:cNvPicPr>
          <p:nvPr/>
        </p:nvPicPr>
        <p:blipFill>
          <a:blip r:embed="rId5"/>
          <a:stretch>
            <a:fillRect/>
          </a:stretch>
        </p:blipFill>
        <p:spPr>
          <a:xfrm>
            <a:off x="164184" y="3197204"/>
            <a:ext cx="11382375" cy="2847975"/>
          </a:xfrm>
          <a:prstGeom prst="rect">
            <a:avLst/>
          </a:prstGeom>
        </p:spPr>
      </p:pic>
      <p:sp>
        <p:nvSpPr>
          <p:cNvPr id="23" name="Rectangle 22">
            <a:extLst>
              <a:ext uri="{FF2B5EF4-FFF2-40B4-BE49-F238E27FC236}">
                <a16:creationId xmlns:a16="http://schemas.microsoft.com/office/drawing/2014/main" id="{ADCBAF25-CAF5-48C6-B38D-9B69DF5F2FE2}"/>
              </a:ext>
            </a:extLst>
          </p:cNvPr>
          <p:cNvSpPr/>
          <p:nvPr/>
        </p:nvSpPr>
        <p:spPr>
          <a:xfrm>
            <a:off x="324091" y="3197204"/>
            <a:ext cx="2893671" cy="50669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97128"/>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pic>
        <p:nvPicPr>
          <p:cNvPr id="21" name="Picture 20">
            <a:extLst>
              <a:ext uri="{FF2B5EF4-FFF2-40B4-BE49-F238E27FC236}">
                <a16:creationId xmlns:a16="http://schemas.microsoft.com/office/drawing/2014/main" id="{84857AF5-819A-41FA-8402-B561F5B23A14}"/>
              </a:ext>
            </a:extLst>
          </p:cNvPr>
          <p:cNvPicPr>
            <a:picLocks noChangeAspect="1"/>
          </p:cNvPicPr>
          <p:nvPr/>
        </p:nvPicPr>
        <p:blipFill>
          <a:blip r:embed="rId4"/>
          <a:stretch>
            <a:fillRect/>
          </a:stretch>
        </p:blipFill>
        <p:spPr>
          <a:xfrm>
            <a:off x="198021" y="625064"/>
            <a:ext cx="8626024" cy="1822761"/>
          </a:xfrm>
          <a:prstGeom prst="rect">
            <a:avLst/>
          </a:prstGeom>
        </p:spPr>
      </p:pic>
      <p:sp>
        <p:nvSpPr>
          <p:cNvPr id="2" name="Rectangle 1">
            <a:extLst>
              <a:ext uri="{FF2B5EF4-FFF2-40B4-BE49-F238E27FC236}">
                <a16:creationId xmlns:a16="http://schemas.microsoft.com/office/drawing/2014/main" id="{A819AB10-F592-4135-ADE2-9A4DC76C34C7}"/>
              </a:ext>
            </a:extLst>
          </p:cNvPr>
          <p:cNvSpPr/>
          <p:nvPr/>
        </p:nvSpPr>
        <p:spPr>
          <a:xfrm>
            <a:off x="71442" y="2447825"/>
            <a:ext cx="4006225" cy="369332"/>
          </a:xfrm>
          <a:prstGeom prst="rect">
            <a:avLst/>
          </a:prstGeom>
        </p:spPr>
        <p:txBody>
          <a:bodyPr wrap="none">
            <a:spAutoFit/>
          </a:bodyPr>
          <a:lstStyle/>
          <a:p>
            <a:r>
              <a:rPr lang="en-US" dirty="0"/>
              <a:t>GW1(config-if)#standby 1 track fa 0/0</a:t>
            </a:r>
          </a:p>
        </p:txBody>
      </p:sp>
      <p:pic>
        <p:nvPicPr>
          <p:cNvPr id="4" name="Picture 3">
            <a:extLst>
              <a:ext uri="{FF2B5EF4-FFF2-40B4-BE49-F238E27FC236}">
                <a16:creationId xmlns:a16="http://schemas.microsoft.com/office/drawing/2014/main" id="{5898F49D-4F45-4847-8695-D62434E11229}"/>
              </a:ext>
            </a:extLst>
          </p:cNvPr>
          <p:cNvPicPr>
            <a:picLocks noChangeAspect="1"/>
          </p:cNvPicPr>
          <p:nvPr/>
        </p:nvPicPr>
        <p:blipFill>
          <a:blip r:embed="rId5"/>
          <a:stretch>
            <a:fillRect/>
          </a:stretch>
        </p:blipFill>
        <p:spPr>
          <a:xfrm>
            <a:off x="29329" y="2848012"/>
            <a:ext cx="12192000" cy="2205635"/>
          </a:xfrm>
          <a:prstGeom prst="rect">
            <a:avLst/>
          </a:prstGeom>
        </p:spPr>
      </p:pic>
      <p:sp>
        <p:nvSpPr>
          <p:cNvPr id="8" name="Rectangle 7">
            <a:extLst>
              <a:ext uri="{FF2B5EF4-FFF2-40B4-BE49-F238E27FC236}">
                <a16:creationId xmlns:a16="http://schemas.microsoft.com/office/drawing/2014/main" id="{8D0CF663-9AE7-4F24-858B-1E50D1C98F1D}"/>
              </a:ext>
            </a:extLst>
          </p:cNvPr>
          <p:cNvSpPr/>
          <p:nvPr/>
        </p:nvSpPr>
        <p:spPr>
          <a:xfrm>
            <a:off x="29329" y="2817157"/>
            <a:ext cx="2893671" cy="50669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C111CF-20E4-42FB-B96A-DAB5BD0F94A0}"/>
              </a:ext>
            </a:extLst>
          </p:cNvPr>
          <p:cNvPicPr>
            <a:picLocks noChangeAspect="1"/>
          </p:cNvPicPr>
          <p:nvPr/>
        </p:nvPicPr>
        <p:blipFill>
          <a:blip r:embed="rId6"/>
          <a:stretch>
            <a:fillRect/>
          </a:stretch>
        </p:blipFill>
        <p:spPr>
          <a:xfrm>
            <a:off x="71442" y="5235500"/>
            <a:ext cx="8889418" cy="997435"/>
          </a:xfrm>
          <a:prstGeom prst="rect">
            <a:avLst/>
          </a:prstGeom>
        </p:spPr>
      </p:pic>
      <p:sp>
        <p:nvSpPr>
          <p:cNvPr id="10" name="Rectangle 9">
            <a:extLst>
              <a:ext uri="{FF2B5EF4-FFF2-40B4-BE49-F238E27FC236}">
                <a16:creationId xmlns:a16="http://schemas.microsoft.com/office/drawing/2014/main" id="{3BC79A34-4731-410C-86C9-BD56EA7CD8BB}"/>
              </a:ext>
            </a:extLst>
          </p:cNvPr>
          <p:cNvSpPr/>
          <p:nvPr/>
        </p:nvSpPr>
        <p:spPr>
          <a:xfrm>
            <a:off x="198021" y="1756464"/>
            <a:ext cx="8889418" cy="50669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117378-B3AA-4B41-9202-3C7DC40C375E}"/>
              </a:ext>
            </a:extLst>
          </p:cNvPr>
          <p:cNvSpPr/>
          <p:nvPr/>
        </p:nvSpPr>
        <p:spPr>
          <a:xfrm>
            <a:off x="29329" y="5728538"/>
            <a:ext cx="8889418" cy="506695"/>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651419"/>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HSRP (Hot </a:t>
            </a:r>
            <a:r>
              <a:rPr lang="hr-HR" sz="3200" dirty="0" err="1"/>
              <a:t>Standby</a:t>
            </a:r>
            <a:r>
              <a:rPr lang="hr-HR" sz="3200" dirty="0"/>
              <a:t> </a:t>
            </a:r>
            <a:r>
              <a:rPr lang="hr-HR" sz="3200" dirty="0" err="1"/>
              <a:t>Router</a:t>
            </a:r>
            <a:r>
              <a:rPr lang="hr-HR" sz="3200" dirty="0"/>
              <a:t> </a:t>
            </a:r>
            <a:r>
              <a:rPr lang="hr-HR" sz="3200" dirty="0" err="1"/>
              <a:t>Protocol</a:t>
            </a:r>
            <a:r>
              <a:rPr lang="hr-HR" sz="3200" dirty="0"/>
              <a:t>)</a:t>
            </a:r>
            <a:endParaRPr lang="en-US" sz="3200" dirty="0"/>
          </a:p>
        </p:txBody>
      </p:sp>
      <p:sp>
        <p:nvSpPr>
          <p:cNvPr id="7" name="Content Placeholder 1">
            <a:extLst>
              <a:ext uri="{FF2B5EF4-FFF2-40B4-BE49-F238E27FC236}">
                <a16:creationId xmlns:a16="http://schemas.microsoft.com/office/drawing/2014/main" id="{91F6F530-885B-40C8-93EB-8D5F2B5E7FF6}"/>
              </a:ext>
            </a:extLst>
          </p:cNvPr>
          <p:cNvSpPr txBox="1">
            <a:spLocks/>
          </p:cNvSpPr>
          <p:nvPr/>
        </p:nvSpPr>
        <p:spPr>
          <a:xfrm>
            <a:off x="339072" y="1135094"/>
            <a:ext cx="8943824" cy="56083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hr-HR" sz="1600" dirty="0" err="1">
                <a:solidFill>
                  <a:schemeClr val="tx1"/>
                </a:solidFill>
              </a:rPr>
              <a:t>Tracking</a:t>
            </a:r>
            <a:r>
              <a:rPr lang="hr-HR" sz="1600" dirty="0">
                <a:solidFill>
                  <a:schemeClr val="tx1"/>
                </a:solidFill>
              </a:rPr>
              <a:t>:</a:t>
            </a:r>
          </a:p>
          <a:p>
            <a:pPr>
              <a:buFont typeface="Arial" panose="020B0604020202020204" pitchFamily="34" charset="0"/>
              <a:buNone/>
            </a:pPr>
            <a:r>
              <a:rPr lang="hr-HR" sz="1500" dirty="0">
                <a:solidFill>
                  <a:schemeClr val="tx1"/>
                </a:solidFill>
              </a:rPr>
              <a:t>Ako želimo pratiti (</a:t>
            </a:r>
            <a:r>
              <a:rPr lang="hr-HR" sz="1500" dirty="0" err="1">
                <a:solidFill>
                  <a:schemeClr val="tx1"/>
                </a:solidFill>
              </a:rPr>
              <a:t>Track</a:t>
            </a:r>
            <a:r>
              <a:rPr lang="hr-HR" sz="1500" dirty="0">
                <a:solidFill>
                  <a:schemeClr val="tx1"/>
                </a:solidFill>
              </a:rPr>
              <a:t>) nešto drugo osim sučelja npr. </a:t>
            </a:r>
            <a:r>
              <a:rPr lang="hr-HR" sz="1500" dirty="0" err="1">
                <a:solidFill>
                  <a:schemeClr val="tx1"/>
                </a:solidFill>
              </a:rPr>
              <a:t>Ip</a:t>
            </a:r>
            <a:r>
              <a:rPr lang="hr-HR" sz="1500" dirty="0">
                <a:solidFill>
                  <a:schemeClr val="tx1"/>
                </a:solidFill>
              </a:rPr>
              <a:t> adresu ISP </a:t>
            </a:r>
            <a:r>
              <a:rPr lang="hr-HR" sz="1500" dirty="0" err="1">
                <a:solidFill>
                  <a:schemeClr val="tx1"/>
                </a:solidFill>
              </a:rPr>
              <a:t>usmjernika</a:t>
            </a:r>
            <a:r>
              <a:rPr lang="hr-HR" sz="1500" dirty="0">
                <a:solidFill>
                  <a:schemeClr val="tx1"/>
                </a:solidFill>
              </a:rPr>
              <a:t> tada moramo konfigurirati </a:t>
            </a:r>
            <a:r>
              <a:rPr lang="hr-HR" sz="1500" dirty="0" err="1">
                <a:solidFill>
                  <a:schemeClr val="tx1"/>
                </a:solidFill>
              </a:rPr>
              <a:t>cisco</a:t>
            </a:r>
            <a:r>
              <a:rPr lang="hr-HR" sz="1500" dirty="0">
                <a:solidFill>
                  <a:schemeClr val="tx1"/>
                </a:solidFill>
              </a:rPr>
              <a:t> IOS IP SLA </a:t>
            </a:r>
            <a:r>
              <a:rPr lang="hr-HR" sz="1500" dirty="0" err="1">
                <a:solidFill>
                  <a:schemeClr val="tx1"/>
                </a:solidFill>
              </a:rPr>
              <a:t>feature</a:t>
            </a:r>
            <a:r>
              <a:rPr lang="hr-HR" sz="1500" dirty="0">
                <a:solidFill>
                  <a:schemeClr val="tx1"/>
                </a:solidFill>
              </a:rPr>
              <a:t> što nam omogućava praćenje raznih elemenata poput:</a:t>
            </a:r>
          </a:p>
          <a:p>
            <a:pPr marL="354013" indent="-341313"/>
            <a:r>
              <a:rPr lang="hr-HR" sz="1800" b="1" i="1" dirty="0"/>
              <a:t>Dostupnost mrežnih resursa</a:t>
            </a:r>
          </a:p>
          <a:p>
            <a:pPr marL="354013" indent="-341313"/>
            <a:r>
              <a:rPr lang="hr-HR" sz="1800" b="1" i="1" dirty="0"/>
              <a:t>Vrijeme odgovora</a:t>
            </a:r>
          </a:p>
          <a:p>
            <a:pPr marL="354013" indent="-341313"/>
            <a:r>
              <a:rPr lang="hr-HR" sz="1800" b="1" i="1" dirty="0"/>
              <a:t>Jednosmjerno kašnjenje</a:t>
            </a:r>
          </a:p>
          <a:p>
            <a:pPr marL="354013" indent="-341313"/>
            <a:r>
              <a:rPr lang="hr-HR" sz="1800" b="1" i="1" dirty="0"/>
              <a:t>Varijaciju u kašnjenju (</a:t>
            </a:r>
            <a:r>
              <a:rPr lang="hr-HR" sz="1800" b="1" i="1" dirty="0" err="1"/>
              <a:t>Jitter</a:t>
            </a:r>
            <a:r>
              <a:rPr lang="hr-HR" sz="1800" b="1" i="1" dirty="0"/>
              <a:t>)</a:t>
            </a:r>
          </a:p>
          <a:p>
            <a:pPr marL="354013" indent="-341313"/>
            <a:r>
              <a:rPr lang="hr-HR" sz="1800" b="1" i="1" dirty="0"/>
              <a:t>Gubitak paketa</a:t>
            </a:r>
          </a:p>
          <a:p>
            <a:pPr marL="354013" indent="-341313"/>
            <a:r>
              <a:rPr lang="hr-HR" sz="1800" b="1" i="1" dirty="0"/>
              <a:t>Kvalitetu govora</a:t>
            </a:r>
          </a:p>
          <a:p>
            <a:pPr marL="354013" indent="-341313"/>
            <a:r>
              <a:rPr lang="hr-HR" sz="1800" b="1" i="1" dirty="0"/>
              <a:t>Performanse pojedinih aplikacija</a:t>
            </a:r>
          </a:p>
          <a:p>
            <a:pPr marL="354013" indent="-341313"/>
            <a:r>
              <a:rPr lang="hr-HR" sz="1800" b="1" i="1" dirty="0"/>
              <a:t>Vrijeme odgovora poslužitelja</a:t>
            </a:r>
          </a:p>
        </p:txBody>
      </p:sp>
    </p:spTree>
    <p:extLst>
      <p:ext uri="{BB962C8B-B14F-4D97-AF65-F5344CB8AC3E}">
        <p14:creationId xmlns:p14="http://schemas.microsoft.com/office/powerpoint/2010/main" val="30197174"/>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283971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78668" y="318754"/>
            <a:ext cx="7611532" cy="1068888"/>
          </a:xfrm>
        </p:spPr>
        <p:txBody>
          <a:bodyPr/>
          <a:lstStyle/>
          <a:p>
            <a:r>
              <a:rPr lang="hr-HR" sz="2800" dirty="0" err="1">
                <a:latin typeface="Arial" pitchFamily="34" charset="0"/>
                <a:cs typeface="Arial" pitchFamily="34" charset="0"/>
              </a:rPr>
              <a:t>Stackable</a:t>
            </a:r>
            <a:r>
              <a:rPr lang="hr-HR" sz="2800" dirty="0">
                <a:latin typeface="Arial" pitchFamily="34" charset="0"/>
                <a:cs typeface="Arial" pitchFamily="34" charset="0"/>
              </a:rPr>
              <a:t> preklopnici</a:t>
            </a:r>
          </a:p>
        </p:txBody>
      </p:sp>
      <p:sp>
        <p:nvSpPr>
          <p:cNvPr id="2" name="Pravokutnik 1"/>
          <p:cNvSpPr/>
          <p:nvPr/>
        </p:nvSpPr>
        <p:spPr>
          <a:xfrm>
            <a:off x="1929763" y="1342310"/>
            <a:ext cx="8272411" cy="830997"/>
          </a:xfrm>
          <a:prstGeom prst="rect">
            <a:avLst/>
          </a:prstGeom>
        </p:spPr>
        <p:txBody>
          <a:bodyPr wrap="square">
            <a:spAutoFit/>
          </a:bodyPr>
          <a:lstStyle/>
          <a:p>
            <a:r>
              <a:rPr lang="hr-HR" sz="2400" dirty="0">
                <a:solidFill>
                  <a:srgbClr val="002060"/>
                </a:solidFill>
                <a:latin typeface="Arial" pitchFamily="34" charset="0"/>
                <a:cs typeface="Arial" pitchFamily="34" charset="0"/>
              </a:rPr>
              <a:t>Povezivanje više preklopnika u jednu funkcionalnu cjelinu (više uređaja radi kao jedan)</a:t>
            </a:r>
          </a:p>
        </p:txBody>
      </p:sp>
      <p:pic>
        <p:nvPicPr>
          <p:cNvPr id="6146" name="Picture 2" descr="https://www.nlogic.co/wp-content/uploads/2015/03/StackWise-Cabling-Configuration-1024x4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713" y="2958972"/>
            <a:ext cx="5880340" cy="279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156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VRRP (</a:t>
            </a:r>
            <a:r>
              <a:rPr lang="hr-HR" sz="3200" dirty="0" err="1"/>
              <a:t>Virtual</a:t>
            </a:r>
            <a:r>
              <a:rPr lang="hr-HR" sz="3200" dirty="0"/>
              <a:t> </a:t>
            </a:r>
            <a:r>
              <a:rPr lang="hr-HR" sz="3200" dirty="0" err="1"/>
              <a:t>Router</a:t>
            </a:r>
            <a:r>
              <a:rPr lang="hr-HR" sz="3200" dirty="0"/>
              <a:t> </a:t>
            </a:r>
            <a:r>
              <a:rPr lang="hr-HR" sz="3200" dirty="0" err="1"/>
              <a:t>Redundancy</a:t>
            </a:r>
            <a:r>
              <a:rPr lang="hr-HR" sz="3200" dirty="0"/>
              <a:t> </a:t>
            </a:r>
            <a:r>
              <a:rPr lang="hr-HR" sz="3200" dirty="0" err="1"/>
              <a:t>Protocol</a:t>
            </a:r>
            <a:r>
              <a:rPr lang="hr-HR" sz="3200" dirty="0"/>
              <a:t>)</a:t>
            </a:r>
            <a:endParaRPr lang="en-US" sz="3200" dirty="0"/>
          </a:p>
        </p:txBody>
      </p:sp>
      <p:sp>
        <p:nvSpPr>
          <p:cNvPr id="4" name="Pravokutnik 6">
            <a:extLst>
              <a:ext uri="{FF2B5EF4-FFF2-40B4-BE49-F238E27FC236}">
                <a16:creationId xmlns:a16="http://schemas.microsoft.com/office/drawing/2014/main" id="{3879D590-4A5B-410D-B7F1-AA6D84D19B01}"/>
              </a:ext>
            </a:extLst>
          </p:cNvPr>
          <p:cNvSpPr/>
          <p:nvPr/>
        </p:nvSpPr>
        <p:spPr>
          <a:xfrm>
            <a:off x="190500" y="1194803"/>
            <a:ext cx="12001500" cy="4524315"/>
          </a:xfrm>
          <a:prstGeom prst="rect">
            <a:avLst/>
          </a:prstGeom>
        </p:spPr>
        <p:txBody>
          <a:bodyPr wrap="square">
            <a:spAutoFit/>
          </a:bodyPr>
          <a:lstStyle/>
          <a:p>
            <a:pPr marL="285750" indent="-285750">
              <a:buFont typeface="Arial" panose="020B0604020202020204" pitchFamily="34" charset="0"/>
              <a:buChar char="•"/>
            </a:pPr>
            <a:r>
              <a:rPr lang="hr-HR" dirty="0">
                <a:latin typeface="Arial" pitchFamily="34" charset="0"/>
                <a:cs typeface="Arial" pitchFamily="34" charset="0"/>
              </a:rPr>
              <a:t>IEEE standard RFC 2338 i RFC 3768</a:t>
            </a:r>
          </a:p>
          <a:p>
            <a:pPr marL="285750" indent="-285750">
              <a:buFont typeface="Arial" panose="020B0604020202020204" pitchFamily="34" charset="0"/>
              <a:buChar char="•"/>
            </a:pPr>
            <a:r>
              <a:rPr lang="hr-HR" dirty="0">
                <a:latin typeface="Arial" pitchFamily="34" charset="0"/>
                <a:cs typeface="Arial" pitchFamily="34" charset="0"/>
              </a:rPr>
              <a:t>VRRP podržava 255 grupa</a:t>
            </a:r>
          </a:p>
          <a:p>
            <a:pPr marL="285750" indent="-285750">
              <a:buFont typeface="Arial" panose="020B0604020202020204" pitchFamily="34" charset="0"/>
              <a:buChar char="•"/>
            </a:pPr>
            <a:r>
              <a:rPr lang="hr-HR" dirty="0">
                <a:latin typeface="Arial" pitchFamily="34" charset="0"/>
                <a:cs typeface="Arial" pitchFamily="34" charset="0"/>
              </a:rPr>
              <a:t>1 Aktivan </a:t>
            </a:r>
            <a:r>
              <a:rPr lang="hr-HR" dirty="0" err="1">
                <a:latin typeface="Arial" pitchFamily="34" charset="0"/>
                <a:cs typeface="Arial" pitchFamily="34" charset="0"/>
              </a:rPr>
              <a:t>usmjernik</a:t>
            </a:r>
            <a:r>
              <a:rPr lang="hr-HR" dirty="0">
                <a:latin typeface="Arial" pitchFamily="34" charset="0"/>
                <a:cs typeface="Arial" pitchFamily="34" charset="0"/>
              </a:rPr>
              <a:t> i nekoliko backupa</a:t>
            </a:r>
          </a:p>
          <a:p>
            <a:pPr marL="285750" indent="-285750">
              <a:buFont typeface="Arial" panose="020B0604020202020204" pitchFamily="34" charset="0"/>
              <a:buChar char="•"/>
            </a:pPr>
            <a:r>
              <a:rPr lang="hr-HR" dirty="0">
                <a:latin typeface="Arial" pitchFamily="34" charset="0"/>
                <a:cs typeface="Arial" pitchFamily="34" charset="0"/>
              </a:rPr>
              <a:t>Virtualna IP adresa može biti ista kao i fizička, ako koristimo fizičku tada taj </a:t>
            </a:r>
            <a:r>
              <a:rPr lang="hr-HR" dirty="0" err="1">
                <a:latin typeface="Arial" pitchFamily="34" charset="0"/>
                <a:cs typeface="Arial" pitchFamily="34" charset="0"/>
              </a:rPr>
              <a:t>usmjernik</a:t>
            </a:r>
            <a:r>
              <a:rPr lang="hr-HR" dirty="0">
                <a:latin typeface="Arial" pitchFamily="34" charset="0"/>
                <a:cs typeface="Arial" pitchFamily="34" charset="0"/>
              </a:rPr>
              <a:t> postaje </a:t>
            </a:r>
            <a:r>
              <a:rPr lang="hr-HR" dirty="0">
                <a:solidFill>
                  <a:srgbClr val="FF0000"/>
                </a:solidFill>
                <a:latin typeface="Arial" pitchFamily="34" charset="0"/>
                <a:cs typeface="Arial" pitchFamily="34" charset="0"/>
              </a:rPr>
              <a:t>MASTER, </a:t>
            </a:r>
            <a:r>
              <a:rPr lang="hr-HR" dirty="0">
                <a:latin typeface="Arial" pitchFamily="34" charset="0"/>
                <a:cs typeface="Arial" pitchFamily="34" charset="0"/>
              </a:rPr>
              <a:t>ako koristimo </a:t>
            </a:r>
            <a:r>
              <a:rPr lang="hr-HR" dirty="0" err="1">
                <a:latin typeface="Arial" pitchFamily="34" charset="0"/>
                <a:cs typeface="Arial" pitchFamily="34" charset="0"/>
              </a:rPr>
              <a:t>unique</a:t>
            </a:r>
            <a:r>
              <a:rPr lang="hr-HR" dirty="0">
                <a:latin typeface="Arial" pitchFamily="34" charset="0"/>
                <a:cs typeface="Arial" pitchFamily="34" charset="0"/>
              </a:rPr>
              <a:t> virtualnu tada MASTER postaje </a:t>
            </a:r>
            <a:r>
              <a:rPr lang="hr-HR" dirty="0" err="1">
                <a:latin typeface="Arial" pitchFamily="34" charset="0"/>
                <a:cs typeface="Arial" pitchFamily="34" charset="0"/>
              </a:rPr>
              <a:t>usmjernik</a:t>
            </a:r>
            <a:r>
              <a:rPr lang="hr-HR" dirty="0">
                <a:latin typeface="Arial" pitchFamily="34" charset="0"/>
                <a:cs typeface="Arial" pitchFamily="34" charset="0"/>
              </a:rPr>
              <a:t> s najvišim </a:t>
            </a:r>
            <a:r>
              <a:rPr lang="hr-HR" dirty="0" err="1">
                <a:latin typeface="Arial" pitchFamily="34" charset="0"/>
                <a:cs typeface="Arial" pitchFamily="34" charset="0"/>
              </a:rPr>
              <a:t>priorityem</a:t>
            </a:r>
            <a:endParaRPr lang="hr-HR" dirty="0">
              <a:latin typeface="Arial" pitchFamily="34" charset="0"/>
              <a:cs typeface="Arial" pitchFamily="34" charset="0"/>
            </a:endParaRPr>
          </a:p>
          <a:p>
            <a:pPr marL="285750" indent="-285750">
              <a:buFont typeface="Arial" panose="020B0604020202020204" pitchFamily="34" charset="0"/>
              <a:buChar char="•"/>
            </a:pPr>
            <a:r>
              <a:rPr lang="hr-HR" dirty="0" err="1">
                <a:latin typeface="Arial" pitchFamily="34" charset="0"/>
                <a:cs typeface="Arial" pitchFamily="34" charset="0"/>
              </a:rPr>
              <a:t>Timeri</a:t>
            </a:r>
            <a:r>
              <a:rPr lang="hr-HR" dirty="0">
                <a:latin typeface="Arial" pitchFamily="34" charset="0"/>
                <a:cs typeface="Arial" pitchFamily="34" charset="0"/>
              </a:rPr>
              <a:t> su kraći nego kod HSRP</a:t>
            </a:r>
          </a:p>
          <a:p>
            <a:pPr marL="285750" indent="-285750">
              <a:buFont typeface="Arial" panose="020B0604020202020204" pitchFamily="34" charset="0"/>
              <a:buChar char="•"/>
            </a:pPr>
            <a:r>
              <a:rPr lang="hr-HR" dirty="0">
                <a:latin typeface="Arial" pitchFamily="34" charset="0"/>
                <a:cs typeface="Arial" pitchFamily="34" charset="0"/>
              </a:rPr>
              <a:t>Prati samo objekte</a:t>
            </a:r>
          </a:p>
          <a:p>
            <a:pPr marL="285750" indent="-285750">
              <a:buFont typeface="Arial" panose="020B0604020202020204" pitchFamily="34" charset="0"/>
              <a:buChar char="•"/>
            </a:pPr>
            <a:r>
              <a:rPr lang="hr-HR" dirty="0">
                <a:latin typeface="Arial" pitchFamily="34" charset="0"/>
                <a:cs typeface="Arial" pitchFamily="34" charset="0"/>
              </a:rPr>
              <a:t>U nekim slučajevima (RFC 3768) </a:t>
            </a:r>
            <a:r>
              <a:rPr lang="hr-HR" dirty="0" err="1">
                <a:latin typeface="Arial" pitchFamily="34" charset="0"/>
                <a:cs typeface="Arial" pitchFamily="34" charset="0"/>
              </a:rPr>
              <a:t>timeri</a:t>
            </a:r>
            <a:r>
              <a:rPr lang="hr-HR" dirty="0">
                <a:latin typeface="Arial" pitchFamily="34" charset="0"/>
                <a:cs typeface="Arial" pitchFamily="34" charset="0"/>
              </a:rPr>
              <a:t> se ne mogu </a:t>
            </a:r>
            <a:r>
              <a:rPr lang="hr-HR" dirty="0" err="1">
                <a:latin typeface="Arial" pitchFamily="34" charset="0"/>
                <a:cs typeface="Arial" pitchFamily="34" charset="0"/>
              </a:rPr>
              <a:t>konfigurirait</a:t>
            </a:r>
            <a:r>
              <a:rPr lang="hr-HR" dirty="0">
                <a:latin typeface="Arial" pitchFamily="34" charset="0"/>
                <a:cs typeface="Arial" pitchFamily="34" charset="0"/>
              </a:rPr>
              <a:t> u </a:t>
            </a:r>
            <a:r>
              <a:rPr lang="hr-HR" dirty="0" err="1">
                <a:latin typeface="Arial" pitchFamily="34" charset="0"/>
                <a:cs typeface="Arial" pitchFamily="34" charset="0"/>
              </a:rPr>
              <a:t>msec</a:t>
            </a:r>
            <a:r>
              <a:rPr lang="hr-HR" dirty="0">
                <a:latin typeface="Arial" pitchFamily="34" charset="0"/>
                <a:cs typeface="Arial" pitchFamily="34" charset="0"/>
              </a:rPr>
              <a:t>, ali Cisco to omogućava</a:t>
            </a:r>
          </a:p>
          <a:p>
            <a:pPr marL="285750" indent="-285750">
              <a:buFont typeface="Arial" panose="020B0604020202020204" pitchFamily="34" charset="0"/>
              <a:buChar char="•"/>
            </a:pPr>
            <a:r>
              <a:rPr lang="hr-HR" dirty="0">
                <a:latin typeface="Arial" pitchFamily="34" charset="0"/>
                <a:cs typeface="Arial" pitchFamily="34" charset="0"/>
              </a:rPr>
              <a:t>Također se mogu postavljati </a:t>
            </a:r>
            <a:r>
              <a:rPr lang="hr-HR" dirty="0" err="1">
                <a:latin typeface="Arial" pitchFamily="34" charset="0"/>
                <a:cs typeface="Arial" pitchFamily="34" charset="0"/>
              </a:rPr>
              <a:t>delay</a:t>
            </a:r>
            <a:r>
              <a:rPr lang="hr-HR" dirty="0">
                <a:latin typeface="Arial" pitchFamily="34" charset="0"/>
                <a:cs typeface="Arial" pitchFamily="34" charset="0"/>
              </a:rPr>
              <a:t> </a:t>
            </a:r>
            <a:r>
              <a:rPr lang="hr-HR" dirty="0" err="1">
                <a:latin typeface="Arial" pitchFamily="34" charset="0"/>
                <a:cs typeface="Arial" pitchFamily="34" charset="0"/>
              </a:rPr>
              <a:t>timeri</a:t>
            </a:r>
            <a:r>
              <a:rPr lang="hr-HR" dirty="0">
                <a:latin typeface="Arial" pitchFamily="34" charset="0"/>
                <a:cs typeface="Arial" pitchFamily="34" charset="0"/>
              </a:rPr>
              <a:t> (</a:t>
            </a:r>
            <a:r>
              <a:rPr lang="hr-HR" dirty="0" err="1">
                <a:latin typeface="Arial" pitchFamily="34" charset="0"/>
                <a:cs typeface="Arial" pitchFamily="34" charset="0"/>
              </a:rPr>
              <a:t>default</a:t>
            </a:r>
            <a:r>
              <a:rPr lang="hr-HR" dirty="0">
                <a:latin typeface="Arial" pitchFamily="34" charset="0"/>
                <a:cs typeface="Arial" pitchFamily="34" charset="0"/>
              </a:rPr>
              <a:t> je 0), ali ne vrijedi ako je neki </a:t>
            </a:r>
            <a:r>
              <a:rPr lang="hr-HR" dirty="0" err="1">
                <a:latin typeface="Arial" pitchFamily="34" charset="0"/>
                <a:cs typeface="Arial" pitchFamily="34" charset="0"/>
              </a:rPr>
              <a:t>usmjernik</a:t>
            </a:r>
            <a:r>
              <a:rPr lang="hr-HR" dirty="0">
                <a:latin typeface="Arial" pitchFamily="34" charset="0"/>
                <a:cs typeface="Arial" pitchFamily="34" charset="0"/>
              </a:rPr>
              <a:t> vlasnik IP adrese (On je MASTER)</a:t>
            </a:r>
          </a:p>
          <a:p>
            <a:pPr marL="285750" indent="-285750">
              <a:buFont typeface="Arial" panose="020B0604020202020204" pitchFamily="34" charset="0"/>
              <a:buChar char="•"/>
            </a:pPr>
            <a:r>
              <a:rPr lang="hr-HR" b="1" dirty="0" err="1">
                <a:latin typeface="Arial" pitchFamily="34" charset="0"/>
                <a:cs typeface="Arial" pitchFamily="34" charset="0"/>
              </a:rPr>
              <a:t>usmjernik</a:t>
            </a:r>
            <a:r>
              <a:rPr lang="hr-HR" b="1" dirty="0">
                <a:latin typeface="Arial" pitchFamily="34" charset="0"/>
                <a:cs typeface="Arial" pitchFamily="34" charset="0"/>
              </a:rPr>
              <a:t> koji je vlasnik fizičke adrese koja je ujedno i virtualna ima </a:t>
            </a:r>
            <a:r>
              <a:rPr lang="hr-HR" b="1" dirty="0" err="1">
                <a:latin typeface="Arial" pitchFamily="34" charset="0"/>
                <a:cs typeface="Arial" pitchFamily="34" charset="0"/>
              </a:rPr>
              <a:t>priority</a:t>
            </a:r>
            <a:r>
              <a:rPr lang="hr-HR" b="1" dirty="0">
                <a:latin typeface="Arial" pitchFamily="34" charset="0"/>
                <a:cs typeface="Arial" pitchFamily="34" charset="0"/>
              </a:rPr>
              <a:t> od 255, backup </a:t>
            </a:r>
            <a:r>
              <a:rPr lang="hr-HR" b="1" dirty="0" err="1">
                <a:latin typeface="Arial" pitchFamily="34" charset="0"/>
                <a:cs typeface="Arial" pitchFamily="34" charset="0"/>
              </a:rPr>
              <a:t>moze</a:t>
            </a:r>
            <a:r>
              <a:rPr lang="hr-HR" b="1" dirty="0">
                <a:latin typeface="Arial" pitchFamily="34" charset="0"/>
                <a:cs typeface="Arial" pitchFamily="34" charset="0"/>
              </a:rPr>
              <a:t> dobiti od 1-254 </a:t>
            </a:r>
            <a:r>
              <a:rPr lang="hr-HR" dirty="0" err="1">
                <a:latin typeface="Arial" pitchFamily="34" charset="0"/>
                <a:cs typeface="Arial" pitchFamily="34" charset="0"/>
              </a:rPr>
              <a:t>Default</a:t>
            </a:r>
            <a:r>
              <a:rPr lang="hr-HR" dirty="0">
                <a:latin typeface="Arial" pitchFamily="34" charset="0"/>
                <a:cs typeface="Arial" pitchFamily="34" charset="0"/>
              </a:rPr>
              <a:t> </a:t>
            </a:r>
            <a:r>
              <a:rPr lang="hr-HR" dirty="0" err="1">
                <a:latin typeface="Arial" pitchFamily="34" charset="0"/>
                <a:cs typeface="Arial" pitchFamily="34" charset="0"/>
              </a:rPr>
              <a:t>priority</a:t>
            </a:r>
            <a:r>
              <a:rPr lang="hr-HR" dirty="0">
                <a:latin typeface="Arial" pitchFamily="34" charset="0"/>
                <a:cs typeface="Arial" pitchFamily="34" charset="0"/>
              </a:rPr>
              <a:t> je 100, veći je bolji, ako je isti gleda se veća primarna IP adresa</a:t>
            </a:r>
          </a:p>
          <a:p>
            <a:pPr marL="285750" indent="-285750">
              <a:buFont typeface="Arial" panose="020B0604020202020204" pitchFamily="34" charset="0"/>
              <a:buChar char="•"/>
            </a:pPr>
            <a:r>
              <a:rPr lang="hr-HR" dirty="0" err="1">
                <a:latin typeface="Arial" pitchFamily="34" charset="0"/>
                <a:cs typeface="Arial" pitchFamily="34" charset="0"/>
              </a:rPr>
              <a:t>Priority</a:t>
            </a:r>
            <a:r>
              <a:rPr lang="hr-HR" dirty="0">
                <a:latin typeface="Arial" pitchFamily="34" charset="0"/>
                <a:cs typeface="Arial" pitchFamily="34" charset="0"/>
              </a:rPr>
              <a:t> 0 znači da </a:t>
            </a:r>
            <a:r>
              <a:rPr lang="hr-HR" dirty="0" err="1">
                <a:latin typeface="Arial" pitchFamily="34" charset="0"/>
                <a:cs typeface="Arial" pitchFamily="34" charset="0"/>
              </a:rPr>
              <a:t>usmjernik</a:t>
            </a:r>
            <a:r>
              <a:rPr lang="hr-HR" dirty="0">
                <a:latin typeface="Arial" pitchFamily="34" charset="0"/>
                <a:cs typeface="Arial" pitchFamily="34" charset="0"/>
              </a:rPr>
              <a:t> ne sudjeluje u VRRP</a:t>
            </a:r>
          </a:p>
          <a:p>
            <a:pPr marL="285750" indent="-285750">
              <a:buFont typeface="Arial" panose="020B0604020202020204" pitchFamily="34" charset="0"/>
              <a:buChar char="•"/>
            </a:pPr>
            <a:r>
              <a:rPr lang="hr-HR" dirty="0">
                <a:latin typeface="Arial" pitchFamily="34" charset="0"/>
                <a:cs typeface="Arial" pitchFamily="34" charset="0"/>
              </a:rPr>
              <a:t>Kod VRRP samo  MASTER šalje </a:t>
            </a:r>
            <a:r>
              <a:rPr lang="hr-HR" dirty="0" err="1">
                <a:latin typeface="Arial" pitchFamily="34" charset="0"/>
                <a:cs typeface="Arial" pitchFamily="34" charset="0"/>
              </a:rPr>
              <a:t>Advertisement</a:t>
            </a:r>
            <a:r>
              <a:rPr lang="hr-HR" dirty="0">
                <a:latin typeface="Arial" pitchFamily="34" charset="0"/>
                <a:cs typeface="Arial" pitchFamily="34" charset="0"/>
              </a:rPr>
              <a:t> (slično kao i HSRP </a:t>
            </a:r>
            <a:r>
              <a:rPr lang="hr-HR" dirty="0" err="1">
                <a:latin typeface="Arial" pitchFamily="34" charset="0"/>
                <a:cs typeface="Arial" pitchFamily="34" charset="0"/>
              </a:rPr>
              <a:t>Hello</a:t>
            </a:r>
            <a:r>
              <a:rPr lang="hr-HR" dirty="0">
                <a:latin typeface="Arial" pitchFamily="34" charset="0"/>
                <a:cs typeface="Arial" pitchFamily="34" charset="0"/>
              </a:rPr>
              <a:t> poruka) na </a:t>
            </a:r>
            <a:r>
              <a:rPr lang="hr-HR" dirty="0" err="1">
                <a:latin typeface="Arial" pitchFamily="34" charset="0"/>
                <a:cs typeface="Arial" pitchFamily="34" charset="0"/>
              </a:rPr>
              <a:t>multicast</a:t>
            </a:r>
            <a:r>
              <a:rPr lang="hr-HR" dirty="0">
                <a:latin typeface="Arial" pitchFamily="34" charset="0"/>
                <a:cs typeface="Arial" pitchFamily="34" charset="0"/>
              </a:rPr>
              <a:t> adresu 224.0.0.18 svake sekunde</a:t>
            </a:r>
          </a:p>
          <a:p>
            <a:pPr marL="285750" indent="-285750">
              <a:buFont typeface="Arial" panose="020B0604020202020204" pitchFamily="34" charset="0"/>
              <a:buChar char="•"/>
            </a:pPr>
            <a:r>
              <a:rPr lang="hr-HR" dirty="0">
                <a:latin typeface="Arial" pitchFamily="34" charset="0"/>
                <a:cs typeface="Arial" pitchFamily="34" charset="0"/>
              </a:rPr>
              <a:t> </a:t>
            </a:r>
          </a:p>
        </p:txBody>
      </p:sp>
    </p:spTree>
    <p:extLst>
      <p:ext uri="{BB962C8B-B14F-4D97-AF65-F5344CB8AC3E}">
        <p14:creationId xmlns:p14="http://schemas.microsoft.com/office/powerpoint/2010/main" val="1666693780"/>
      </p:ext>
    </p:extLst>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VRRP (</a:t>
            </a:r>
            <a:r>
              <a:rPr lang="hr-HR" sz="3200" dirty="0" err="1"/>
              <a:t>Virtual</a:t>
            </a:r>
            <a:r>
              <a:rPr lang="hr-HR" sz="3200" dirty="0"/>
              <a:t> </a:t>
            </a:r>
            <a:r>
              <a:rPr lang="hr-HR" sz="3200" dirty="0" err="1"/>
              <a:t>Router</a:t>
            </a:r>
            <a:r>
              <a:rPr lang="hr-HR" sz="3200" dirty="0"/>
              <a:t> </a:t>
            </a:r>
            <a:r>
              <a:rPr lang="hr-HR" sz="3200" dirty="0" err="1"/>
              <a:t>Redundancy</a:t>
            </a:r>
            <a:r>
              <a:rPr lang="hr-HR" sz="3200" dirty="0"/>
              <a:t> </a:t>
            </a:r>
            <a:r>
              <a:rPr lang="hr-HR" sz="3200" dirty="0" err="1"/>
              <a:t>Protocol</a:t>
            </a:r>
            <a:r>
              <a:rPr lang="hr-HR" sz="3200" dirty="0"/>
              <a:t>)</a:t>
            </a:r>
            <a:endParaRPr lang="en-US" sz="3200" dirty="0"/>
          </a:p>
        </p:txBody>
      </p:sp>
      <p:pic>
        <p:nvPicPr>
          <p:cNvPr id="5" name="Picture 2">
            <a:extLst>
              <a:ext uri="{FF2B5EF4-FFF2-40B4-BE49-F238E27FC236}">
                <a16:creationId xmlns:a16="http://schemas.microsoft.com/office/drawing/2014/main" id="{E29B72C1-854D-4EF0-A3AA-E325D649DF42}"/>
              </a:ext>
            </a:extLst>
          </p:cNvPr>
          <p:cNvPicPr>
            <a:picLocks noChangeAspect="1" noChangeArrowheads="1"/>
          </p:cNvPicPr>
          <p:nvPr/>
        </p:nvPicPr>
        <p:blipFill>
          <a:blip r:embed="rId4"/>
          <a:srcRect/>
          <a:stretch>
            <a:fillRect/>
          </a:stretch>
        </p:blipFill>
        <p:spPr bwMode="auto">
          <a:xfrm>
            <a:off x="2086488" y="723185"/>
            <a:ext cx="7572375" cy="3724275"/>
          </a:xfrm>
          <a:prstGeom prst="rect">
            <a:avLst/>
          </a:prstGeom>
          <a:noFill/>
          <a:ln w="9525">
            <a:noFill/>
            <a:miter lim="800000"/>
            <a:headEnd/>
            <a:tailEnd/>
          </a:ln>
          <a:effectLst/>
        </p:spPr>
      </p:pic>
      <p:sp>
        <p:nvSpPr>
          <p:cNvPr id="6" name="Rectangle 6">
            <a:extLst>
              <a:ext uri="{FF2B5EF4-FFF2-40B4-BE49-F238E27FC236}">
                <a16:creationId xmlns:a16="http://schemas.microsoft.com/office/drawing/2014/main" id="{037EB896-0E3F-4378-926F-9F49AC130E80}"/>
              </a:ext>
            </a:extLst>
          </p:cNvPr>
          <p:cNvSpPr/>
          <p:nvPr/>
        </p:nvSpPr>
        <p:spPr>
          <a:xfrm>
            <a:off x="335942" y="4560582"/>
            <a:ext cx="11341567" cy="1477328"/>
          </a:xfrm>
          <a:prstGeom prst="rect">
            <a:avLst/>
          </a:prstGeom>
        </p:spPr>
        <p:txBody>
          <a:bodyPr wrap="square">
            <a:spAutoFit/>
          </a:bodyPr>
          <a:lstStyle/>
          <a:p>
            <a:pPr marL="87313" indent="-87313">
              <a:buFont typeface="Arial" pitchFamily="34" charset="0"/>
              <a:buChar char="•"/>
            </a:pPr>
            <a:r>
              <a:rPr lang="en-US" dirty="0" err="1"/>
              <a:t>usmjerni</a:t>
            </a:r>
            <a:r>
              <a:rPr lang="hr-HR" dirty="0"/>
              <a:t>ci</a:t>
            </a:r>
            <a:r>
              <a:rPr lang="en-US" dirty="0"/>
              <a:t> A, B, </a:t>
            </a:r>
            <a:r>
              <a:rPr lang="hr-HR" dirty="0"/>
              <a:t>i </a:t>
            </a:r>
            <a:r>
              <a:rPr lang="en-US" dirty="0"/>
              <a:t>C </a:t>
            </a:r>
            <a:r>
              <a:rPr lang="hr-HR" dirty="0"/>
              <a:t> su članovi VRRP grupe</a:t>
            </a:r>
            <a:r>
              <a:rPr lang="en-US" dirty="0"/>
              <a:t>.</a:t>
            </a:r>
            <a:r>
              <a:rPr lang="hr-HR" dirty="0"/>
              <a:t> IP adresa virtualnog </a:t>
            </a:r>
            <a:r>
              <a:rPr lang="hr-HR" dirty="0" err="1"/>
              <a:t>usmjernika</a:t>
            </a:r>
            <a:r>
              <a:rPr lang="hr-HR" dirty="0"/>
              <a:t> je ista kao i fizička na </a:t>
            </a:r>
            <a:r>
              <a:rPr lang="hr-HR" dirty="0" err="1"/>
              <a:t>usmjerniku</a:t>
            </a:r>
            <a:r>
              <a:rPr lang="hr-HR" dirty="0"/>
              <a:t> A </a:t>
            </a:r>
            <a:r>
              <a:rPr lang="en-US" dirty="0"/>
              <a:t>(10.0.0.1). Router A </a:t>
            </a:r>
            <a:r>
              <a:rPr lang="hr-HR" dirty="0"/>
              <a:t>je odgovoran za forwardiranje prometa koji dođe na njegovu IP adresu</a:t>
            </a:r>
            <a:r>
              <a:rPr lang="en-US" dirty="0"/>
              <a:t>. </a:t>
            </a:r>
          </a:p>
          <a:p>
            <a:pPr marL="87313" indent="-87313">
              <a:buFont typeface="Arial" pitchFamily="34" charset="0"/>
              <a:buChar char="•"/>
            </a:pPr>
            <a:r>
              <a:rPr lang="hr-HR" dirty="0"/>
              <a:t>Klijenti imaju IP adresu</a:t>
            </a:r>
            <a:r>
              <a:rPr lang="en-US" dirty="0"/>
              <a:t> 10.0.0.1. </a:t>
            </a:r>
            <a:r>
              <a:rPr lang="hr-HR" dirty="0"/>
              <a:t> kao Gateway, </a:t>
            </a:r>
            <a:r>
              <a:rPr lang="hr-HR" dirty="0" err="1"/>
              <a:t>usmjernici</a:t>
            </a:r>
            <a:r>
              <a:rPr lang="hr-HR" dirty="0"/>
              <a:t> B i C su backup </a:t>
            </a:r>
            <a:r>
              <a:rPr lang="hr-HR" dirty="0" err="1"/>
              <a:t>usmjernici</a:t>
            </a:r>
            <a:r>
              <a:rPr lang="en-US" dirty="0"/>
              <a:t>. </a:t>
            </a:r>
            <a:r>
              <a:rPr lang="hr-HR" dirty="0"/>
              <a:t> Ako otkaže MASTER backup </a:t>
            </a:r>
            <a:r>
              <a:rPr lang="hr-HR" dirty="0" err="1"/>
              <a:t>usmjernik</a:t>
            </a:r>
            <a:r>
              <a:rPr lang="hr-HR" dirty="0"/>
              <a:t> s najvišim priorityem postaje novi MASTER</a:t>
            </a:r>
            <a:r>
              <a:rPr lang="en-US" dirty="0"/>
              <a:t>.</a:t>
            </a:r>
            <a:r>
              <a:rPr lang="hr-HR" dirty="0"/>
              <a:t> Kad se </a:t>
            </a:r>
            <a:r>
              <a:rPr lang="hr-HR" dirty="0" err="1"/>
              <a:t>usmjernik</a:t>
            </a:r>
            <a:r>
              <a:rPr lang="hr-HR" dirty="0"/>
              <a:t> A vrati preuzima svoju ulogu MASTERA</a:t>
            </a:r>
            <a:r>
              <a:rPr lang="en-US" dirty="0"/>
              <a:t>. </a:t>
            </a:r>
          </a:p>
        </p:txBody>
      </p:sp>
    </p:spTree>
    <p:extLst>
      <p:ext uri="{BB962C8B-B14F-4D97-AF65-F5344CB8AC3E}">
        <p14:creationId xmlns:p14="http://schemas.microsoft.com/office/powerpoint/2010/main" val="3203675335"/>
      </p:ext>
    </p:extLst>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VRRP (</a:t>
            </a:r>
            <a:r>
              <a:rPr lang="hr-HR" sz="3200" dirty="0" err="1"/>
              <a:t>Virtual</a:t>
            </a:r>
            <a:r>
              <a:rPr lang="hr-HR" sz="3200" dirty="0"/>
              <a:t> </a:t>
            </a:r>
            <a:r>
              <a:rPr lang="hr-HR" sz="3200" dirty="0" err="1"/>
              <a:t>Router</a:t>
            </a:r>
            <a:r>
              <a:rPr lang="hr-HR" sz="3200" dirty="0"/>
              <a:t> </a:t>
            </a:r>
            <a:r>
              <a:rPr lang="hr-HR" sz="3200" dirty="0" err="1"/>
              <a:t>Redundancy</a:t>
            </a:r>
            <a:r>
              <a:rPr lang="hr-HR" sz="3200" dirty="0"/>
              <a:t> </a:t>
            </a:r>
            <a:r>
              <a:rPr lang="hr-HR" sz="3200" dirty="0" err="1"/>
              <a:t>Protocol</a:t>
            </a:r>
            <a:r>
              <a:rPr lang="hr-HR" sz="3200" dirty="0"/>
              <a:t>)</a:t>
            </a:r>
            <a:endParaRPr lang="en-US" sz="3200" dirty="0"/>
          </a:p>
        </p:txBody>
      </p:sp>
      <p:pic>
        <p:nvPicPr>
          <p:cNvPr id="7" name="Picture 2">
            <a:extLst>
              <a:ext uri="{FF2B5EF4-FFF2-40B4-BE49-F238E27FC236}">
                <a16:creationId xmlns:a16="http://schemas.microsoft.com/office/drawing/2014/main" id="{5A56D6CB-CCA8-40B8-A228-ED5BE01EB911}"/>
              </a:ext>
            </a:extLst>
          </p:cNvPr>
          <p:cNvPicPr>
            <a:picLocks noChangeAspect="1" noChangeArrowheads="1"/>
          </p:cNvPicPr>
          <p:nvPr/>
        </p:nvPicPr>
        <p:blipFill>
          <a:blip r:embed="rId4"/>
          <a:srcRect/>
          <a:stretch>
            <a:fillRect/>
          </a:stretch>
        </p:blipFill>
        <p:spPr bwMode="auto">
          <a:xfrm>
            <a:off x="2015542" y="770866"/>
            <a:ext cx="6343002" cy="3703876"/>
          </a:xfrm>
          <a:prstGeom prst="rect">
            <a:avLst/>
          </a:prstGeom>
          <a:noFill/>
          <a:ln w="9525">
            <a:noFill/>
            <a:miter lim="800000"/>
            <a:headEnd/>
            <a:tailEnd/>
          </a:ln>
          <a:effectLst/>
        </p:spPr>
      </p:pic>
      <p:sp>
        <p:nvSpPr>
          <p:cNvPr id="8" name="Rectangle 6">
            <a:extLst>
              <a:ext uri="{FF2B5EF4-FFF2-40B4-BE49-F238E27FC236}">
                <a16:creationId xmlns:a16="http://schemas.microsoft.com/office/drawing/2014/main" id="{DA2DF63D-2353-401C-AC99-1E6320569218}"/>
              </a:ext>
            </a:extLst>
          </p:cNvPr>
          <p:cNvSpPr/>
          <p:nvPr/>
        </p:nvSpPr>
        <p:spPr>
          <a:xfrm>
            <a:off x="71442" y="4609806"/>
            <a:ext cx="11598942" cy="1477328"/>
          </a:xfrm>
          <a:prstGeom prst="rect">
            <a:avLst/>
          </a:prstGeom>
        </p:spPr>
        <p:txBody>
          <a:bodyPr wrap="square">
            <a:spAutoFit/>
          </a:bodyPr>
          <a:lstStyle/>
          <a:p>
            <a:pPr marL="87313" indent="-87313">
              <a:buFont typeface="Arial" pitchFamily="34" charset="0"/>
              <a:buChar char="•"/>
            </a:pPr>
            <a:r>
              <a:rPr lang="hr-HR" dirty="0"/>
              <a:t>Na LAN segmentu VRRP je konfiguriran tako da </a:t>
            </a:r>
            <a:r>
              <a:rPr lang="hr-HR" dirty="0" err="1"/>
              <a:t>usmjernici</a:t>
            </a:r>
            <a:r>
              <a:rPr lang="hr-HR" dirty="0"/>
              <a:t> A i B dijele opterećenje mreže. </a:t>
            </a:r>
            <a:r>
              <a:rPr lang="hr-HR" dirty="0" err="1"/>
              <a:t>usmjernici</a:t>
            </a:r>
            <a:r>
              <a:rPr lang="hr-HR" dirty="0"/>
              <a:t> A i B su backup jedan drugome</a:t>
            </a:r>
            <a:r>
              <a:rPr lang="en-US" dirty="0"/>
              <a:t>. </a:t>
            </a:r>
          </a:p>
          <a:p>
            <a:pPr marL="87313" indent="-87313">
              <a:buFont typeface="Arial" pitchFamily="34" charset="0"/>
              <a:buChar char="•"/>
            </a:pPr>
            <a:r>
              <a:rPr lang="hr-HR" dirty="0"/>
              <a:t>Dva virtualna </a:t>
            </a:r>
            <a:r>
              <a:rPr lang="hr-HR" dirty="0" err="1"/>
              <a:t>usmjernika</a:t>
            </a:r>
            <a:r>
              <a:rPr lang="hr-HR" dirty="0"/>
              <a:t> su konfigurirana. Za virtualni </a:t>
            </a:r>
            <a:r>
              <a:rPr lang="hr-HR" dirty="0" err="1"/>
              <a:t>usmjernik</a:t>
            </a:r>
            <a:r>
              <a:rPr lang="hr-HR" dirty="0"/>
              <a:t> 1 </a:t>
            </a:r>
            <a:r>
              <a:rPr lang="hr-HR" dirty="0" err="1"/>
              <a:t>usmjernik</a:t>
            </a:r>
            <a:r>
              <a:rPr lang="hr-HR" dirty="0"/>
              <a:t> A je MASTER, a </a:t>
            </a:r>
            <a:r>
              <a:rPr lang="hr-HR" dirty="0" err="1"/>
              <a:t>usmjernik</a:t>
            </a:r>
            <a:r>
              <a:rPr lang="hr-HR" dirty="0"/>
              <a:t> B mu je backup</a:t>
            </a:r>
            <a:r>
              <a:rPr lang="en-US" dirty="0"/>
              <a:t>. </a:t>
            </a:r>
          </a:p>
          <a:p>
            <a:pPr marL="87313" indent="-87313">
              <a:buFont typeface="Arial" pitchFamily="34" charset="0"/>
              <a:buChar char="•"/>
            </a:pPr>
            <a:r>
              <a:rPr lang="hr-HR" dirty="0"/>
              <a:t>Za </a:t>
            </a:r>
            <a:r>
              <a:rPr lang="hr-HR" dirty="0" err="1"/>
              <a:t>virtual</a:t>
            </a:r>
            <a:r>
              <a:rPr lang="hr-HR" dirty="0"/>
              <a:t> </a:t>
            </a:r>
            <a:r>
              <a:rPr lang="hr-HR" dirty="0" err="1"/>
              <a:t>usmjernik</a:t>
            </a:r>
            <a:r>
              <a:rPr lang="hr-HR" dirty="0"/>
              <a:t> 2 MASTER je </a:t>
            </a:r>
            <a:r>
              <a:rPr lang="hr-HR" dirty="0" err="1"/>
              <a:t>usmjernik</a:t>
            </a:r>
            <a:r>
              <a:rPr lang="hr-HR" dirty="0"/>
              <a:t> B, a </a:t>
            </a:r>
            <a:r>
              <a:rPr lang="hr-HR" dirty="0" err="1"/>
              <a:t>usmjernik</a:t>
            </a:r>
            <a:r>
              <a:rPr lang="hr-HR" dirty="0"/>
              <a:t> A mu je backup</a:t>
            </a:r>
            <a:r>
              <a:rPr lang="en-US" dirty="0"/>
              <a:t>. </a:t>
            </a:r>
          </a:p>
        </p:txBody>
      </p:sp>
    </p:spTree>
    <p:extLst>
      <p:ext uri="{BB962C8B-B14F-4D97-AF65-F5344CB8AC3E}">
        <p14:creationId xmlns:p14="http://schemas.microsoft.com/office/powerpoint/2010/main" val="1993953420"/>
      </p:ext>
    </p:extLst>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VRRP (</a:t>
            </a:r>
            <a:r>
              <a:rPr lang="hr-HR" sz="3200" dirty="0" err="1"/>
              <a:t>Virtual</a:t>
            </a:r>
            <a:r>
              <a:rPr lang="hr-HR" sz="3200" dirty="0"/>
              <a:t> </a:t>
            </a:r>
            <a:r>
              <a:rPr lang="hr-HR" sz="3200" dirty="0" err="1"/>
              <a:t>Router</a:t>
            </a:r>
            <a:r>
              <a:rPr lang="hr-HR" sz="3200" dirty="0"/>
              <a:t> </a:t>
            </a:r>
            <a:r>
              <a:rPr lang="hr-HR" sz="3200" dirty="0" err="1"/>
              <a:t>Redundancy</a:t>
            </a:r>
            <a:r>
              <a:rPr lang="hr-HR" sz="3200" dirty="0"/>
              <a:t> </a:t>
            </a:r>
            <a:r>
              <a:rPr lang="hr-HR" sz="3200" dirty="0" err="1"/>
              <a:t>Protocol</a:t>
            </a:r>
            <a:r>
              <a:rPr lang="hr-HR" sz="3200" dirty="0"/>
              <a:t>)</a:t>
            </a:r>
            <a:endParaRPr lang="en-US" sz="3200" dirty="0"/>
          </a:p>
        </p:txBody>
      </p:sp>
      <p:pic>
        <p:nvPicPr>
          <p:cNvPr id="7" name="Picture 6">
            <a:extLst>
              <a:ext uri="{FF2B5EF4-FFF2-40B4-BE49-F238E27FC236}">
                <a16:creationId xmlns:a16="http://schemas.microsoft.com/office/drawing/2014/main" id="{04D4B808-2561-4C0A-9D49-80FF525BC05A}"/>
              </a:ext>
            </a:extLst>
          </p:cNvPr>
          <p:cNvPicPr>
            <a:picLocks noChangeAspect="1"/>
          </p:cNvPicPr>
          <p:nvPr/>
        </p:nvPicPr>
        <p:blipFill>
          <a:blip r:embed="rId4"/>
          <a:stretch>
            <a:fillRect/>
          </a:stretch>
        </p:blipFill>
        <p:spPr>
          <a:xfrm>
            <a:off x="3095625" y="890587"/>
            <a:ext cx="6000750" cy="5076825"/>
          </a:xfrm>
          <a:prstGeom prst="rect">
            <a:avLst/>
          </a:prstGeom>
        </p:spPr>
      </p:pic>
    </p:spTree>
    <p:extLst>
      <p:ext uri="{BB962C8B-B14F-4D97-AF65-F5344CB8AC3E}">
        <p14:creationId xmlns:p14="http://schemas.microsoft.com/office/powerpoint/2010/main" val="127799476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VRRP (</a:t>
            </a:r>
            <a:r>
              <a:rPr lang="hr-HR" sz="3200" dirty="0" err="1"/>
              <a:t>Virtual</a:t>
            </a:r>
            <a:r>
              <a:rPr lang="hr-HR" sz="3200" dirty="0"/>
              <a:t> </a:t>
            </a:r>
            <a:r>
              <a:rPr lang="hr-HR" sz="3200" dirty="0" err="1"/>
              <a:t>Router</a:t>
            </a:r>
            <a:r>
              <a:rPr lang="hr-HR" sz="3200" dirty="0"/>
              <a:t> </a:t>
            </a:r>
            <a:r>
              <a:rPr lang="hr-HR" sz="3200" dirty="0" err="1"/>
              <a:t>Redundancy</a:t>
            </a:r>
            <a:r>
              <a:rPr lang="hr-HR" sz="3200" dirty="0"/>
              <a:t> </a:t>
            </a:r>
            <a:r>
              <a:rPr lang="hr-HR" sz="3200" dirty="0" err="1"/>
              <a:t>Protocol</a:t>
            </a:r>
            <a:r>
              <a:rPr lang="hr-HR" sz="3200" dirty="0"/>
              <a:t>)</a:t>
            </a:r>
            <a:endParaRPr lang="en-US" sz="3200" dirty="0"/>
          </a:p>
        </p:txBody>
      </p:sp>
      <p:sp>
        <p:nvSpPr>
          <p:cNvPr id="2" name="Rectangle 1">
            <a:extLst>
              <a:ext uri="{FF2B5EF4-FFF2-40B4-BE49-F238E27FC236}">
                <a16:creationId xmlns:a16="http://schemas.microsoft.com/office/drawing/2014/main" id="{2857CC50-9B05-4CE8-AEAF-E67707A4586D}"/>
              </a:ext>
            </a:extLst>
          </p:cNvPr>
          <p:cNvSpPr/>
          <p:nvPr/>
        </p:nvSpPr>
        <p:spPr>
          <a:xfrm>
            <a:off x="249989" y="653876"/>
            <a:ext cx="6096000" cy="3693319"/>
          </a:xfrm>
          <a:prstGeom prst="rect">
            <a:avLst/>
          </a:prstGeom>
        </p:spPr>
        <p:txBody>
          <a:bodyPr>
            <a:spAutoFit/>
          </a:bodyPr>
          <a:lstStyle/>
          <a:p>
            <a:r>
              <a:rPr lang="hr-HR" dirty="0"/>
              <a:t>GW1</a:t>
            </a:r>
          </a:p>
          <a:p>
            <a:endParaRPr lang="hr-HR" dirty="0"/>
          </a:p>
          <a:p>
            <a:r>
              <a:rPr lang="en-US" dirty="0"/>
              <a:t>!</a:t>
            </a:r>
          </a:p>
          <a:p>
            <a:r>
              <a:rPr lang="en-US" dirty="0"/>
              <a:t>interface GigabitEthernet1</a:t>
            </a:r>
          </a:p>
          <a:p>
            <a:r>
              <a:rPr lang="en-US" dirty="0"/>
              <a:t> </a:t>
            </a:r>
            <a:r>
              <a:rPr lang="en-US" dirty="0" err="1"/>
              <a:t>ip</a:t>
            </a:r>
            <a:r>
              <a:rPr lang="en-US" dirty="0"/>
              <a:t> address 192.168.0.2 255.255.255.0</a:t>
            </a:r>
          </a:p>
          <a:p>
            <a:r>
              <a:rPr lang="en-US" dirty="0" err="1"/>
              <a:t>vrrp</a:t>
            </a:r>
            <a:r>
              <a:rPr lang="en-US" dirty="0"/>
              <a:t> 10 </a:t>
            </a:r>
            <a:r>
              <a:rPr lang="en-US" dirty="0" err="1"/>
              <a:t>ip</a:t>
            </a:r>
            <a:r>
              <a:rPr lang="en-US" dirty="0"/>
              <a:t> 192.168.0.254</a:t>
            </a:r>
          </a:p>
          <a:p>
            <a:r>
              <a:rPr lang="en-US" dirty="0"/>
              <a:t> </a:t>
            </a:r>
            <a:r>
              <a:rPr lang="en-US" dirty="0" err="1"/>
              <a:t>vrrp</a:t>
            </a:r>
            <a:r>
              <a:rPr lang="en-US" dirty="0"/>
              <a:t> 10 priority 115</a:t>
            </a:r>
          </a:p>
          <a:p>
            <a:r>
              <a:rPr lang="en-US" dirty="0"/>
              <a:t> </a:t>
            </a:r>
            <a:r>
              <a:rPr lang="en-US" dirty="0" err="1"/>
              <a:t>vrrp</a:t>
            </a:r>
            <a:r>
              <a:rPr lang="en-US" dirty="0"/>
              <a:t> 10 track 17 decrement 30</a:t>
            </a:r>
            <a:endParaRPr lang="hr-HR" dirty="0"/>
          </a:p>
          <a:p>
            <a:r>
              <a:rPr lang="hr-HR" dirty="0"/>
              <a:t>!</a:t>
            </a:r>
          </a:p>
          <a:p>
            <a:r>
              <a:rPr lang="en-US" dirty="0"/>
              <a:t>!</a:t>
            </a:r>
          </a:p>
          <a:p>
            <a:r>
              <a:rPr lang="en-US" dirty="0"/>
              <a:t>track 17 interface Loopback0 line-protocol</a:t>
            </a:r>
          </a:p>
          <a:p>
            <a:r>
              <a:rPr lang="en-US" dirty="0"/>
              <a:t>!</a:t>
            </a:r>
          </a:p>
          <a:p>
            <a:endParaRPr lang="en-US" dirty="0"/>
          </a:p>
        </p:txBody>
      </p:sp>
      <p:sp>
        <p:nvSpPr>
          <p:cNvPr id="4" name="Rectangle 3">
            <a:extLst>
              <a:ext uri="{FF2B5EF4-FFF2-40B4-BE49-F238E27FC236}">
                <a16:creationId xmlns:a16="http://schemas.microsoft.com/office/drawing/2014/main" id="{414ED7B3-3878-45C9-B108-CB4517C73227}"/>
              </a:ext>
            </a:extLst>
          </p:cNvPr>
          <p:cNvSpPr/>
          <p:nvPr/>
        </p:nvSpPr>
        <p:spPr>
          <a:xfrm>
            <a:off x="5072067" y="3004358"/>
            <a:ext cx="6096000" cy="2031325"/>
          </a:xfrm>
          <a:prstGeom prst="rect">
            <a:avLst/>
          </a:prstGeom>
        </p:spPr>
        <p:txBody>
          <a:bodyPr>
            <a:spAutoFit/>
          </a:bodyPr>
          <a:lstStyle/>
          <a:p>
            <a:r>
              <a:rPr lang="hr-HR" dirty="0"/>
              <a:t>GW2</a:t>
            </a:r>
          </a:p>
          <a:p>
            <a:endParaRPr lang="hr-HR" dirty="0"/>
          </a:p>
          <a:p>
            <a:r>
              <a:rPr lang="en-US" dirty="0"/>
              <a:t>!</a:t>
            </a:r>
          </a:p>
          <a:p>
            <a:r>
              <a:rPr lang="en-US" dirty="0"/>
              <a:t>interface GigabitEthernet1</a:t>
            </a:r>
          </a:p>
          <a:p>
            <a:r>
              <a:rPr lang="en-US" dirty="0"/>
              <a:t> </a:t>
            </a:r>
            <a:r>
              <a:rPr lang="en-US" dirty="0" err="1"/>
              <a:t>ip</a:t>
            </a:r>
            <a:r>
              <a:rPr lang="en-US" dirty="0"/>
              <a:t> address 192.168.0.1 255.255.255.0</a:t>
            </a:r>
          </a:p>
          <a:p>
            <a:r>
              <a:rPr lang="hr-HR" dirty="0"/>
              <a:t> </a:t>
            </a:r>
            <a:r>
              <a:rPr lang="en-US" dirty="0" err="1"/>
              <a:t>vrrp</a:t>
            </a:r>
            <a:r>
              <a:rPr lang="en-US" dirty="0"/>
              <a:t> 10 </a:t>
            </a:r>
            <a:r>
              <a:rPr lang="en-US" dirty="0" err="1"/>
              <a:t>ip</a:t>
            </a:r>
            <a:r>
              <a:rPr lang="en-US" dirty="0"/>
              <a:t> 192.168.0.254</a:t>
            </a:r>
          </a:p>
          <a:p>
            <a:r>
              <a:rPr lang="en-US" dirty="0"/>
              <a:t> </a:t>
            </a:r>
            <a:r>
              <a:rPr lang="en-US" dirty="0" err="1"/>
              <a:t>vrrp</a:t>
            </a:r>
            <a:r>
              <a:rPr lang="en-US" dirty="0"/>
              <a:t> 10 priority 105</a:t>
            </a:r>
          </a:p>
        </p:txBody>
      </p:sp>
      <p:sp>
        <p:nvSpPr>
          <p:cNvPr id="5" name="Rectangle 4">
            <a:extLst>
              <a:ext uri="{FF2B5EF4-FFF2-40B4-BE49-F238E27FC236}">
                <a16:creationId xmlns:a16="http://schemas.microsoft.com/office/drawing/2014/main" id="{9C1B80D1-BC2B-4E98-81C9-93A8AA791354}"/>
              </a:ext>
            </a:extLst>
          </p:cNvPr>
          <p:cNvSpPr/>
          <p:nvPr/>
        </p:nvSpPr>
        <p:spPr>
          <a:xfrm>
            <a:off x="5072067" y="630844"/>
            <a:ext cx="6096000" cy="2308324"/>
          </a:xfrm>
          <a:prstGeom prst="rect">
            <a:avLst/>
          </a:prstGeom>
        </p:spPr>
        <p:txBody>
          <a:bodyPr>
            <a:spAutoFit/>
          </a:bodyPr>
          <a:lstStyle/>
          <a:p>
            <a:r>
              <a:rPr lang="en-US" dirty="0"/>
              <a:t>GW1#show track</a:t>
            </a:r>
          </a:p>
          <a:p>
            <a:r>
              <a:rPr lang="en-US" dirty="0"/>
              <a:t>Track 17</a:t>
            </a:r>
          </a:p>
          <a:p>
            <a:r>
              <a:rPr lang="en-US" dirty="0"/>
              <a:t>  Interface Loopback0 line-protocol</a:t>
            </a:r>
          </a:p>
          <a:p>
            <a:r>
              <a:rPr lang="en-US" dirty="0"/>
              <a:t>  Line protocol is Up</a:t>
            </a:r>
          </a:p>
          <a:p>
            <a:r>
              <a:rPr lang="en-US" dirty="0"/>
              <a:t>    1 change, last change 00:02:30</a:t>
            </a:r>
          </a:p>
          <a:p>
            <a:r>
              <a:rPr lang="en-US" dirty="0"/>
              <a:t>  Tracked by:</a:t>
            </a:r>
          </a:p>
          <a:p>
            <a:r>
              <a:rPr lang="en-US" dirty="0"/>
              <a:t>    VRRP GigabitEthernet1 10</a:t>
            </a:r>
          </a:p>
          <a:p>
            <a:r>
              <a:rPr lang="en-US" dirty="0"/>
              <a:t>GW1#</a:t>
            </a:r>
          </a:p>
        </p:txBody>
      </p:sp>
      <p:sp>
        <p:nvSpPr>
          <p:cNvPr id="7" name="Rectangle 6">
            <a:extLst>
              <a:ext uri="{FF2B5EF4-FFF2-40B4-BE49-F238E27FC236}">
                <a16:creationId xmlns:a16="http://schemas.microsoft.com/office/drawing/2014/main" id="{20B786B1-7DA7-43A6-9ED1-78E715A01AE0}"/>
              </a:ext>
            </a:extLst>
          </p:cNvPr>
          <p:cNvSpPr/>
          <p:nvPr/>
        </p:nvSpPr>
        <p:spPr>
          <a:xfrm>
            <a:off x="71442" y="5026827"/>
            <a:ext cx="11634783" cy="1200329"/>
          </a:xfrm>
          <a:prstGeom prst="rect">
            <a:avLst/>
          </a:prstGeom>
        </p:spPr>
        <p:txBody>
          <a:bodyPr wrap="square">
            <a:spAutoFit/>
          </a:bodyPr>
          <a:lstStyle/>
          <a:p>
            <a:r>
              <a:rPr lang="en-US" dirty="0"/>
              <a:t>GW1#show </a:t>
            </a:r>
            <a:r>
              <a:rPr lang="en-US" dirty="0" err="1"/>
              <a:t>vrrp</a:t>
            </a:r>
            <a:r>
              <a:rPr lang="en-US" dirty="0"/>
              <a:t> brief</a:t>
            </a:r>
          </a:p>
          <a:p>
            <a:r>
              <a:rPr lang="en-US" dirty="0"/>
              <a:t>Interface          </a:t>
            </a:r>
            <a:r>
              <a:rPr lang="hr-HR" dirty="0"/>
              <a:t>	</a:t>
            </a:r>
            <a:r>
              <a:rPr lang="en-US" dirty="0"/>
              <a:t>Grp </a:t>
            </a:r>
            <a:r>
              <a:rPr lang="hr-HR" dirty="0"/>
              <a:t>	</a:t>
            </a:r>
            <a:r>
              <a:rPr lang="en-US" dirty="0" err="1"/>
              <a:t>Pri</a:t>
            </a:r>
            <a:r>
              <a:rPr lang="en-US" dirty="0"/>
              <a:t> </a:t>
            </a:r>
            <a:r>
              <a:rPr lang="hr-HR" dirty="0"/>
              <a:t>	</a:t>
            </a:r>
            <a:r>
              <a:rPr lang="en-US" dirty="0"/>
              <a:t>Time  </a:t>
            </a:r>
            <a:r>
              <a:rPr lang="hr-HR" dirty="0"/>
              <a:t>	</a:t>
            </a:r>
            <a:r>
              <a:rPr lang="en-US" dirty="0"/>
              <a:t>Own </a:t>
            </a:r>
            <a:r>
              <a:rPr lang="hr-HR" dirty="0"/>
              <a:t>	</a:t>
            </a:r>
            <a:r>
              <a:rPr lang="en-US" dirty="0"/>
              <a:t>Pre </a:t>
            </a:r>
            <a:r>
              <a:rPr lang="hr-HR" dirty="0"/>
              <a:t>	</a:t>
            </a:r>
            <a:r>
              <a:rPr lang="en-US" dirty="0"/>
              <a:t>State   </a:t>
            </a:r>
            <a:r>
              <a:rPr lang="hr-HR" dirty="0"/>
              <a:t>	</a:t>
            </a:r>
            <a:r>
              <a:rPr lang="en-US" dirty="0"/>
              <a:t>Master </a:t>
            </a:r>
            <a:r>
              <a:rPr lang="en-US" dirty="0" err="1"/>
              <a:t>addr</a:t>
            </a:r>
            <a:r>
              <a:rPr lang="en-US" dirty="0"/>
              <a:t>     Group </a:t>
            </a:r>
            <a:r>
              <a:rPr lang="en-US" dirty="0" err="1"/>
              <a:t>addr</a:t>
            </a:r>
            <a:endParaRPr lang="en-US" dirty="0"/>
          </a:p>
          <a:p>
            <a:r>
              <a:rPr lang="en-US" dirty="0"/>
              <a:t>Gi1                </a:t>
            </a:r>
            <a:r>
              <a:rPr lang="hr-HR" dirty="0"/>
              <a:t>	</a:t>
            </a:r>
            <a:r>
              <a:rPr lang="en-US" dirty="0"/>
              <a:t>10  </a:t>
            </a:r>
            <a:r>
              <a:rPr lang="hr-HR" dirty="0"/>
              <a:t>	</a:t>
            </a:r>
            <a:r>
              <a:rPr lang="en-US" dirty="0"/>
              <a:t>115 </a:t>
            </a:r>
            <a:r>
              <a:rPr lang="hr-HR" dirty="0"/>
              <a:t>	</a:t>
            </a:r>
            <a:r>
              <a:rPr lang="en-US" dirty="0"/>
              <a:t>3550       </a:t>
            </a:r>
            <a:r>
              <a:rPr lang="hr-HR" dirty="0"/>
              <a:t>	</a:t>
            </a:r>
            <a:r>
              <a:rPr lang="en-US" dirty="0"/>
              <a:t>Y </a:t>
            </a:r>
            <a:r>
              <a:rPr lang="hr-HR" dirty="0"/>
              <a:t>	</a:t>
            </a:r>
            <a:r>
              <a:rPr lang="en-US" dirty="0"/>
              <a:t> Master  192.168.0.2     192.168.0.254</a:t>
            </a:r>
          </a:p>
          <a:p>
            <a:r>
              <a:rPr lang="en-US" dirty="0"/>
              <a:t>GW1#</a:t>
            </a:r>
          </a:p>
        </p:txBody>
      </p:sp>
    </p:spTree>
    <p:extLst>
      <p:ext uri="{BB962C8B-B14F-4D97-AF65-F5344CB8AC3E}">
        <p14:creationId xmlns:p14="http://schemas.microsoft.com/office/powerpoint/2010/main" val="552188438"/>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VRRP (</a:t>
            </a:r>
            <a:r>
              <a:rPr lang="hr-HR" sz="3200" dirty="0" err="1"/>
              <a:t>Virtual</a:t>
            </a:r>
            <a:r>
              <a:rPr lang="hr-HR" sz="3200" dirty="0"/>
              <a:t> </a:t>
            </a:r>
            <a:r>
              <a:rPr lang="hr-HR" sz="3200" dirty="0" err="1"/>
              <a:t>Router</a:t>
            </a:r>
            <a:r>
              <a:rPr lang="hr-HR" sz="3200" dirty="0"/>
              <a:t> </a:t>
            </a:r>
            <a:r>
              <a:rPr lang="hr-HR" sz="3200" dirty="0" err="1"/>
              <a:t>Redundancy</a:t>
            </a:r>
            <a:r>
              <a:rPr lang="hr-HR" sz="3200" dirty="0"/>
              <a:t> </a:t>
            </a:r>
            <a:r>
              <a:rPr lang="hr-HR" sz="3200" dirty="0" err="1"/>
              <a:t>Protocol</a:t>
            </a:r>
            <a:r>
              <a:rPr lang="hr-HR" sz="3200" dirty="0"/>
              <a:t>)</a:t>
            </a:r>
            <a:endParaRPr lang="en-US" sz="3200" dirty="0"/>
          </a:p>
        </p:txBody>
      </p:sp>
      <p:pic>
        <p:nvPicPr>
          <p:cNvPr id="6" name="Picture 5">
            <a:extLst>
              <a:ext uri="{FF2B5EF4-FFF2-40B4-BE49-F238E27FC236}">
                <a16:creationId xmlns:a16="http://schemas.microsoft.com/office/drawing/2014/main" id="{13C8669F-1592-472A-AB5B-4F15A022DB99}"/>
              </a:ext>
            </a:extLst>
          </p:cNvPr>
          <p:cNvPicPr>
            <a:picLocks noChangeAspect="1"/>
          </p:cNvPicPr>
          <p:nvPr/>
        </p:nvPicPr>
        <p:blipFill>
          <a:blip r:embed="rId4"/>
          <a:stretch>
            <a:fillRect/>
          </a:stretch>
        </p:blipFill>
        <p:spPr>
          <a:xfrm>
            <a:off x="0" y="2526594"/>
            <a:ext cx="12192000" cy="1804812"/>
          </a:xfrm>
          <a:prstGeom prst="rect">
            <a:avLst/>
          </a:prstGeom>
        </p:spPr>
      </p:pic>
      <p:sp>
        <p:nvSpPr>
          <p:cNvPr id="7" name="TextBox 6">
            <a:extLst>
              <a:ext uri="{FF2B5EF4-FFF2-40B4-BE49-F238E27FC236}">
                <a16:creationId xmlns:a16="http://schemas.microsoft.com/office/drawing/2014/main" id="{F42EB47F-5A8F-4DAA-B24B-0DEF69AADE63}"/>
              </a:ext>
            </a:extLst>
          </p:cNvPr>
          <p:cNvSpPr txBox="1"/>
          <p:nvPr/>
        </p:nvSpPr>
        <p:spPr>
          <a:xfrm>
            <a:off x="190500" y="1962150"/>
            <a:ext cx="5019323" cy="369332"/>
          </a:xfrm>
          <a:prstGeom prst="rect">
            <a:avLst/>
          </a:prstGeom>
          <a:noFill/>
        </p:spPr>
        <p:txBody>
          <a:bodyPr wrap="none" rtlCol="0">
            <a:spAutoFit/>
          </a:bodyPr>
          <a:lstStyle/>
          <a:p>
            <a:r>
              <a:rPr lang="hr-HR" dirty="0"/>
              <a:t>Nakon isključivanja </a:t>
            </a:r>
            <a:r>
              <a:rPr lang="hr-HR" dirty="0" err="1"/>
              <a:t>loopback</a:t>
            </a:r>
            <a:r>
              <a:rPr lang="hr-HR" dirty="0"/>
              <a:t> 0 sučelja na GW1</a:t>
            </a:r>
            <a:endParaRPr lang="en-US" dirty="0"/>
          </a:p>
        </p:txBody>
      </p:sp>
    </p:spTree>
    <p:extLst>
      <p:ext uri="{BB962C8B-B14F-4D97-AF65-F5344CB8AC3E}">
        <p14:creationId xmlns:p14="http://schemas.microsoft.com/office/powerpoint/2010/main" val="4195001242"/>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158221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sp>
        <p:nvSpPr>
          <p:cNvPr id="4" name="Rectangle 5">
            <a:extLst>
              <a:ext uri="{FF2B5EF4-FFF2-40B4-BE49-F238E27FC236}">
                <a16:creationId xmlns:a16="http://schemas.microsoft.com/office/drawing/2014/main" id="{E2970B91-5509-4359-B394-701E6AEB8A54}"/>
              </a:ext>
            </a:extLst>
          </p:cNvPr>
          <p:cNvSpPr/>
          <p:nvPr/>
        </p:nvSpPr>
        <p:spPr>
          <a:xfrm>
            <a:off x="320421" y="1202239"/>
            <a:ext cx="11621590" cy="3693319"/>
          </a:xfrm>
          <a:prstGeom prst="rect">
            <a:avLst/>
          </a:prstGeom>
        </p:spPr>
        <p:txBody>
          <a:bodyPr wrap="square">
            <a:spAutoFit/>
          </a:bodyPr>
          <a:lstStyle/>
          <a:p>
            <a:pPr marL="174625" indent="-174625">
              <a:buFont typeface="Arial" pitchFamily="34" charset="0"/>
              <a:buChar char="•"/>
            </a:pPr>
            <a:r>
              <a:rPr lang="hr-HR" dirty="0">
                <a:latin typeface="Arial" pitchFamily="34" charset="0"/>
                <a:cs typeface="Arial" pitchFamily="34" charset="0"/>
              </a:rPr>
              <a:t>GLBP je Cisco propriatery protokol (2005)</a:t>
            </a:r>
          </a:p>
          <a:p>
            <a:pPr marL="174625" indent="-174625">
              <a:buFont typeface="Arial" pitchFamily="34" charset="0"/>
              <a:buChar char="•"/>
            </a:pPr>
            <a:r>
              <a:rPr lang="hr-HR" dirty="0">
                <a:latin typeface="Arial" pitchFamily="34" charset="0"/>
                <a:cs typeface="Arial" pitchFamily="34" charset="0"/>
              </a:rPr>
              <a:t>Podržava 1024 grupe</a:t>
            </a:r>
          </a:p>
          <a:p>
            <a:pPr marL="174625" indent="-174625">
              <a:buFont typeface="Arial" pitchFamily="34" charset="0"/>
              <a:buChar char="•"/>
            </a:pPr>
            <a:r>
              <a:rPr lang="hr-HR" dirty="0">
                <a:latin typeface="Arial" pitchFamily="34" charset="0"/>
                <a:cs typeface="Arial" pitchFamily="34" charset="0"/>
              </a:rPr>
              <a:t>1 Active AVG (Active Virtual Gateway), nekoliko AVF (Active virtual forwarder) </a:t>
            </a:r>
          </a:p>
          <a:p>
            <a:pPr marL="174625" indent="-174625">
              <a:buFont typeface="Arial" pitchFamily="34" charset="0"/>
              <a:buChar char="•"/>
            </a:pPr>
            <a:r>
              <a:rPr lang="hr-HR" dirty="0">
                <a:latin typeface="Arial" pitchFamily="34" charset="0"/>
                <a:cs typeface="Arial" pitchFamily="34" charset="0"/>
              </a:rPr>
              <a:t>Omogućava loadbalane prometa </a:t>
            </a:r>
          </a:p>
          <a:p>
            <a:pPr marL="174625" indent="-174625">
              <a:buFont typeface="Arial" pitchFamily="34" charset="0"/>
              <a:buChar char="•"/>
            </a:pPr>
            <a:r>
              <a:rPr lang="hr-HR" dirty="0">
                <a:latin typeface="Arial" pitchFamily="34" charset="0"/>
                <a:cs typeface="Arial" pitchFamily="34" charset="0"/>
              </a:rPr>
              <a:t>Prati objekte</a:t>
            </a:r>
          </a:p>
          <a:p>
            <a:pPr marL="174625" indent="-174625">
              <a:buFont typeface="Arial" pitchFamily="34" charset="0"/>
              <a:buChar char="•"/>
            </a:pPr>
            <a:r>
              <a:rPr lang="hr-HR" dirty="0">
                <a:latin typeface="Arial" pitchFamily="34" charset="0"/>
                <a:cs typeface="Arial" pitchFamily="34" charset="0"/>
              </a:rPr>
              <a:t>Virtual IP adresa je jedinstvena i različita od fizičkih</a:t>
            </a:r>
          </a:p>
          <a:p>
            <a:pPr marL="174625" indent="-174625">
              <a:buFont typeface="Arial" pitchFamily="34" charset="0"/>
              <a:buChar char="•"/>
            </a:pPr>
            <a:r>
              <a:rPr lang="hr-HR" dirty="0">
                <a:latin typeface="Arial" pitchFamily="34" charset="0"/>
                <a:cs typeface="Arial" pitchFamily="34" charset="0"/>
              </a:rPr>
              <a:t>1 Virtualna MAC adresa po AVF/AVG u svakoj grupi</a:t>
            </a:r>
          </a:p>
          <a:p>
            <a:pPr marL="174625" indent="-174625">
              <a:buFont typeface="Arial" pitchFamily="34" charset="0"/>
              <a:buChar char="•"/>
            </a:pPr>
            <a:r>
              <a:rPr lang="hr-HR" dirty="0">
                <a:latin typeface="Arial" pitchFamily="34" charset="0"/>
                <a:cs typeface="Arial" pitchFamily="34" charset="0"/>
              </a:rPr>
              <a:t>Default timeri: Hello 3 sec, holdtimer 10 sec</a:t>
            </a:r>
          </a:p>
          <a:p>
            <a:pPr marL="174625" indent="-174625">
              <a:buFont typeface="Arial" pitchFamily="34" charset="0"/>
              <a:buChar char="•"/>
            </a:pPr>
            <a:r>
              <a:rPr lang="hr-HR" dirty="0">
                <a:latin typeface="Arial" pitchFamily="34" charset="0"/>
                <a:cs typeface="Arial" pitchFamily="34" charset="0"/>
              </a:rPr>
              <a:t>Multicast 224.0.0.102</a:t>
            </a:r>
          </a:p>
          <a:p>
            <a:pPr marL="174625" indent="-174625">
              <a:buFont typeface="Arial" pitchFamily="34" charset="0"/>
              <a:buChar char="•"/>
            </a:pPr>
            <a:r>
              <a:rPr lang="hr-HR" dirty="0">
                <a:latin typeface="Arial" pitchFamily="34" charset="0"/>
                <a:cs typeface="Arial" pitchFamily="34" charset="0"/>
              </a:rPr>
              <a:t>Podržava autentikaciju md5, keychains, </a:t>
            </a:r>
            <a:r>
              <a:rPr lang="hr-HR" dirty="0" err="1">
                <a:latin typeface="Arial" pitchFamily="34" charset="0"/>
                <a:cs typeface="Arial" pitchFamily="34" charset="0"/>
              </a:rPr>
              <a:t>text</a:t>
            </a:r>
            <a:endParaRPr lang="hr-HR" dirty="0">
              <a:latin typeface="Arial" pitchFamily="34" charset="0"/>
              <a:cs typeface="Arial" pitchFamily="34" charset="0"/>
            </a:endParaRPr>
          </a:p>
          <a:p>
            <a:pPr marL="174625" indent="-174625">
              <a:buFont typeface="Arial" pitchFamily="34" charset="0"/>
              <a:buChar char="•"/>
            </a:pPr>
            <a:r>
              <a:rPr lang="en-US" sz="1800" dirty="0">
                <a:hlinkClick r:id="rId4"/>
              </a:rPr>
              <a:t>https://www.cisco.com/en/US/docs/ios/12_2t/12_2t15/feature/guide/ft_glbp.html</a:t>
            </a:r>
            <a:endParaRPr lang="hr-HR" sz="1800" dirty="0"/>
          </a:p>
          <a:p>
            <a:pPr marL="174625" indent="-174625">
              <a:buFont typeface="Arial" pitchFamily="34" charset="0"/>
              <a:buChar char="•"/>
            </a:pPr>
            <a:endParaRPr lang="en-US" sz="1800" dirty="0"/>
          </a:p>
          <a:p>
            <a:pPr marL="174625" indent="-174625">
              <a:buFont typeface="Arial" pitchFamily="34" charset="0"/>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2195887200"/>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pic>
        <p:nvPicPr>
          <p:cNvPr id="5" name="Picture 2">
            <a:extLst>
              <a:ext uri="{FF2B5EF4-FFF2-40B4-BE49-F238E27FC236}">
                <a16:creationId xmlns:a16="http://schemas.microsoft.com/office/drawing/2014/main" id="{E975D528-EC19-421F-B880-C88C03E99A71}"/>
              </a:ext>
            </a:extLst>
          </p:cNvPr>
          <p:cNvPicPr>
            <a:picLocks noChangeAspect="1" noChangeArrowheads="1"/>
          </p:cNvPicPr>
          <p:nvPr/>
        </p:nvPicPr>
        <p:blipFill>
          <a:blip r:embed="rId4"/>
          <a:srcRect/>
          <a:stretch>
            <a:fillRect/>
          </a:stretch>
        </p:blipFill>
        <p:spPr bwMode="auto">
          <a:xfrm>
            <a:off x="1387931" y="776998"/>
            <a:ext cx="7658100" cy="2781300"/>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E76E0547-049A-40A9-9BDE-7876C8EE8389}"/>
              </a:ext>
            </a:extLst>
          </p:cNvPr>
          <p:cNvSpPr/>
          <p:nvPr/>
        </p:nvSpPr>
        <p:spPr>
          <a:xfrm>
            <a:off x="207390" y="3384292"/>
            <a:ext cx="10596679" cy="2554545"/>
          </a:xfrm>
          <a:prstGeom prst="rect">
            <a:avLst/>
          </a:prstGeom>
        </p:spPr>
        <p:txBody>
          <a:bodyPr wrap="square">
            <a:spAutoFit/>
          </a:bodyPr>
          <a:lstStyle/>
          <a:p>
            <a:pPr marL="174625" indent="-174625">
              <a:buFont typeface="Arial" pitchFamily="34" charset="0"/>
              <a:buChar char="•"/>
            </a:pPr>
            <a:endParaRPr lang="hr-HR" sz="1600" dirty="0"/>
          </a:p>
          <a:p>
            <a:pPr marL="174625" indent="-174625">
              <a:buFont typeface="Arial" pitchFamily="34" charset="0"/>
              <a:buChar char="•"/>
            </a:pPr>
            <a:r>
              <a:rPr lang="en-US" sz="1600" b="1" dirty="0"/>
              <a:t>GLBP active virtual gateway (AVG):</a:t>
            </a:r>
            <a:r>
              <a:rPr lang="hr-HR" sz="1600" dirty="0"/>
              <a:t>Članovi GLBP grupe odaberu jedan </a:t>
            </a:r>
            <a:r>
              <a:rPr lang="hr-HR" sz="1600" dirty="0" err="1"/>
              <a:t>usmjernik</a:t>
            </a:r>
            <a:r>
              <a:rPr lang="hr-HR" sz="1600" dirty="0"/>
              <a:t> da bude AVG za tu grupu. Ostali članovi grupe su backup tom AVG, ako AVG otkaže. AVG dodjeljuje po jednu virtualnu MAC adresu svakom članu GLBP grupe</a:t>
            </a:r>
          </a:p>
          <a:p>
            <a:pPr marL="174625" indent="-174625">
              <a:buFont typeface="Arial" pitchFamily="34" charset="0"/>
              <a:buChar char="•"/>
            </a:pPr>
            <a:endParaRPr lang="en-US" sz="1600" dirty="0"/>
          </a:p>
          <a:p>
            <a:pPr marL="174625" indent="-174625">
              <a:buFont typeface="Arial" pitchFamily="34" charset="0"/>
              <a:buChar char="•"/>
            </a:pPr>
            <a:r>
              <a:rPr lang="en-US" sz="1600" b="1" dirty="0"/>
              <a:t>GLBP active virtual forwarder (AVF): </a:t>
            </a:r>
            <a:r>
              <a:rPr lang="hr-HR" sz="1600" dirty="0"/>
              <a:t>Svaki </a:t>
            </a:r>
            <a:r>
              <a:rPr lang="hr-HR" sz="1600" dirty="0" err="1"/>
              <a:t>usmjernik</a:t>
            </a:r>
            <a:r>
              <a:rPr lang="hr-HR" sz="1600" dirty="0"/>
              <a:t> preuzima odgovornost za forwardirenje prometa koji dođe na njegovu MAC adresu koju mu je dodijelio AVG. Takvi </a:t>
            </a:r>
            <a:r>
              <a:rPr lang="hr-HR" sz="1600" dirty="0" err="1"/>
              <a:t>usmjernici</a:t>
            </a:r>
            <a:r>
              <a:rPr lang="hr-HR" sz="1600" dirty="0"/>
              <a:t> su AVF za njihovu virtualnu MAC adresu</a:t>
            </a:r>
          </a:p>
          <a:p>
            <a:pPr marL="174625" indent="-174625">
              <a:buFont typeface="Arial" pitchFamily="34" charset="0"/>
              <a:buChar char="•"/>
            </a:pPr>
            <a:endParaRPr lang="en-US" sz="1600" dirty="0"/>
          </a:p>
          <a:p>
            <a:pPr marL="174625" indent="-174625">
              <a:buFont typeface="Arial" pitchFamily="34" charset="0"/>
              <a:buChar char="•"/>
            </a:pPr>
            <a:r>
              <a:rPr lang="en-US" sz="1600" b="1" dirty="0"/>
              <a:t>GLBP communication</a:t>
            </a:r>
            <a:r>
              <a:rPr lang="en-US" sz="1600" dirty="0"/>
              <a:t>: GLBP </a:t>
            </a:r>
            <a:r>
              <a:rPr lang="hr-HR" sz="1600" dirty="0"/>
              <a:t>članovi komuniciraju međusobno koristeći Advertisement svakih 3 sekunde na multicast 224.0.0.18 </a:t>
            </a:r>
            <a:r>
              <a:rPr lang="hr-HR" sz="1600" b="1" dirty="0"/>
              <a:t>UDP port 3222</a:t>
            </a:r>
            <a:endParaRPr lang="en-US" sz="1600" b="1" dirty="0"/>
          </a:p>
        </p:txBody>
      </p:sp>
    </p:spTree>
    <p:extLst>
      <p:ext uri="{BB962C8B-B14F-4D97-AF65-F5344CB8AC3E}">
        <p14:creationId xmlns:p14="http://schemas.microsoft.com/office/powerpoint/2010/main" val="236920592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pic>
        <p:nvPicPr>
          <p:cNvPr id="7" name="Picture 2">
            <a:extLst>
              <a:ext uri="{FF2B5EF4-FFF2-40B4-BE49-F238E27FC236}">
                <a16:creationId xmlns:a16="http://schemas.microsoft.com/office/drawing/2014/main" id="{637B9B99-720E-453C-B652-8E7FEC8B2AF9}"/>
              </a:ext>
            </a:extLst>
          </p:cNvPr>
          <p:cNvPicPr>
            <a:picLocks noChangeAspect="1" noChangeArrowheads="1"/>
          </p:cNvPicPr>
          <p:nvPr/>
        </p:nvPicPr>
        <p:blipFill>
          <a:blip r:embed="rId4"/>
          <a:srcRect/>
          <a:stretch>
            <a:fillRect/>
          </a:stretch>
        </p:blipFill>
        <p:spPr bwMode="auto">
          <a:xfrm>
            <a:off x="531633" y="904215"/>
            <a:ext cx="7658100" cy="2781300"/>
          </a:xfrm>
          <a:prstGeom prst="rect">
            <a:avLst/>
          </a:prstGeom>
          <a:noFill/>
          <a:ln w="9525">
            <a:noFill/>
            <a:miter lim="800000"/>
            <a:headEnd/>
            <a:tailEnd/>
          </a:ln>
          <a:effectLst/>
        </p:spPr>
      </p:pic>
      <p:sp>
        <p:nvSpPr>
          <p:cNvPr id="8" name="Rectangle 6">
            <a:extLst>
              <a:ext uri="{FF2B5EF4-FFF2-40B4-BE49-F238E27FC236}">
                <a16:creationId xmlns:a16="http://schemas.microsoft.com/office/drawing/2014/main" id="{C889378D-79E5-41A3-9549-52A1A0A28C1F}"/>
              </a:ext>
            </a:extLst>
          </p:cNvPr>
          <p:cNvSpPr/>
          <p:nvPr/>
        </p:nvSpPr>
        <p:spPr>
          <a:xfrm>
            <a:off x="531633" y="3891723"/>
            <a:ext cx="10597019" cy="1323439"/>
          </a:xfrm>
          <a:prstGeom prst="rect">
            <a:avLst/>
          </a:prstGeom>
        </p:spPr>
        <p:txBody>
          <a:bodyPr wrap="square">
            <a:spAutoFit/>
          </a:bodyPr>
          <a:lstStyle/>
          <a:p>
            <a:pPr marL="174625" indent="-174625">
              <a:buFont typeface="Arial" pitchFamily="34" charset="0"/>
              <a:buChar char="•"/>
            </a:pPr>
            <a:endParaRPr lang="hr-HR" sz="1600" dirty="0"/>
          </a:p>
          <a:p>
            <a:pPr marL="174625" indent="-174625">
              <a:buFont typeface="Arial" pitchFamily="34" charset="0"/>
              <a:buChar char="•"/>
            </a:pPr>
            <a:r>
              <a:rPr lang="hr-HR" sz="1600" b="1" dirty="0" err="1"/>
              <a:t>usmjernik</a:t>
            </a:r>
            <a:r>
              <a:rPr lang="hr-HR" sz="1600" b="1" dirty="0"/>
              <a:t> A je AVG. </a:t>
            </a:r>
            <a:r>
              <a:rPr lang="hr-HR" sz="1600" b="1" dirty="0" err="1"/>
              <a:t>usmjernik</a:t>
            </a:r>
            <a:r>
              <a:rPr lang="hr-HR" sz="1600" b="1" dirty="0"/>
              <a:t> A ima virtualnu MAC adresu 0007.B400.0101</a:t>
            </a:r>
          </a:p>
          <a:p>
            <a:pPr marL="174625" indent="-174625">
              <a:buFont typeface="Arial" pitchFamily="34" charset="0"/>
              <a:buChar char="•"/>
            </a:pPr>
            <a:r>
              <a:rPr lang="hr-HR" sz="1600" b="1" dirty="0" err="1"/>
              <a:t>usmjernik</a:t>
            </a:r>
            <a:r>
              <a:rPr lang="hr-HR" sz="1600" b="1" dirty="0"/>
              <a:t> B djeluje kao AVF za virtualnu MAC adresu 0007.B400.0102 koju mu je dodijelio </a:t>
            </a:r>
            <a:r>
              <a:rPr lang="hr-HR" sz="1600" b="1" dirty="0" err="1"/>
              <a:t>usmjernik</a:t>
            </a:r>
            <a:r>
              <a:rPr lang="hr-HR" sz="1600" b="1" dirty="0"/>
              <a:t> A</a:t>
            </a:r>
          </a:p>
          <a:p>
            <a:pPr marL="174625" indent="-174625">
              <a:buFont typeface="Arial" pitchFamily="34" charset="0"/>
              <a:buChar char="•"/>
            </a:pPr>
            <a:r>
              <a:rPr lang="hr-HR" sz="1600" b="1" dirty="0"/>
              <a:t>Klijent 1 ima default </a:t>
            </a:r>
            <a:r>
              <a:rPr lang="hr-HR" sz="1600" b="1" dirty="0" err="1"/>
              <a:t>gateway</a:t>
            </a:r>
            <a:r>
              <a:rPr lang="hr-HR" sz="1600" b="1" dirty="0"/>
              <a:t> </a:t>
            </a:r>
            <a:r>
              <a:rPr lang="hr-HR" sz="1600" b="1" dirty="0" err="1"/>
              <a:t>usmjernik</a:t>
            </a:r>
            <a:r>
              <a:rPr lang="hr-HR" sz="1600" b="1" dirty="0"/>
              <a:t> A</a:t>
            </a:r>
          </a:p>
          <a:p>
            <a:pPr marL="174625" indent="-174625">
              <a:buFont typeface="Arial" pitchFamily="34" charset="0"/>
              <a:buChar char="•"/>
            </a:pPr>
            <a:r>
              <a:rPr lang="hr-HR" sz="1600" b="1" dirty="0"/>
              <a:t>Klijent 2 koristi </a:t>
            </a:r>
            <a:r>
              <a:rPr lang="hr-HR" sz="1600" b="1" dirty="0" err="1"/>
              <a:t>usmjernik</a:t>
            </a:r>
            <a:r>
              <a:rPr lang="hr-HR" sz="1600" b="1" dirty="0"/>
              <a:t> B kao default gateway na temelju virtulane MAC adrese</a:t>
            </a:r>
            <a:endParaRPr lang="hr-HR" sz="1600" dirty="0"/>
          </a:p>
        </p:txBody>
      </p:sp>
    </p:spTree>
    <p:extLst>
      <p:ext uri="{BB962C8B-B14F-4D97-AF65-F5344CB8AC3E}">
        <p14:creationId xmlns:p14="http://schemas.microsoft.com/office/powerpoint/2010/main" val="305257666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1532498" y="405442"/>
            <a:ext cx="9135503" cy="6452558"/>
          </a:xfrm>
          <a:prstGeom prst="rect">
            <a:avLst/>
          </a:prstGeom>
        </p:spPr>
      </p:pic>
      <p:sp>
        <p:nvSpPr>
          <p:cNvPr id="13314" name="Title 1"/>
          <p:cNvSpPr>
            <a:spLocks noGrp="1"/>
          </p:cNvSpPr>
          <p:nvPr>
            <p:ph type="title"/>
          </p:nvPr>
        </p:nvSpPr>
        <p:spPr>
          <a:xfrm>
            <a:off x="2809656" y="0"/>
            <a:ext cx="7611532" cy="1068888"/>
          </a:xfrm>
        </p:spPr>
        <p:txBody>
          <a:bodyPr/>
          <a:lstStyle/>
          <a:p>
            <a:r>
              <a:rPr lang="hr-HR" sz="2800" dirty="0">
                <a:latin typeface="Arial" pitchFamily="34" charset="0"/>
                <a:cs typeface="Arial" pitchFamily="34" charset="0"/>
              </a:rPr>
              <a:t>Primjer hijerarhijske LAN mreže-</a:t>
            </a:r>
            <a:r>
              <a:rPr lang="hr-HR" sz="2800" dirty="0" err="1">
                <a:latin typeface="Arial" pitchFamily="34" charset="0"/>
                <a:cs typeface="Arial" pitchFamily="34" charset="0"/>
              </a:rPr>
              <a:t>stackable</a:t>
            </a:r>
            <a:endParaRPr lang="hr-HR" sz="2800" dirty="0">
              <a:latin typeface="Arial" pitchFamily="34" charset="0"/>
              <a:cs typeface="Arial" pitchFamily="34" charset="0"/>
            </a:endParaRPr>
          </a:p>
        </p:txBody>
      </p:sp>
      <p:sp>
        <p:nvSpPr>
          <p:cNvPr id="4" name="Elipsa 3"/>
          <p:cNvSpPr/>
          <p:nvPr/>
        </p:nvSpPr>
        <p:spPr>
          <a:xfrm rot="19746056">
            <a:off x="3337665" y="4041527"/>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Elipsa 6"/>
          <p:cNvSpPr/>
          <p:nvPr/>
        </p:nvSpPr>
        <p:spPr>
          <a:xfrm rot="19746056">
            <a:off x="3207490" y="4736853"/>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Elipsa 7"/>
          <p:cNvSpPr/>
          <p:nvPr/>
        </p:nvSpPr>
        <p:spPr>
          <a:xfrm rot="1313832">
            <a:off x="9103465" y="3984377"/>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Elipsa 8"/>
          <p:cNvSpPr/>
          <p:nvPr/>
        </p:nvSpPr>
        <p:spPr>
          <a:xfrm rot="1313832">
            <a:off x="9392733" y="4741316"/>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Elipsa 9"/>
          <p:cNvSpPr/>
          <p:nvPr/>
        </p:nvSpPr>
        <p:spPr>
          <a:xfrm rot="2899396">
            <a:off x="8883025" y="5603627"/>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Elipsa 10"/>
          <p:cNvSpPr/>
          <p:nvPr/>
        </p:nvSpPr>
        <p:spPr>
          <a:xfrm rot="3883983">
            <a:off x="7782666" y="5644500"/>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Elipsa 11"/>
          <p:cNvSpPr/>
          <p:nvPr/>
        </p:nvSpPr>
        <p:spPr>
          <a:xfrm rot="4950983">
            <a:off x="6612857" y="5711746"/>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Elipsa 12"/>
          <p:cNvSpPr/>
          <p:nvPr/>
        </p:nvSpPr>
        <p:spPr>
          <a:xfrm rot="6203882">
            <a:off x="5356965" y="5682815"/>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Elipsa 13"/>
          <p:cNvSpPr/>
          <p:nvPr/>
        </p:nvSpPr>
        <p:spPr>
          <a:xfrm rot="7122494">
            <a:off x="3941032" y="5730964"/>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Elipsa 14"/>
          <p:cNvSpPr/>
          <p:nvPr/>
        </p:nvSpPr>
        <p:spPr>
          <a:xfrm rot="5400000">
            <a:off x="8669658" y="2552362"/>
            <a:ext cx="159170" cy="44857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p:cNvSpPr txBox="1"/>
          <p:nvPr/>
        </p:nvSpPr>
        <p:spPr>
          <a:xfrm>
            <a:off x="9025560" y="2545815"/>
            <a:ext cx="1445590" cy="461665"/>
          </a:xfrm>
          <a:prstGeom prst="rect">
            <a:avLst/>
          </a:prstGeom>
          <a:noFill/>
        </p:spPr>
        <p:txBody>
          <a:bodyPr wrap="square" rtlCol="0">
            <a:spAutoFit/>
          </a:bodyPr>
          <a:lstStyle/>
          <a:p>
            <a:r>
              <a:rPr lang="hr-HR" sz="1200" dirty="0"/>
              <a:t>Simbol za </a:t>
            </a:r>
            <a:r>
              <a:rPr lang="hr-HR" sz="1200" dirty="0" err="1"/>
              <a:t>agregaciju</a:t>
            </a:r>
            <a:r>
              <a:rPr lang="hr-HR" sz="1200" dirty="0"/>
              <a:t> linkova</a:t>
            </a:r>
          </a:p>
        </p:txBody>
      </p:sp>
    </p:spTree>
    <p:extLst>
      <p:ext uri="{BB962C8B-B14F-4D97-AF65-F5344CB8AC3E}">
        <p14:creationId xmlns:p14="http://schemas.microsoft.com/office/powerpoint/2010/main" val="7329827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sp>
        <p:nvSpPr>
          <p:cNvPr id="5" name="Rectangle 6">
            <a:extLst>
              <a:ext uri="{FF2B5EF4-FFF2-40B4-BE49-F238E27FC236}">
                <a16:creationId xmlns:a16="http://schemas.microsoft.com/office/drawing/2014/main" id="{E97C549D-02F6-4870-9084-3A5242001347}"/>
              </a:ext>
            </a:extLst>
          </p:cNvPr>
          <p:cNvSpPr/>
          <p:nvPr/>
        </p:nvSpPr>
        <p:spPr>
          <a:xfrm>
            <a:off x="249989" y="920621"/>
            <a:ext cx="10317480" cy="5016758"/>
          </a:xfrm>
          <a:prstGeom prst="rect">
            <a:avLst/>
          </a:prstGeom>
        </p:spPr>
        <p:txBody>
          <a:bodyPr wrap="square">
            <a:spAutoFit/>
          </a:bodyPr>
          <a:lstStyle/>
          <a:p>
            <a:pPr marL="174625" indent="-174625">
              <a:buFont typeface="Arial" pitchFamily="34" charset="0"/>
              <a:buChar char="•"/>
            </a:pPr>
            <a:r>
              <a:rPr lang="en-US" sz="1600" b="1" dirty="0"/>
              <a:t>Load sharing</a:t>
            </a:r>
            <a:r>
              <a:rPr lang="en-US" sz="1600" dirty="0"/>
              <a:t>: </a:t>
            </a:r>
            <a:r>
              <a:rPr lang="hr-HR" sz="1600" dirty="0"/>
              <a:t>Možemo konfigurirati GLBP za loadbalance prometa kako bi imali efikasnije korištenje mreže</a:t>
            </a:r>
            <a:r>
              <a:rPr lang="en-US" sz="1600" dirty="0"/>
              <a:t> </a:t>
            </a:r>
            <a:endParaRPr lang="hr-HR" sz="1600" dirty="0"/>
          </a:p>
          <a:p>
            <a:pPr marL="174625" indent="-174625">
              <a:buFont typeface="Arial" pitchFamily="34" charset="0"/>
              <a:buChar char="•"/>
            </a:pPr>
            <a:endParaRPr lang="en-US" sz="1600" dirty="0"/>
          </a:p>
          <a:p>
            <a:pPr marL="174625" indent="-174625">
              <a:buFont typeface="Arial" pitchFamily="34" charset="0"/>
              <a:buChar char="•"/>
            </a:pPr>
            <a:r>
              <a:rPr lang="en-US" sz="1600" b="1" dirty="0"/>
              <a:t>Multiple virtual routers</a:t>
            </a:r>
            <a:r>
              <a:rPr lang="en-US" sz="1600" dirty="0"/>
              <a:t>: GLBP </a:t>
            </a:r>
            <a:r>
              <a:rPr lang="hr-HR" sz="1600" dirty="0"/>
              <a:t>podržava do 1024 grupe na svakom fizičkom sučelju </a:t>
            </a:r>
            <a:r>
              <a:rPr lang="hr-HR" sz="1600" dirty="0" err="1"/>
              <a:t>usmjernika</a:t>
            </a:r>
            <a:r>
              <a:rPr lang="hr-HR" sz="1600" dirty="0"/>
              <a:t> i do </a:t>
            </a:r>
            <a:r>
              <a:rPr lang="hr-HR" sz="1600" b="1" dirty="0">
                <a:solidFill>
                  <a:srgbClr val="FF0000"/>
                </a:solidFill>
              </a:rPr>
              <a:t>4 AVF po grupi</a:t>
            </a:r>
            <a:r>
              <a:rPr lang="en-US" sz="1600" b="1" dirty="0">
                <a:solidFill>
                  <a:srgbClr val="FF0000"/>
                </a:solidFill>
              </a:rPr>
              <a:t> </a:t>
            </a:r>
            <a:endParaRPr lang="hr-HR" sz="1600" b="1" dirty="0">
              <a:solidFill>
                <a:srgbClr val="FF0000"/>
              </a:solidFill>
            </a:endParaRPr>
          </a:p>
          <a:p>
            <a:pPr marL="174625" indent="-174625">
              <a:buFont typeface="Arial" pitchFamily="34" charset="0"/>
              <a:buChar char="•"/>
            </a:pPr>
            <a:endParaRPr lang="en-US" sz="1600" b="1" dirty="0">
              <a:solidFill>
                <a:srgbClr val="FF0000"/>
              </a:solidFill>
            </a:endParaRPr>
          </a:p>
          <a:p>
            <a:pPr marL="174625" indent="-174625">
              <a:buFont typeface="Arial" pitchFamily="34" charset="0"/>
              <a:buChar char="•"/>
            </a:pPr>
            <a:r>
              <a:rPr lang="en-US" sz="1600" b="1" dirty="0"/>
              <a:t>Preemption: </a:t>
            </a:r>
            <a:r>
              <a:rPr lang="hr-HR" sz="1600" b="1" dirty="0"/>
              <a:t> GLBP omogućava da </a:t>
            </a:r>
            <a:r>
              <a:rPr lang="hr-HR" sz="1600" b="1" dirty="0" err="1"/>
              <a:t>usmjernik</a:t>
            </a:r>
            <a:r>
              <a:rPr lang="hr-HR" sz="1600" b="1" dirty="0"/>
              <a:t> s većim priorityem preuzme ulogu AVG-a. Za AVF se umjesto priority koristi “</a:t>
            </a:r>
            <a:r>
              <a:rPr lang="en-US" sz="1600" b="1" dirty="0"/>
              <a:t>weighting</a:t>
            </a:r>
            <a:r>
              <a:rPr lang="hr-HR" sz="1600" b="1" dirty="0"/>
              <a:t>” i omogućen je po defaultu</a:t>
            </a:r>
            <a:r>
              <a:rPr lang="en-US" sz="1600" b="1" dirty="0"/>
              <a:t> </a:t>
            </a:r>
            <a:endParaRPr lang="hr-HR" sz="1600" b="1" dirty="0"/>
          </a:p>
          <a:p>
            <a:pPr marL="174625" indent="-174625">
              <a:buFont typeface="Arial" pitchFamily="34" charset="0"/>
              <a:buChar char="•"/>
            </a:pPr>
            <a:endParaRPr lang="en-US" sz="1600" b="1" dirty="0"/>
          </a:p>
          <a:p>
            <a:pPr marL="174625" indent="-174625">
              <a:buFont typeface="Arial" pitchFamily="34" charset="0"/>
              <a:buChar char="•"/>
            </a:pPr>
            <a:r>
              <a:rPr lang="en-US" sz="1600" b="1" dirty="0"/>
              <a:t>Efficient resource utilization</a:t>
            </a:r>
            <a:r>
              <a:rPr lang="en-US" sz="1600" dirty="0"/>
              <a:t>: GLBP</a:t>
            </a:r>
            <a:r>
              <a:rPr lang="hr-HR" sz="1600" dirty="0"/>
              <a:t> omogućava da svaki </a:t>
            </a:r>
            <a:r>
              <a:rPr lang="hr-HR" sz="1600" dirty="0" err="1"/>
              <a:t>usmjernik</a:t>
            </a:r>
            <a:r>
              <a:rPr lang="hr-HR" sz="1600" dirty="0"/>
              <a:t> u grupi bude backup i da forwardira promet</a:t>
            </a:r>
            <a:r>
              <a:rPr lang="en-US" sz="1600" dirty="0"/>
              <a:t> </a:t>
            </a:r>
            <a:endParaRPr lang="hr-HR" sz="1600" dirty="0"/>
          </a:p>
          <a:p>
            <a:pPr marL="174625" indent="-174625">
              <a:buFont typeface="Arial" pitchFamily="34" charset="0"/>
              <a:buChar char="•"/>
            </a:pPr>
            <a:endParaRPr lang="hr-HR" sz="1600" dirty="0"/>
          </a:p>
          <a:p>
            <a:pPr marL="174625" indent="-174625">
              <a:buFont typeface="Arial" pitchFamily="34" charset="0"/>
              <a:buChar char="•"/>
            </a:pPr>
            <a:endParaRPr lang="hr-HR" sz="1600" dirty="0"/>
          </a:p>
          <a:p>
            <a:pPr marL="174625" indent="-174625">
              <a:buFont typeface="Arial" pitchFamily="34" charset="0"/>
              <a:buChar char="•"/>
            </a:pPr>
            <a:r>
              <a:rPr lang="hr-HR" sz="1600" b="1" dirty="0" err="1"/>
              <a:t>Weighted</a:t>
            </a:r>
            <a:r>
              <a:rPr lang="hr-HR" sz="1600" b="1" dirty="0"/>
              <a:t> </a:t>
            </a:r>
            <a:r>
              <a:rPr lang="hr-HR" sz="1600" b="1" dirty="0" err="1"/>
              <a:t>Load-Balancing</a:t>
            </a:r>
            <a:r>
              <a:rPr lang="hr-HR" sz="1600" b="1" dirty="0"/>
              <a:t> Algoritam: </a:t>
            </a:r>
            <a:r>
              <a:rPr lang="hr-HR" sz="1600" dirty="0"/>
              <a:t>Opterećenje </a:t>
            </a:r>
            <a:r>
              <a:rPr lang="hr-HR" sz="1600" dirty="0" err="1"/>
              <a:t>usmjernika</a:t>
            </a:r>
            <a:r>
              <a:rPr lang="hr-HR" sz="1600" dirty="0"/>
              <a:t> ovisi o “</a:t>
            </a:r>
            <a:r>
              <a:rPr lang="hr-HR" sz="1600" dirty="0" err="1"/>
              <a:t>Weighting</a:t>
            </a:r>
            <a:r>
              <a:rPr lang="hr-HR" sz="1600" dirty="0"/>
              <a:t>” vrijednosti koju oglašava</a:t>
            </a:r>
          </a:p>
          <a:p>
            <a:pPr marL="174625" indent="-174625">
              <a:buFont typeface="Arial" pitchFamily="34" charset="0"/>
              <a:buChar char="•"/>
            </a:pPr>
            <a:endParaRPr lang="hr-HR" sz="1600" dirty="0"/>
          </a:p>
          <a:p>
            <a:pPr marL="174625" indent="-174625">
              <a:buFont typeface="Arial" pitchFamily="34" charset="0"/>
              <a:buChar char="•"/>
            </a:pPr>
            <a:r>
              <a:rPr lang="hr-HR" sz="1600" b="1" dirty="0" err="1"/>
              <a:t>Host-dependent</a:t>
            </a:r>
            <a:r>
              <a:rPr lang="hr-HR" sz="1600" b="1" dirty="0"/>
              <a:t> </a:t>
            </a:r>
            <a:r>
              <a:rPr lang="hr-HR" sz="1600" b="1" dirty="0" err="1"/>
              <a:t>Load-balancing</a:t>
            </a:r>
            <a:r>
              <a:rPr lang="hr-HR" sz="1600" b="1" dirty="0"/>
              <a:t> Algoritam: </a:t>
            </a:r>
            <a:r>
              <a:rPr lang="hr-HR" sz="1600" dirty="0" err="1"/>
              <a:t>Host</a:t>
            </a:r>
            <a:r>
              <a:rPr lang="hr-HR" sz="1600" dirty="0"/>
              <a:t> koristi istu MAC adresu dok god je ta MAC adresa dio grupe</a:t>
            </a:r>
          </a:p>
          <a:p>
            <a:pPr marL="174625" indent="-174625">
              <a:buFont typeface="Arial" pitchFamily="34" charset="0"/>
              <a:buChar char="•"/>
            </a:pPr>
            <a:endParaRPr lang="hr-HR" sz="1600" dirty="0"/>
          </a:p>
          <a:p>
            <a:pPr marL="174625" indent="-174625">
              <a:buFont typeface="Arial" pitchFamily="34" charset="0"/>
              <a:buChar char="•"/>
            </a:pPr>
            <a:r>
              <a:rPr lang="hr-HR" sz="1600" b="1" dirty="0" err="1"/>
              <a:t>Round-robin</a:t>
            </a:r>
            <a:r>
              <a:rPr lang="hr-HR" sz="1600" b="1" dirty="0"/>
              <a:t> </a:t>
            </a:r>
            <a:r>
              <a:rPr lang="hr-HR" sz="1600" b="1" dirty="0" err="1"/>
              <a:t>load-balancing</a:t>
            </a:r>
            <a:r>
              <a:rPr lang="hr-HR" sz="1600" b="1" dirty="0"/>
              <a:t> algoritam: </a:t>
            </a:r>
            <a:r>
              <a:rPr lang="hr-HR" sz="1600" dirty="0"/>
              <a:t>Kad klijent pošalje ARP zahtjev za MAC adresu </a:t>
            </a:r>
            <a:r>
              <a:rPr lang="hr-HR" sz="1600" dirty="0" err="1"/>
              <a:t>Gatewaya</a:t>
            </a:r>
            <a:r>
              <a:rPr lang="hr-HR" sz="1600" dirty="0"/>
              <a:t> odgovor sadrži MAC adresu </a:t>
            </a:r>
            <a:r>
              <a:rPr lang="hr-HR" sz="1600" dirty="0" err="1"/>
              <a:t>usmjernika</a:t>
            </a:r>
            <a:r>
              <a:rPr lang="hr-HR" sz="1600" dirty="0"/>
              <a:t> koji je slijedeći na redu da bude GW</a:t>
            </a:r>
            <a:endParaRPr lang="en-US" sz="1600" dirty="0"/>
          </a:p>
          <a:p>
            <a:pPr marL="174625" indent="-174625">
              <a:buFont typeface="Arial" pitchFamily="34" charset="0"/>
              <a:buChar char="•"/>
            </a:pPr>
            <a:endParaRPr lang="en-US" sz="1600" dirty="0"/>
          </a:p>
        </p:txBody>
      </p:sp>
    </p:spTree>
    <p:extLst>
      <p:ext uri="{BB962C8B-B14F-4D97-AF65-F5344CB8AC3E}">
        <p14:creationId xmlns:p14="http://schemas.microsoft.com/office/powerpoint/2010/main" val="3414222811"/>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pic>
        <p:nvPicPr>
          <p:cNvPr id="4" name="Picture 2">
            <a:extLst>
              <a:ext uri="{FF2B5EF4-FFF2-40B4-BE49-F238E27FC236}">
                <a16:creationId xmlns:a16="http://schemas.microsoft.com/office/drawing/2014/main" id="{A993EFCA-E84F-4F1F-93AB-8E0CA8C8B34F}"/>
              </a:ext>
            </a:extLst>
          </p:cNvPr>
          <p:cNvPicPr>
            <a:picLocks noChangeAspect="1" noChangeArrowheads="1"/>
          </p:cNvPicPr>
          <p:nvPr/>
        </p:nvPicPr>
        <p:blipFill>
          <a:blip r:embed="rId4"/>
          <a:srcRect/>
          <a:stretch>
            <a:fillRect/>
          </a:stretch>
        </p:blipFill>
        <p:spPr bwMode="auto">
          <a:xfrm>
            <a:off x="1629093" y="918478"/>
            <a:ext cx="7566685" cy="4140658"/>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ACFDC4B1-6041-4597-88F0-A639E29530D8}"/>
              </a:ext>
            </a:extLst>
          </p:cNvPr>
          <p:cNvSpPr/>
          <p:nvPr/>
        </p:nvSpPr>
        <p:spPr>
          <a:xfrm>
            <a:off x="1643742" y="4492526"/>
            <a:ext cx="7576457" cy="1384995"/>
          </a:xfrm>
          <a:prstGeom prst="rect">
            <a:avLst/>
          </a:prstGeom>
        </p:spPr>
        <p:txBody>
          <a:bodyPr wrap="square">
            <a:spAutoFit/>
          </a:bodyPr>
          <a:lstStyle/>
          <a:p>
            <a:pPr marL="174625" indent="-174625">
              <a:buFont typeface="Arial" pitchFamily="34" charset="0"/>
              <a:buChar char="•"/>
            </a:pPr>
            <a:endParaRPr lang="hr-HR" dirty="0"/>
          </a:p>
          <a:p>
            <a:pPr marL="174625" indent="-174625">
              <a:buFont typeface="Arial" pitchFamily="34" charset="0"/>
              <a:buChar char="•"/>
            </a:pPr>
            <a:endParaRPr lang="hr-HR" dirty="0"/>
          </a:p>
          <a:p>
            <a:pPr marL="174625" indent="-174625">
              <a:buFont typeface="Arial" pitchFamily="34" charset="0"/>
              <a:buChar char="•"/>
            </a:pPr>
            <a:r>
              <a:rPr lang="hr-HR" sz="2400" b="1" dirty="0"/>
              <a:t>Po defaultu GLBP koristi </a:t>
            </a:r>
            <a:r>
              <a:rPr lang="en-US" sz="2400" b="1" dirty="0"/>
              <a:t>per-host </a:t>
            </a:r>
            <a:r>
              <a:rPr lang="hr-HR" sz="2400" b="1" dirty="0"/>
              <a:t>load balance koristeći Round-robin algoritam</a:t>
            </a:r>
            <a:r>
              <a:rPr lang="en-US" sz="2400" b="1" dirty="0"/>
              <a:t> </a:t>
            </a:r>
          </a:p>
        </p:txBody>
      </p:sp>
    </p:spTree>
    <p:extLst>
      <p:ext uri="{BB962C8B-B14F-4D97-AF65-F5344CB8AC3E}">
        <p14:creationId xmlns:p14="http://schemas.microsoft.com/office/powerpoint/2010/main" val="2360372402"/>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sp>
        <p:nvSpPr>
          <p:cNvPr id="5" name="Rectangle 4">
            <a:extLst>
              <a:ext uri="{FF2B5EF4-FFF2-40B4-BE49-F238E27FC236}">
                <a16:creationId xmlns:a16="http://schemas.microsoft.com/office/drawing/2014/main" id="{F910E3A6-345C-4955-9117-F3497530F8BA}"/>
              </a:ext>
            </a:extLst>
          </p:cNvPr>
          <p:cNvSpPr/>
          <p:nvPr/>
        </p:nvSpPr>
        <p:spPr>
          <a:xfrm>
            <a:off x="191589" y="4526816"/>
            <a:ext cx="12279085" cy="1508105"/>
          </a:xfrm>
          <a:prstGeom prst="rect">
            <a:avLst/>
          </a:prstGeom>
        </p:spPr>
        <p:txBody>
          <a:bodyPr wrap="square">
            <a:spAutoFit/>
          </a:bodyPr>
          <a:lstStyle/>
          <a:p>
            <a:pPr marL="174625" indent="-174625">
              <a:buFont typeface="Arial" pitchFamily="34" charset="0"/>
              <a:buChar char="•"/>
            </a:pPr>
            <a:endParaRPr lang="hr-HR" sz="1600" dirty="0"/>
          </a:p>
          <a:p>
            <a:pPr marL="174625" indent="-174625">
              <a:buFont typeface="Arial" pitchFamily="34" charset="0"/>
              <a:buChar char="•"/>
            </a:pPr>
            <a:endParaRPr lang="hr-HR" sz="1600" dirty="0"/>
          </a:p>
          <a:p>
            <a:pPr marL="174625" indent="-174625">
              <a:buFont typeface="Arial" pitchFamily="34" charset="0"/>
              <a:buChar char="•"/>
            </a:pPr>
            <a:r>
              <a:rPr lang="hr-HR" sz="2000" dirty="0"/>
              <a:t>Zbog načina na koji su klijenti dobili MAC adresu Gatewaya svaki klijent koristi svoj </a:t>
            </a:r>
            <a:r>
              <a:rPr lang="hr-HR" sz="2000" dirty="0" err="1"/>
              <a:t>usmjernik</a:t>
            </a:r>
            <a:r>
              <a:rPr lang="hr-HR" sz="2000" dirty="0"/>
              <a:t> kao GW iako su imali istu IP adresu konfiguriranu za GW</a:t>
            </a:r>
          </a:p>
          <a:p>
            <a:pPr marL="174625" indent="-174625">
              <a:buFont typeface="Arial" pitchFamily="34" charset="0"/>
              <a:buChar char="•"/>
            </a:pPr>
            <a:r>
              <a:rPr lang="hr-HR" sz="2000" dirty="0"/>
              <a:t>Svaki od </a:t>
            </a:r>
            <a:r>
              <a:rPr lang="hr-HR" sz="2000" dirty="0" err="1"/>
              <a:t>usmjernika</a:t>
            </a:r>
            <a:r>
              <a:rPr lang="hr-HR" sz="2000" dirty="0"/>
              <a:t> ja AVF za pojedinu MAC adresu</a:t>
            </a:r>
            <a:endParaRPr lang="en-US" sz="2000" dirty="0"/>
          </a:p>
        </p:txBody>
      </p:sp>
      <p:pic>
        <p:nvPicPr>
          <p:cNvPr id="7" name="Picture 2">
            <a:extLst>
              <a:ext uri="{FF2B5EF4-FFF2-40B4-BE49-F238E27FC236}">
                <a16:creationId xmlns:a16="http://schemas.microsoft.com/office/drawing/2014/main" id="{DB260BEC-CD72-4FF7-9B78-06E7E12DC56A}"/>
              </a:ext>
            </a:extLst>
          </p:cNvPr>
          <p:cNvPicPr>
            <a:picLocks noChangeAspect="1" noChangeArrowheads="1"/>
          </p:cNvPicPr>
          <p:nvPr/>
        </p:nvPicPr>
        <p:blipFill>
          <a:blip r:embed="rId4"/>
          <a:srcRect/>
          <a:stretch>
            <a:fillRect/>
          </a:stretch>
        </p:blipFill>
        <p:spPr bwMode="auto">
          <a:xfrm>
            <a:off x="1259343" y="699272"/>
            <a:ext cx="7800975" cy="4257675"/>
          </a:xfrm>
          <a:prstGeom prst="rect">
            <a:avLst/>
          </a:prstGeom>
          <a:noFill/>
          <a:ln w="9525">
            <a:noFill/>
            <a:miter lim="800000"/>
            <a:headEnd/>
            <a:tailEnd/>
          </a:ln>
          <a:effectLst/>
        </p:spPr>
      </p:pic>
    </p:spTree>
    <p:extLst>
      <p:ext uri="{BB962C8B-B14F-4D97-AF65-F5344CB8AC3E}">
        <p14:creationId xmlns:p14="http://schemas.microsoft.com/office/powerpoint/2010/main" val="239832093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sp>
        <p:nvSpPr>
          <p:cNvPr id="6" name="Rectangle 5">
            <a:extLst>
              <a:ext uri="{FF2B5EF4-FFF2-40B4-BE49-F238E27FC236}">
                <a16:creationId xmlns:a16="http://schemas.microsoft.com/office/drawing/2014/main" id="{95338B1D-329C-482D-A94B-A34E56610F59}"/>
              </a:ext>
            </a:extLst>
          </p:cNvPr>
          <p:cNvSpPr/>
          <p:nvPr/>
        </p:nvSpPr>
        <p:spPr>
          <a:xfrm>
            <a:off x="1586593" y="4598662"/>
            <a:ext cx="7576457" cy="1508105"/>
          </a:xfrm>
          <a:prstGeom prst="rect">
            <a:avLst/>
          </a:prstGeom>
        </p:spPr>
        <p:txBody>
          <a:bodyPr wrap="square">
            <a:spAutoFit/>
          </a:bodyPr>
          <a:lstStyle/>
          <a:p>
            <a:pPr marL="174625" indent="-174625">
              <a:buFont typeface="Arial" pitchFamily="34" charset="0"/>
              <a:buChar char="•"/>
            </a:pPr>
            <a:endParaRPr lang="hr-HR" sz="1600" dirty="0"/>
          </a:p>
          <a:p>
            <a:pPr marL="174625" indent="-174625">
              <a:buFont typeface="Arial" pitchFamily="34" charset="0"/>
              <a:buChar char="•"/>
            </a:pPr>
            <a:endParaRPr lang="hr-HR" sz="1600" dirty="0"/>
          </a:p>
          <a:p>
            <a:pPr marL="174625" indent="-174625">
              <a:buFont typeface="Arial" pitchFamily="34" charset="0"/>
              <a:buChar char="•"/>
            </a:pPr>
            <a:r>
              <a:rPr lang="hr-HR" sz="2000" dirty="0"/>
              <a:t>GLBP također koristi mehanizam smanjenja priority vrijednosti kad detektira otkaz interfacea koji se prati</a:t>
            </a:r>
          </a:p>
          <a:p>
            <a:pPr marL="174625" indent="-174625">
              <a:buFont typeface="Arial" pitchFamily="34" charset="0"/>
              <a:buChar char="•"/>
            </a:pPr>
            <a:r>
              <a:rPr lang="hr-HR" sz="2000" dirty="0"/>
              <a:t>Transparentno za klijente</a:t>
            </a:r>
            <a:endParaRPr lang="en-US" sz="2000" dirty="0"/>
          </a:p>
        </p:txBody>
      </p:sp>
      <p:pic>
        <p:nvPicPr>
          <p:cNvPr id="8" name="Picture 2">
            <a:extLst>
              <a:ext uri="{FF2B5EF4-FFF2-40B4-BE49-F238E27FC236}">
                <a16:creationId xmlns:a16="http://schemas.microsoft.com/office/drawing/2014/main" id="{0106D49B-934D-494A-B2D0-5BF8121DC8FE}"/>
              </a:ext>
            </a:extLst>
          </p:cNvPr>
          <p:cNvPicPr>
            <a:picLocks noChangeAspect="1" noChangeArrowheads="1"/>
          </p:cNvPicPr>
          <p:nvPr/>
        </p:nvPicPr>
        <p:blipFill>
          <a:blip r:embed="rId4"/>
          <a:srcRect/>
          <a:stretch>
            <a:fillRect/>
          </a:stretch>
        </p:blipFill>
        <p:spPr bwMode="auto">
          <a:xfrm>
            <a:off x="1617210" y="722539"/>
            <a:ext cx="7515225" cy="4095750"/>
          </a:xfrm>
          <a:prstGeom prst="rect">
            <a:avLst/>
          </a:prstGeom>
          <a:noFill/>
          <a:ln w="9525">
            <a:noFill/>
            <a:miter lim="800000"/>
            <a:headEnd/>
            <a:tailEnd/>
          </a:ln>
          <a:effectLst/>
        </p:spPr>
      </p:pic>
    </p:spTree>
    <p:extLst>
      <p:ext uri="{BB962C8B-B14F-4D97-AF65-F5344CB8AC3E}">
        <p14:creationId xmlns:p14="http://schemas.microsoft.com/office/powerpoint/2010/main" val="3032066728"/>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GLBP (</a:t>
            </a:r>
            <a:r>
              <a:rPr lang="hr-HR" sz="3200" dirty="0" err="1"/>
              <a:t>Gateway</a:t>
            </a:r>
            <a:r>
              <a:rPr lang="hr-HR" sz="3200" dirty="0"/>
              <a:t> </a:t>
            </a:r>
            <a:r>
              <a:rPr lang="hr-HR" sz="3200" dirty="0" err="1"/>
              <a:t>Loadbalancing</a:t>
            </a:r>
            <a:r>
              <a:rPr lang="hr-HR" sz="3200" dirty="0"/>
              <a:t> </a:t>
            </a:r>
            <a:r>
              <a:rPr lang="hr-HR" sz="3200" dirty="0" err="1"/>
              <a:t>Protocol</a:t>
            </a:r>
            <a:r>
              <a:rPr lang="hr-HR" sz="3200" dirty="0"/>
              <a:t>)</a:t>
            </a:r>
            <a:endParaRPr lang="en-US" sz="3200" dirty="0"/>
          </a:p>
        </p:txBody>
      </p:sp>
      <p:sp>
        <p:nvSpPr>
          <p:cNvPr id="5" name="Rectangle 4">
            <a:extLst>
              <a:ext uri="{FF2B5EF4-FFF2-40B4-BE49-F238E27FC236}">
                <a16:creationId xmlns:a16="http://schemas.microsoft.com/office/drawing/2014/main" id="{9D74BAB4-AC22-4C66-90E7-BF2B1CC5E271}"/>
              </a:ext>
            </a:extLst>
          </p:cNvPr>
          <p:cNvSpPr/>
          <p:nvPr/>
        </p:nvSpPr>
        <p:spPr>
          <a:xfrm>
            <a:off x="142875" y="4699626"/>
            <a:ext cx="11381831" cy="1508105"/>
          </a:xfrm>
          <a:prstGeom prst="rect">
            <a:avLst/>
          </a:prstGeom>
        </p:spPr>
        <p:txBody>
          <a:bodyPr wrap="square">
            <a:spAutoFit/>
          </a:bodyPr>
          <a:lstStyle/>
          <a:p>
            <a:pPr marL="174625" indent="-174625">
              <a:buFont typeface="Arial" pitchFamily="34" charset="0"/>
              <a:buChar char="•"/>
            </a:pPr>
            <a:endParaRPr lang="hr-HR" sz="1600" dirty="0"/>
          </a:p>
          <a:p>
            <a:pPr marL="174625" indent="-174625">
              <a:buFont typeface="Arial" pitchFamily="34" charset="0"/>
              <a:buChar char="•"/>
            </a:pPr>
            <a:endParaRPr lang="hr-HR" sz="1600" dirty="0"/>
          </a:p>
          <a:p>
            <a:pPr marL="174625" indent="-174625">
              <a:buFont typeface="Arial" pitchFamily="34" charset="0"/>
              <a:buChar char="•"/>
            </a:pPr>
            <a:r>
              <a:rPr lang="hr-HR" sz="2000" dirty="0"/>
              <a:t>Kad je otkazao link na R1 forwardiranje za MAC adresu 0000.0000.0001 preuzima R2,jer je on backup</a:t>
            </a:r>
          </a:p>
          <a:p>
            <a:pPr marL="174625" indent="-174625">
              <a:buFont typeface="Arial" pitchFamily="34" charset="0"/>
              <a:buChar char="•"/>
            </a:pPr>
            <a:r>
              <a:rPr lang="hr-HR" sz="2000" dirty="0"/>
              <a:t>Klijenti ne trebaju ponovno slati ARP i za njih je ovo potpuno transparentno</a:t>
            </a:r>
            <a:endParaRPr lang="en-US" sz="2000" dirty="0"/>
          </a:p>
        </p:txBody>
      </p:sp>
      <p:pic>
        <p:nvPicPr>
          <p:cNvPr id="7" name="Picture 2">
            <a:extLst>
              <a:ext uri="{FF2B5EF4-FFF2-40B4-BE49-F238E27FC236}">
                <a16:creationId xmlns:a16="http://schemas.microsoft.com/office/drawing/2014/main" id="{3E18310D-2B9D-4395-8310-B83644CD8476}"/>
              </a:ext>
            </a:extLst>
          </p:cNvPr>
          <p:cNvPicPr>
            <a:picLocks noChangeAspect="1" noChangeArrowheads="1"/>
          </p:cNvPicPr>
          <p:nvPr/>
        </p:nvPicPr>
        <p:blipFill>
          <a:blip r:embed="rId4"/>
          <a:srcRect/>
          <a:stretch>
            <a:fillRect/>
          </a:stretch>
        </p:blipFill>
        <p:spPr bwMode="auto">
          <a:xfrm>
            <a:off x="1144360" y="713014"/>
            <a:ext cx="7867650" cy="4286250"/>
          </a:xfrm>
          <a:prstGeom prst="rect">
            <a:avLst/>
          </a:prstGeom>
          <a:noFill/>
          <a:ln w="9525">
            <a:noFill/>
            <a:miter lim="800000"/>
            <a:headEnd/>
            <a:tailEnd/>
          </a:ln>
          <a:effectLst/>
        </p:spPr>
      </p:pic>
    </p:spTree>
    <p:extLst>
      <p:ext uri="{BB962C8B-B14F-4D97-AF65-F5344CB8AC3E}">
        <p14:creationId xmlns:p14="http://schemas.microsoft.com/office/powerpoint/2010/main" val="2062832058"/>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BA9FC4-0741-4AC3-BF6F-BA3BD6E08C8E}"/>
              </a:ext>
            </a:extLst>
          </p:cNvPr>
          <p:cNvPicPr>
            <a:picLocks noChangeAspect="1"/>
          </p:cNvPicPr>
          <p:nvPr/>
        </p:nvPicPr>
        <p:blipFill>
          <a:blip r:embed="rId4"/>
          <a:stretch>
            <a:fillRect/>
          </a:stretch>
        </p:blipFill>
        <p:spPr>
          <a:xfrm>
            <a:off x="2634119" y="0"/>
            <a:ext cx="6300331" cy="6240490"/>
          </a:xfrm>
          <a:prstGeom prst="rect">
            <a:avLst/>
          </a:prstGeom>
        </p:spPr>
      </p:pic>
    </p:spTree>
    <p:extLst>
      <p:ext uri="{BB962C8B-B14F-4D97-AF65-F5344CB8AC3E}">
        <p14:creationId xmlns:p14="http://schemas.microsoft.com/office/powerpoint/2010/main" val="923720760"/>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9612591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10" y="1386348"/>
            <a:ext cx="7664064" cy="3140791"/>
          </a:xfrm>
        </p:spPr>
        <p:txBody>
          <a:bodyPr/>
          <a:lstStyle/>
          <a:p>
            <a:r>
              <a:rPr lang="hr-HR" dirty="0"/>
              <a:t>L2 </a:t>
            </a:r>
            <a:r>
              <a:rPr lang="hr-HR" dirty="0" err="1"/>
              <a:t>discovery</a:t>
            </a:r>
            <a:r>
              <a:rPr lang="hr-HR" dirty="0"/>
              <a:t> (CDP, LLDP)</a:t>
            </a:r>
            <a:endParaRPr lang="hr-HR" dirty="0">
              <a:latin typeface="Stolzl Bold" panose="00000800000000000000" pitchFamily="50" charset="-18"/>
            </a:endParaRPr>
          </a:p>
        </p:txBody>
      </p:sp>
    </p:spTree>
    <p:extLst>
      <p:ext uri="{BB962C8B-B14F-4D97-AF65-F5344CB8AC3E}">
        <p14:creationId xmlns:p14="http://schemas.microsoft.com/office/powerpoint/2010/main" val="41669577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sp>
        <p:nvSpPr>
          <p:cNvPr id="6" name="Content Placeholder 1">
            <a:extLst>
              <a:ext uri="{FF2B5EF4-FFF2-40B4-BE49-F238E27FC236}">
                <a16:creationId xmlns:a16="http://schemas.microsoft.com/office/drawing/2014/main" id="{B7E52A98-8946-4002-A160-AF49FF039D0B}"/>
              </a:ext>
            </a:extLst>
          </p:cNvPr>
          <p:cNvSpPr>
            <a:spLocks noGrp="1"/>
          </p:cNvSpPr>
          <p:nvPr>
            <p:ph idx="1"/>
          </p:nvPr>
        </p:nvSpPr>
        <p:spPr>
          <a:xfrm>
            <a:off x="180713" y="886371"/>
            <a:ext cx="11470817" cy="5085257"/>
          </a:xfrm>
        </p:spPr>
        <p:txBody>
          <a:bodyPr/>
          <a:lstStyle/>
          <a:p>
            <a:r>
              <a:rPr lang="hr-HR" sz="1600" dirty="0"/>
              <a:t>CDP je media independent Layer 2 Cisco Propriatery protokol koji postji na svim Cisco uređajima (Router, Switch, Access Point, Telefoni...)</a:t>
            </a:r>
          </a:p>
          <a:p>
            <a:r>
              <a:rPr lang="hr-HR" sz="1600" dirty="0"/>
              <a:t>Uređaji koji imaju uključen CDP periodički šalju update na L2 multicast adresu  (01-00-0C-CC-CC-CC ) kako bi uređaji na linku znali jedan za drugi</a:t>
            </a:r>
          </a:p>
          <a:p>
            <a:r>
              <a:rPr lang="hr-HR" sz="1600" dirty="0"/>
              <a:t>Ako želimo provjeriti jeli CDP uključen:</a:t>
            </a:r>
          </a:p>
          <a:p>
            <a:endParaRPr lang="hr-HR" sz="1600" dirty="0"/>
          </a:p>
          <a:p>
            <a:pPr>
              <a:buNone/>
            </a:pPr>
            <a:r>
              <a:rPr lang="en-US" sz="1600" dirty="0" err="1">
                <a:solidFill>
                  <a:schemeClr val="tx1"/>
                </a:solidFill>
              </a:rPr>
              <a:t>Router#</a:t>
            </a:r>
            <a:r>
              <a:rPr lang="en-US" sz="1600" b="1" dirty="0" err="1">
                <a:solidFill>
                  <a:srgbClr val="0000FF"/>
                </a:solidFill>
              </a:rPr>
              <a:t>show</a:t>
            </a:r>
            <a:r>
              <a:rPr lang="en-US" sz="1600" b="1" dirty="0">
                <a:solidFill>
                  <a:srgbClr val="0000FF"/>
                </a:solidFill>
              </a:rPr>
              <a:t> </a:t>
            </a:r>
            <a:r>
              <a:rPr lang="en-US" sz="1600" b="1" dirty="0" err="1">
                <a:solidFill>
                  <a:srgbClr val="0000FF"/>
                </a:solidFill>
              </a:rPr>
              <a:t>cdp</a:t>
            </a:r>
            <a:r>
              <a:rPr lang="en-US" sz="1600" b="1" dirty="0">
                <a:solidFill>
                  <a:srgbClr val="0000FF"/>
                </a:solidFill>
              </a:rPr>
              <a:t> neighbors</a:t>
            </a:r>
            <a:r>
              <a:rPr lang="en-US" sz="1600" dirty="0">
                <a:solidFill>
                  <a:srgbClr val="0000FF"/>
                </a:solidFill>
              </a:rPr>
              <a:t> </a:t>
            </a:r>
            <a:endParaRPr lang="hr-HR" sz="1600" dirty="0">
              <a:solidFill>
                <a:srgbClr val="0000FF"/>
              </a:solidFill>
            </a:endParaRPr>
          </a:p>
          <a:p>
            <a:pPr>
              <a:buNone/>
            </a:pPr>
            <a:r>
              <a:rPr lang="en-US" sz="1600" dirty="0">
                <a:solidFill>
                  <a:schemeClr val="tx1"/>
                </a:solidFill>
              </a:rPr>
              <a:t>% CDP is not enabled </a:t>
            </a:r>
            <a:r>
              <a:rPr lang="hr-HR" sz="1600" dirty="0">
                <a:solidFill>
                  <a:schemeClr val="tx1"/>
                </a:solidFill>
              </a:rPr>
              <a:t> </a:t>
            </a:r>
          </a:p>
          <a:p>
            <a:endParaRPr lang="hr-HR" sz="1600" dirty="0"/>
          </a:p>
          <a:p>
            <a:pPr>
              <a:buNone/>
            </a:pPr>
            <a:r>
              <a:rPr lang="hr-HR" sz="1600" b="1" dirty="0">
                <a:solidFill>
                  <a:schemeClr val="tx1"/>
                </a:solidFill>
              </a:rPr>
              <a:t>Router#</a:t>
            </a:r>
            <a:r>
              <a:rPr lang="hr-HR" sz="1600" b="1" dirty="0">
                <a:solidFill>
                  <a:srgbClr val="0000FF"/>
                </a:solidFill>
              </a:rPr>
              <a:t>show cdp neighbors </a:t>
            </a:r>
          </a:p>
          <a:p>
            <a:pPr>
              <a:buNone/>
            </a:pPr>
            <a:r>
              <a:rPr lang="hr-HR" sz="1600" dirty="0">
                <a:solidFill>
                  <a:schemeClr val="tx1"/>
                </a:solidFill>
              </a:rPr>
              <a:t>Capability Codes: R - Router, T - Trans Bridge, B - Source Route Bridge</a:t>
            </a:r>
          </a:p>
          <a:p>
            <a:pPr>
              <a:buNone/>
            </a:pPr>
            <a:r>
              <a:rPr lang="hr-HR" sz="1600" dirty="0">
                <a:solidFill>
                  <a:schemeClr val="tx1"/>
                </a:solidFill>
              </a:rPr>
              <a:t>                  S - Switch, H - Host, I - IGMP, r - Repeater</a:t>
            </a:r>
          </a:p>
          <a:p>
            <a:pPr>
              <a:buNone/>
            </a:pPr>
            <a:endParaRPr lang="hr-HR" sz="1600" dirty="0">
              <a:solidFill>
                <a:schemeClr val="tx1"/>
              </a:solidFill>
            </a:endParaRPr>
          </a:p>
          <a:p>
            <a:pPr>
              <a:buNone/>
            </a:pPr>
            <a:r>
              <a:rPr lang="hr-HR" sz="1600" dirty="0">
                <a:solidFill>
                  <a:schemeClr val="tx1"/>
                </a:solidFill>
              </a:rPr>
              <a:t>Device ID        Local Intrfce     Holdtme    Capability  Platform  Port ID</a:t>
            </a:r>
          </a:p>
          <a:p>
            <a:pPr>
              <a:buNone/>
            </a:pPr>
            <a:r>
              <a:rPr lang="hr-HR" sz="1600" dirty="0">
                <a:solidFill>
                  <a:schemeClr val="tx1"/>
                </a:solidFill>
              </a:rPr>
              <a:t>R2-AGS           	Ser 1              129          R       	       2500      Ser 0</a:t>
            </a:r>
          </a:p>
          <a:p>
            <a:pPr>
              <a:buNone/>
            </a:pPr>
            <a:r>
              <a:rPr lang="hr-HR" sz="1600" dirty="0">
                <a:solidFill>
                  <a:schemeClr val="tx1"/>
                </a:solidFill>
              </a:rPr>
              <a:t>R6-2500          	Eth 0              144          R        	       4000      Eth 0</a:t>
            </a:r>
          </a:p>
        </p:txBody>
      </p:sp>
    </p:spTree>
    <p:extLst>
      <p:ext uri="{BB962C8B-B14F-4D97-AF65-F5344CB8AC3E}">
        <p14:creationId xmlns:p14="http://schemas.microsoft.com/office/powerpoint/2010/main" val="1079056783"/>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sp>
        <p:nvSpPr>
          <p:cNvPr id="7" name="Content Placeholder 1">
            <a:extLst>
              <a:ext uri="{FF2B5EF4-FFF2-40B4-BE49-F238E27FC236}">
                <a16:creationId xmlns:a16="http://schemas.microsoft.com/office/drawing/2014/main" id="{B7CF642B-B40F-4D89-81E7-D7467FFA5B52}"/>
              </a:ext>
            </a:extLst>
          </p:cNvPr>
          <p:cNvSpPr txBox="1">
            <a:spLocks/>
          </p:cNvSpPr>
          <p:nvPr/>
        </p:nvSpPr>
        <p:spPr>
          <a:xfrm>
            <a:off x="378676" y="986751"/>
            <a:ext cx="11046611" cy="5085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hr-HR" sz="1600" b="1" dirty="0"/>
              <a:t>Naredba “</a:t>
            </a:r>
            <a:r>
              <a:rPr lang="en-US" sz="1600" b="1" dirty="0">
                <a:solidFill>
                  <a:srgbClr val="0000FF"/>
                </a:solidFill>
              </a:rPr>
              <a:t>show </a:t>
            </a:r>
            <a:r>
              <a:rPr lang="en-US" sz="1600" b="1" dirty="0" err="1">
                <a:solidFill>
                  <a:srgbClr val="0000FF"/>
                </a:solidFill>
              </a:rPr>
              <a:t>cdp</a:t>
            </a:r>
            <a:r>
              <a:rPr lang="en-US" sz="1600" b="1" dirty="0">
                <a:solidFill>
                  <a:srgbClr val="0000FF"/>
                </a:solidFill>
              </a:rPr>
              <a:t> neighbors</a:t>
            </a:r>
            <a:r>
              <a:rPr lang="hr-HR" sz="1600" b="1" dirty="0"/>
              <a:t>”</a:t>
            </a:r>
            <a:r>
              <a:rPr lang="en-US" sz="1600" b="1" dirty="0"/>
              <a:t> </a:t>
            </a:r>
            <a:r>
              <a:rPr lang="hr-HR" sz="1600" b="1" dirty="0"/>
              <a:t> </a:t>
            </a:r>
            <a:r>
              <a:rPr lang="hr-HR" sz="1600" dirty="0"/>
              <a:t>ispiše slijedeće</a:t>
            </a:r>
            <a:r>
              <a:rPr lang="en-US" sz="1600" dirty="0"/>
              <a:t>:</a:t>
            </a:r>
          </a:p>
          <a:p>
            <a:r>
              <a:rPr lang="hr-HR" sz="1600" dirty="0"/>
              <a:t>Tip uređaja koji je otkriven</a:t>
            </a:r>
          </a:p>
          <a:p>
            <a:r>
              <a:rPr lang="hr-HR" sz="1600" dirty="0"/>
              <a:t>Ime uređaja (</a:t>
            </a:r>
            <a:r>
              <a:rPr lang="hr-HR" sz="1600" dirty="0" err="1"/>
              <a:t>Hostname</a:t>
            </a:r>
            <a:r>
              <a:rPr lang="hr-HR" sz="1600" dirty="0"/>
              <a:t>)</a:t>
            </a:r>
          </a:p>
          <a:p>
            <a:r>
              <a:rPr lang="hr-HR" sz="1600" dirty="0"/>
              <a:t>Oznaku i tip lokalnog sučelja</a:t>
            </a:r>
          </a:p>
          <a:p>
            <a:r>
              <a:rPr lang="hr-HR" sz="1600" dirty="0"/>
              <a:t>Vrijeme (sekunde) za koje vrijede navedeni podaci</a:t>
            </a:r>
          </a:p>
          <a:p>
            <a:r>
              <a:rPr lang="hr-HR" sz="1600" dirty="0"/>
              <a:t>Tip uređaja (</a:t>
            </a:r>
            <a:r>
              <a:rPr lang="hr-HR" sz="1600" dirty="0" err="1"/>
              <a:t>Router</a:t>
            </a:r>
            <a:r>
              <a:rPr lang="hr-HR" sz="1600" dirty="0"/>
              <a:t>, </a:t>
            </a:r>
            <a:r>
              <a:rPr lang="hr-HR" sz="1600" dirty="0" err="1"/>
              <a:t>Switch</a:t>
            </a:r>
            <a:r>
              <a:rPr lang="hr-HR" sz="1600" dirty="0"/>
              <a:t>...)</a:t>
            </a:r>
          </a:p>
          <a:p>
            <a:r>
              <a:rPr lang="hr-HR" sz="1600" dirty="0" err="1"/>
              <a:t>Onaka</a:t>
            </a:r>
            <a:r>
              <a:rPr lang="hr-HR" sz="1600" dirty="0"/>
              <a:t> modela uređaja</a:t>
            </a:r>
          </a:p>
          <a:p>
            <a:r>
              <a:rPr lang="hr-HR" sz="1600" dirty="0"/>
              <a:t>Oznaka udaljenog porta (na susjedu)</a:t>
            </a:r>
          </a:p>
          <a:p>
            <a:endParaRPr lang="hr-HR" sz="1600" dirty="0"/>
          </a:p>
          <a:p>
            <a:r>
              <a:rPr lang="hr-HR" sz="1600" dirty="0"/>
              <a:t>Dodatno </a:t>
            </a:r>
            <a:r>
              <a:rPr lang="hr-HR" sz="1600" dirty="0" err="1"/>
              <a:t>možeo</a:t>
            </a:r>
            <a:r>
              <a:rPr lang="hr-HR" sz="1600" dirty="0"/>
              <a:t> koristiti naredbe “</a:t>
            </a:r>
            <a:r>
              <a:rPr lang="hr-HR" sz="1600" dirty="0">
                <a:solidFill>
                  <a:srgbClr val="0000FF"/>
                </a:solidFill>
              </a:rPr>
              <a:t>show </a:t>
            </a:r>
            <a:r>
              <a:rPr lang="hr-HR" sz="1600" dirty="0" err="1">
                <a:solidFill>
                  <a:srgbClr val="0000FF"/>
                </a:solidFill>
              </a:rPr>
              <a:t>cdp</a:t>
            </a:r>
            <a:r>
              <a:rPr lang="hr-HR" sz="1600" dirty="0">
                <a:solidFill>
                  <a:srgbClr val="0000FF"/>
                </a:solidFill>
              </a:rPr>
              <a:t> </a:t>
            </a:r>
            <a:r>
              <a:rPr lang="hr-HR" sz="1600" dirty="0" err="1">
                <a:solidFill>
                  <a:srgbClr val="0000FF"/>
                </a:solidFill>
              </a:rPr>
              <a:t>neighbor</a:t>
            </a:r>
            <a:r>
              <a:rPr lang="hr-HR" sz="1600" dirty="0">
                <a:solidFill>
                  <a:srgbClr val="0000FF"/>
                </a:solidFill>
              </a:rPr>
              <a:t> </a:t>
            </a:r>
            <a:r>
              <a:rPr lang="hr-HR" sz="1600" dirty="0" err="1">
                <a:solidFill>
                  <a:srgbClr val="0000FF"/>
                </a:solidFill>
              </a:rPr>
              <a:t>detail</a:t>
            </a:r>
            <a:r>
              <a:rPr lang="hr-HR" sz="1600" dirty="0"/>
              <a:t>” ili “</a:t>
            </a:r>
            <a:r>
              <a:rPr lang="hr-HR" sz="1600" dirty="0">
                <a:solidFill>
                  <a:srgbClr val="0000FF"/>
                </a:solidFill>
              </a:rPr>
              <a:t>show </a:t>
            </a:r>
            <a:r>
              <a:rPr lang="hr-HR" sz="1600" dirty="0" err="1">
                <a:solidFill>
                  <a:srgbClr val="0000FF"/>
                </a:solidFill>
              </a:rPr>
              <a:t>cdp</a:t>
            </a:r>
            <a:r>
              <a:rPr lang="hr-HR" sz="1600" dirty="0">
                <a:solidFill>
                  <a:srgbClr val="0000FF"/>
                </a:solidFill>
              </a:rPr>
              <a:t> </a:t>
            </a:r>
            <a:r>
              <a:rPr lang="hr-HR" sz="1600" dirty="0" err="1">
                <a:solidFill>
                  <a:srgbClr val="0000FF"/>
                </a:solidFill>
              </a:rPr>
              <a:t>entry</a:t>
            </a:r>
            <a:r>
              <a:rPr lang="hr-HR" sz="1600" dirty="0">
                <a:solidFill>
                  <a:srgbClr val="0000FF"/>
                </a:solidFill>
              </a:rPr>
              <a:t> R2</a:t>
            </a:r>
            <a:r>
              <a:rPr lang="hr-HR" sz="1600" dirty="0"/>
              <a:t>” gdje je R2 </a:t>
            </a:r>
            <a:r>
              <a:rPr lang="hr-HR" sz="1600" dirty="0" err="1"/>
              <a:t>Device</a:t>
            </a:r>
            <a:r>
              <a:rPr lang="hr-HR" sz="1600" dirty="0"/>
              <a:t> ID</a:t>
            </a:r>
          </a:p>
        </p:txBody>
      </p:sp>
    </p:spTree>
    <p:extLst>
      <p:ext uri="{BB962C8B-B14F-4D97-AF65-F5344CB8AC3E}">
        <p14:creationId xmlns:p14="http://schemas.microsoft.com/office/powerpoint/2010/main" val="7525390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2362536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sp>
        <p:nvSpPr>
          <p:cNvPr id="4" name="Content Placeholder 1">
            <a:extLst>
              <a:ext uri="{FF2B5EF4-FFF2-40B4-BE49-F238E27FC236}">
                <a16:creationId xmlns:a16="http://schemas.microsoft.com/office/drawing/2014/main" id="{B6C85BA6-7B6E-4F77-AE4C-D9DECB8392AF}"/>
              </a:ext>
            </a:extLst>
          </p:cNvPr>
          <p:cNvSpPr>
            <a:spLocks noGrp="1"/>
          </p:cNvSpPr>
          <p:nvPr>
            <p:ph idx="1"/>
          </p:nvPr>
        </p:nvSpPr>
        <p:spPr>
          <a:xfrm>
            <a:off x="369250" y="1135094"/>
            <a:ext cx="8910787" cy="5085257"/>
          </a:xfrm>
        </p:spPr>
        <p:txBody>
          <a:bodyPr/>
          <a:lstStyle/>
          <a:p>
            <a:pPr>
              <a:buNone/>
            </a:pPr>
            <a:r>
              <a:rPr lang="hr-HR" sz="1600" dirty="0" err="1"/>
              <a:t>router#</a:t>
            </a:r>
            <a:r>
              <a:rPr lang="hr-HR" sz="1600" dirty="0" err="1">
                <a:solidFill>
                  <a:srgbClr val="0000FF"/>
                </a:solidFill>
              </a:rPr>
              <a:t>show</a:t>
            </a:r>
            <a:r>
              <a:rPr lang="hr-HR" sz="1600" dirty="0">
                <a:solidFill>
                  <a:srgbClr val="0000FF"/>
                </a:solidFill>
              </a:rPr>
              <a:t> </a:t>
            </a:r>
            <a:r>
              <a:rPr lang="hr-HR" sz="1600" dirty="0" err="1">
                <a:solidFill>
                  <a:srgbClr val="0000FF"/>
                </a:solidFill>
              </a:rPr>
              <a:t>cdp</a:t>
            </a:r>
            <a:r>
              <a:rPr lang="hr-HR" sz="1600" dirty="0">
                <a:solidFill>
                  <a:srgbClr val="0000FF"/>
                </a:solidFill>
              </a:rPr>
              <a:t> </a:t>
            </a:r>
            <a:r>
              <a:rPr lang="hr-HR" sz="1600" dirty="0" err="1">
                <a:solidFill>
                  <a:srgbClr val="0000FF"/>
                </a:solidFill>
              </a:rPr>
              <a:t>neighbors</a:t>
            </a:r>
            <a:r>
              <a:rPr lang="hr-HR" sz="1600" dirty="0">
                <a:solidFill>
                  <a:srgbClr val="0000FF"/>
                </a:solidFill>
              </a:rPr>
              <a:t> </a:t>
            </a:r>
            <a:r>
              <a:rPr lang="hr-HR" sz="1600" dirty="0" err="1">
                <a:solidFill>
                  <a:srgbClr val="0000FF"/>
                </a:solidFill>
              </a:rPr>
              <a:t>detail</a:t>
            </a:r>
            <a:r>
              <a:rPr lang="hr-HR" sz="1600" dirty="0">
                <a:solidFill>
                  <a:srgbClr val="0000FF"/>
                </a:solidFill>
              </a:rPr>
              <a:t> </a:t>
            </a:r>
          </a:p>
          <a:p>
            <a:pPr>
              <a:buNone/>
            </a:pPr>
            <a:r>
              <a:rPr lang="hr-HR" sz="1600" dirty="0"/>
              <a:t>------------------------- </a:t>
            </a:r>
          </a:p>
          <a:p>
            <a:pPr>
              <a:buNone/>
            </a:pPr>
            <a:r>
              <a:rPr lang="hr-HR" sz="1600" dirty="0" err="1"/>
              <a:t>Device</a:t>
            </a:r>
            <a:r>
              <a:rPr lang="hr-HR" sz="1600" dirty="0"/>
              <a:t> ID: lab-7206 </a:t>
            </a:r>
          </a:p>
          <a:p>
            <a:pPr>
              <a:buNone/>
            </a:pPr>
            <a:r>
              <a:rPr lang="hr-HR" sz="1600" dirty="0" err="1"/>
              <a:t>Entry</a:t>
            </a:r>
            <a:r>
              <a:rPr lang="hr-HR" sz="1600" dirty="0"/>
              <a:t> </a:t>
            </a:r>
            <a:r>
              <a:rPr lang="hr-HR" sz="1600" dirty="0" err="1"/>
              <a:t>address</a:t>
            </a:r>
            <a:r>
              <a:rPr lang="hr-HR" sz="1600" dirty="0"/>
              <a:t>(</a:t>
            </a:r>
            <a:r>
              <a:rPr lang="hr-HR" sz="1600" dirty="0" err="1"/>
              <a:t>es</a:t>
            </a:r>
            <a:r>
              <a:rPr lang="hr-HR" sz="1600" dirty="0"/>
              <a:t>): </a:t>
            </a:r>
          </a:p>
          <a:p>
            <a:pPr>
              <a:buNone/>
            </a:pPr>
            <a:r>
              <a:rPr lang="hr-HR" sz="1600" dirty="0"/>
              <a:t>IP </a:t>
            </a:r>
            <a:r>
              <a:rPr lang="hr-HR" sz="1600" dirty="0" err="1"/>
              <a:t>address</a:t>
            </a:r>
            <a:r>
              <a:rPr lang="hr-HR" sz="1600" dirty="0"/>
              <a:t>: 172.19.169.83 </a:t>
            </a:r>
          </a:p>
          <a:p>
            <a:pPr>
              <a:buNone/>
            </a:pPr>
            <a:r>
              <a:rPr lang="hr-HR" sz="1600" dirty="0" err="1"/>
              <a:t>Platform</a:t>
            </a:r>
            <a:r>
              <a:rPr lang="hr-HR" sz="1600" dirty="0"/>
              <a:t>: </a:t>
            </a:r>
            <a:r>
              <a:rPr lang="hr-HR" sz="1600" dirty="0" err="1"/>
              <a:t>cisco</a:t>
            </a:r>
            <a:r>
              <a:rPr lang="hr-HR" sz="1600" dirty="0"/>
              <a:t> 7206VXR, </a:t>
            </a:r>
            <a:r>
              <a:rPr lang="hr-HR" sz="1600" dirty="0" err="1"/>
              <a:t>Capabilities</a:t>
            </a:r>
            <a:r>
              <a:rPr lang="hr-HR" sz="1600" dirty="0"/>
              <a:t>: </a:t>
            </a:r>
            <a:r>
              <a:rPr lang="hr-HR" sz="1600" dirty="0" err="1"/>
              <a:t>Router</a:t>
            </a:r>
            <a:r>
              <a:rPr lang="hr-HR" sz="1600" dirty="0"/>
              <a:t> </a:t>
            </a:r>
          </a:p>
          <a:p>
            <a:pPr>
              <a:buNone/>
            </a:pPr>
            <a:r>
              <a:rPr lang="hr-HR" sz="1600" dirty="0" err="1"/>
              <a:t>Interface</a:t>
            </a:r>
            <a:r>
              <a:rPr lang="hr-HR" sz="1600" dirty="0"/>
              <a:t>: Ethernet0, Port ID (</a:t>
            </a:r>
            <a:r>
              <a:rPr lang="hr-HR" sz="1600" dirty="0" err="1"/>
              <a:t>outgoing</a:t>
            </a:r>
            <a:r>
              <a:rPr lang="hr-HR" sz="1600" dirty="0"/>
              <a:t> </a:t>
            </a:r>
            <a:r>
              <a:rPr lang="hr-HR" sz="1600" dirty="0" err="1"/>
              <a:t>port</a:t>
            </a:r>
            <a:r>
              <a:rPr lang="hr-HR" sz="1600" dirty="0"/>
              <a:t>): FastEthernet0/0/0 </a:t>
            </a:r>
          </a:p>
          <a:p>
            <a:pPr>
              <a:buNone/>
            </a:pPr>
            <a:r>
              <a:rPr lang="hr-HR" sz="1600" dirty="0" err="1"/>
              <a:t>Holdtime</a:t>
            </a:r>
            <a:r>
              <a:rPr lang="hr-HR" sz="1600" dirty="0"/>
              <a:t> : 123 </a:t>
            </a:r>
            <a:r>
              <a:rPr lang="hr-HR" sz="1600" dirty="0" err="1"/>
              <a:t>sec</a:t>
            </a:r>
            <a:r>
              <a:rPr lang="hr-HR" sz="1600" dirty="0"/>
              <a:t> </a:t>
            </a:r>
          </a:p>
          <a:p>
            <a:pPr>
              <a:buNone/>
            </a:pPr>
            <a:r>
              <a:rPr lang="hr-HR" sz="1600" dirty="0" err="1"/>
              <a:t>Version</a:t>
            </a:r>
            <a:r>
              <a:rPr lang="hr-HR" sz="1600" dirty="0"/>
              <a:t> : </a:t>
            </a:r>
          </a:p>
          <a:p>
            <a:pPr>
              <a:buNone/>
            </a:pPr>
            <a:r>
              <a:rPr lang="hr-HR" sz="1600" dirty="0"/>
              <a:t>Cisco </a:t>
            </a:r>
            <a:r>
              <a:rPr lang="hr-HR" sz="1600" dirty="0" err="1"/>
              <a:t>Internetwork</a:t>
            </a:r>
            <a:r>
              <a:rPr lang="hr-HR" sz="1600" dirty="0"/>
              <a:t> </a:t>
            </a:r>
            <a:r>
              <a:rPr lang="hr-HR" sz="1600" dirty="0" err="1"/>
              <a:t>Operating</a:t>
            </a:r>
            <a:r>
              <a:rPr lang="hr-HR" sz="1600" dirty="0"/>
              <a:t> System Software </a:t>
            </a:r>
          </a:p>
          <a:p>
            <a:pPr>
              <a:buNone/>
            </a:pPr>
            <a:r>
              <a:rPr lang="hr-HR" sz="1600" dirty="0"/>
              <a:t>IOS (</a:t>
            </a:r>
            <a:r>
              <a:rPr lang="hr-HR" sz="1600" dirty="0" err="1"/>
              <a:t>tm</a:t>
            </a:r>
            <a:r>
              <a:rPr lang="hr-HR" sz="1600" dirty="0"/>
              <a:t>) 5800 Software (C5800-P4-M), </a:t>
            </a:r>
            <a:r>
              <a:rPr lang="hr-HR" sz="1600" dirty="0" err="1"/>
              <a:t>Version</a:t>
            </a:r>
            <a:r>
              <a:rPr lang="hr-HR" sz="1600" dirty="0"/>
              <a:t> 12.1(2) </a:t>
            </a:r>
          </a:p>
          <a:p>
            <a:pPr>
              <a:buNone/>
            </a:pPr>
            <a:r>
              <a:rPr lang="hr-HR" sz="1600" dirty="0"/>
              <a:t>Copyright (c) 1986-2002 </a:t>
            </a:r>
            <a:r>
              <a:rPr lang="hr-HR" sz="1600" dirty="0" err="1"/>
              <a:t>by</a:t>
            </a:r>
            <a:r>
              <a:rPr lang="hr-HR" sz="1600" dirty="0"/>
              <a:t> Cisco Systems, Inc. </a:t>
            </a:r>
          </a:p>
          <a:p>
            <a:pPr>
              <a:buNone/>
            </a:pPr>
            <a:r>
              <a:rPr lang="hr-HR" sz="1600" dirty="0" err="1"/>
              <a:t>advertisement</a:t>
            </a:r>
            <a:r>
              <a:rPr lang="hr-HR" sz="1600" dirty="0"/>
              <a:t> </a:t>
            </a:r>
            <a:r>
              <a:rPr lang="hr-HR" sz="1600" dirty="0" err="1"/>
              <a:t>version</a:t>
            </a:r>
            <a:r>
              <a:rPr lang="hr-HR" sz="1600" dirty="0"/>
              <a:t>: 2 </a:t>
            </a:r>
          </a:p>
          <a:p>
            <a:pPr>
              <a:buNone/>
            </a:pPr>
            <a:r>
              <a:rPr lang="hr-HR" sz="1600" dirty="0" err="1"/>
              <a:t>Duplex</a:t>
            </a:r>
            <a:r>
              <a:rPr lang="hr-HR" sz="1600" dirty="0"/>
              <a:t>: half </a:t>
            </a:r>
          </a:p>
        </p:txBody>
      </p:sp>
    </p:spTree>
    <p:extLst>
      <p:ext uri="{BB962C8B-B14F-4D97-AF65-F5344CB8AC3E}">
        <p14:creationId xmlns:p14="http://schemas.microsoft.com/office/powerpoint/2010/main" val="2255173090"/>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sp>
        <p:nvSpPr>
          <p:cNvPr id="6" name="Content Placeholder 1">
            <a:extLst>
              <a:ext uri="{FF2B5EF4-FFF2-40B4-BE49-F238E27FC236}">
                <a16:creationId xmlns:a16="http://schemas.microsoft.com/office/drawing/2014/main" id="{81F11808-57F8-43D4-B1FD-F69D3D57DA94}"/>
              </a:ext>
            </a:extLst>
          </p:cNvPr>
          <p:cNvSpPr txBox="1">
            <a:spLocks/>
          </p:cNvSpPr>
          <p:nvPr/>
        </p:nvSpPr>
        <p:spPr>
          <a:xfrm>
            <a:off x="406957" y="1135094"/>
            <a:ext cx="8910787" cy="5085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hr-HR" sz="1600" dirty="0" err="1"/>
              <a:t>router#</a:t>
            </a:r>
            <a:r>
              <a:rPr lang="hr-HR" sz="1600" dirty="0" err="1">
                <a:solidFill>
                  <a:srgbClr val="0000FF"/>
                </a:solidFill>
              </a:rPr>
              <a:t>show</a:t>
            </a:r>
            <a:r>
              <a:rPr lang="hr-HR" sz="1600" dirty="0">
                <a:solidFill>
                  <a:srgbClr val="0000FF"/>
                </a:solidFill>
              </a:rPr>
              <a:t> </a:t>
            </a:r>
            <a:r>
              <a:rPr lang="hr-HR" sz="1600" dirty="0" err="1">
                <a:solidFill>
                  <a:srgbClr val="0000FF"/>
                </a:solidFill>
              </a:rPr>
              <a:t>cdp</a:t>
            </a:r>
            <a:r>
              <a:rPr lang="hr-HR" sz="1600" dirty="0">
                <a:solidFill>
                  <a:srgbClr val="0000FF"/>
                </a:solidFill>
              </a:rPr>
              <a:t> </a:t>
            </a:r>
            <a:r>
              <a:rPr lang="hr-HR" sz="1600" dirty="0" err="1">
                <a:solidFill>
                  <a:srgbClr val="0000FF"/>
                </a:solidFill>
              </a:rPr>
              <a:t>entry</a:t>
            </a:r>
            <a:r>
              <a:rPr lang="hr-HR" sz="1600" dirty="0">
                <a:solidFill>
                  <a:srgbClr val="0000FF"/>
                </a:solidFill>
              </a:rPr>
              <a:t> lab-7206 </a:t>
            </a:r>
          </a:p>
          <a:p>
            <a:pPr>
              <a:buFont typeface="Arial" panose="020B0604020202020204" pitchFamily="34" charset="0"/>
              <a:buNone/>
            </a:pPr>
            <a:r>
              <a:rPr lang="hr-HR" sz="1600" dirty="0"/>
              <a:t>------------------------- </a:t>
            </a:r>
          </a:p>
          <a:p>
            <a:pPr>
              <a:buFont typeface="Arial" panose="020B0604020202020204" pitchFamily="34" charset="0"/>
              <a:buNone/>
            </a:pPr>
            <a:r>
              <a:rPr lang="hr-HR" sz="1600" dirty="0" err="1"/>
              <a:t>Device</a:t>
            </a:r>
            <a:r>
              <a:rPr lang="hr-HR" sz="1600" dirty="0"/>
              <a:t> ID: lab-7206 </a:t>
            </a:r>
          </a:p>
          <a:p>
            <a:pPr>
              <a:buFont typeface="Arial" panose="020B0604020202020204" pitchFamily="34" charset="0"/>
              <a:buNone/>
            </a:pPr>
            <a:r>
              <a:rPr lang="hr-HR" sz="1600" dirty="0" err="1"/>
              <a:t>Entry</a:t>
            </a:r>
            <a:r>
              <a:rPr lang="hr-HR" sz="1600" dirty="0"/>
              <a:t> </a:t>
            </a:r>
            <a:r>
              <a:rPr lang="hr-HR" sz="1600" dirty="0" err="1"/>
              <a:t>address</a:t>
            </a:r>
            <a:r>
              <a:rPr lang="hr-HR" sz="1600" dirty="0"/>
              <a:t>(</a:t>
            </a:r>
            <a:r>
              <a:rPr lang="hr-HR" sz="1600" dirty="0" err="1"/>
              <a:t>es</a:t>
            </a:r>
            <a:r>
              <a:rPr lang="hr-HR" sz="1600" dirty="0"/>
              <a:t>): </a:t>
            </a:r>
          </a:p>
          <a:p>
            <a:pPr>
              <a:buFont typeface="Arial" panose="020B0604020202020204" pitchFamily="34" charset="0"/>
              <a:buNone/>
            </a:pPr>
            <a:r>
              <a:rPr lang="hr-HR" sz="1600" dirty="0"/>
              <a:t>IP </a:t>
            </a:r>
            <a:r>
              <a:rPr lang="hr-HR" sz="1600" dirty="0" err="1"/>
              <a:t>address</a:t>
            </a:r>
            <a:r>
              <a:rPr lang="hr-HR" sz="1600" dirty="0"/>
              <a:t>: 172.19.169.83 </a:t>
            </a:r>
          </a:p>
          <a:p>
            <a:pPr>
              <a:buFont typeface="Arial" panose="020B0604020202020204" pitchFamily="34" charset="0"/>
              <a:buNone/>
            </a:pPr>
            <a:r>
              <a:rPr lang="hr-HR" sz="1600" dirty="0" err="1"/>
              <a:t>Platform</a:t>
            </a:r>
            <a:r>
              <a:rPr lang="hr-HR" sz="1600" dirty="0"/>
              <a:t>: </a:t>
            </a:r>
            <a:r>
              <a:rPr lang="hr-HR" sz="1600" dirty="0" err="1"/>
              <a:t>cisco</a:t>
            </a:r>
            <a:r>
              <a:rPr lang="hr-HR" sz="1600" dirty="0"/>
              <a:t> 7206VXR, </a:t>
            </a:r>
            <a:r>
              <a:rPr lang="hr-HR" sz="1600" dirty="0" err="1"/>
              <a:t>Capabilities</a:t>
            </a:r>
            <a:r>
              <a:rPr lang="hr-HR" sz="1600" dirty="0"/>
              <a:t>: </a:t>
            </a:r>
            <a:r>
              <a:rPr lang="hr-HR" sz="1600" dirty="0" err="1"/>
              <a:t>Router</a:t>
            </a:r>
            <a:r>
              <a:rPr lang="hr-HR" sz="1600" dirty="0"/>
              <a:t> </a:t>
            </a:r>
          </a:p>
          <a:p>
            <a:pPr>
              <a:buFont typeface="Arial" panose="020B0604020202020204" pitchFamily="34" charset="0"/>
              <a:buNone/>
            </a:pPr>
            <a:r>
              <a:rPr lang="hr-HR" sz="1600" dirty="0"/>
              <a:t>Interface: Ethernet0, Port ID (</a:t>
            </a:r>
            <a:r>
              <a:rPr lang="hr-HR" sz="1600" dirty="0" err="1"/>
              <a:t>outgoing</a:t>
            </a:r>
            <a:r>
              <a:rPr lang="hr-HR" sz="1600" dirty="0"/>
              <a:t> port): FastEthernet0/0/0 </a:t>
            </a:r>
          </a:p>
          <a:p>
            <a:pPr>
              <a:buFont typeface="Arial" panose="020B0604020202020204" pitchFamily="34" charset="0"/>
              <a:buNone/>
            </a:pPr>
            <a:r>
              <a:rPr lang="hr-HR" sz="1600" dirty="0" err="1"/>
              <a:t>Holdtime</a:t>
            </a:r>
            <a:r>
              <a:rPr lang="hr-HR" sz="1600" dirty="0"/>
              <a:t> : 123 </a:t>
            </a:r>
            <a:r>
              <a:rPr lang="hr-HR" sz="1600" dirty="0" err="1"/>
              <a:t>sec</a:t>
            </a:r>
            <a:r>
              <a:rPr lang="hr-HR" sz="1600" dirty="0"/>
              <a:t> </a:t>
            </a:r>
          </a:p>
          <a:p>
            <a:pPr>
              <a:buFont typeface="Arial" panose="020B0604020202020204" pitchFamily="34" charset="0"/>
              <a:buNone/>
            </a:pPr>
            <a:r>
              <a:rPr lang="hr-HR" sz="1600" dirty="0" err="1"/>
              <a:t>Version</a:t>
            </a:r>
            <a:r>
              <a:rPr lang="hr-HR" sz="1600" dirty="0"/>
              <a:t> : </a:t>
            </a:r>
          </a:p>
          <a:p>
            <a:pPr>
              <a:buFont typeface="Arial" panose="020B0604020202020204" pitchFamily="34" charset="0"/>
              <a:buNone/>
            </a:pPr>
            <a:r>
              <a:rPr lang="hr-HR" sz="1600" dirty="0"/>
              <a:t>Cisco </a:t>
            </a:r>
            <a:r>
              <a:rPr lang="hr-HR" sz="1600" dirty="0" err="1"/>
              <a:t>Internetwork</a:t>
            </a:r>
            <a:r>
              <a:rPr lang="hr-HR" sz="1600" dirty="0"/>
              <a:t> </a:t>
            </a:r>
            <a:r>
              <a:rPr lang="hr-HR" sz="1600" dirty="0" err="1"/>
              <a:t>Operating</a:t>
            </a:r>
            <a:r>
              <a:rPr lang="hr-HR" sz="1600" dirty="0"/>
              <a:t> System Software </a:t>
            </a:r>
          </a:p>
          <a:p>
            <a:pPr>
              <a:buFont typeface="Arial" panose="020B0604020202020204" pitchFamily="34" charset="0"/>
              <a:buNone/>
            </a:pPr>
            <a:r>
              <a:rPr lang="hr-HR" sz="1600" dirty="0"/>
              <a:t>IOS (</a:t>
            </a:r>
            <a:r>
              <a:rPr lang="hr-HR" sz="1600" dirty="0" err="1"/>
              <a:t>tm</a:t>
            </a:r>
            <a:r>
              <a:rPr lang="hr-HR" sz="1600" dirty="0"/>
              <a:t>) 5800 Software (C5800-P4-M), </a:t>
            </a:r>
            <a:r>
              <a:rPr lang="hr-HR" sz="1600" dirty="0" err="1"/>
              <a:t>Version</a:t>
            </a:r>
            <a:r>
              <a:rPr lang="hr-HR" sz="1600" dirty="0"/>
              <a:t> 12.1(2) </a:t>
            </a:r>
          </a:p>
          <a:p>
            <a:pPr>
              <a:buFont typeface="Arial" panose="020B0604020202020204" pitchFamily="34" charset="0"/>
              <a:buNone/>
            </a:pPr>
            <a:r>
              <a:rPr lang="hr-HR" sz="1600" dirty="0"/>
              <a:t>Copyright (c) 1986-2002 </a:t>
            </a:r>
            <a:r>
              <a:rPr lang="hr-HR" sz="1600" dirty="0" err="1"/>
              <a:t>by</a:t>
            </a:r>
            <a:r>
              <a:rPr lang="hr-HR" sz="1600" dirty="0"/>
              <a:t> Cisco Systems, Inc. </a:t>
            </a:r>
          </a:p>
          <a:p>
            <a:pPr>
              <a:buFont typeface="Arial" panose="020B0604020202020204" pitchFamily="34" charset="0"/>
              <a:buNone/>
            </a:pPr>
            <a:r>
              <a:rPr lang="hr-HR" sz="1600" dirty="0" err="1"/>
              <a:t>advertisement</a:t>
            </a:r>
            <a:r>
              <a:rPr lang="hr-HR" sz="1600" dirty="0"/>
              <a:t> </a:t>
            </a:r>
            <a:r>
              <a:rPr lang="hr-HR" sz="1600" dirty="0" err="1"/>
              <a:t>version</a:t>
            </a:r>
            <a:r>
              <a:rPr lang="hr-HR" sz="1600" dirty="0"/>
              <a:t>: 2 </a:t>
            </a:r>
          </a:p>
          <a:p>
            <a:pPr>
              <a:buFont typeface="Arial" panose="020B0604020202020204" pitchFamily="34" charset="0"/>
              <a:buNone/>
            </a:pPr>
            <a:r>
              <a:rPr lang="hr-HR" sz="1600" dirty="0" err="1"/>
              <a:t>Duplex</a:t>
            </a:r>
            <a:r>
              <a:rPr lang="hr-HR" sz="1600" dirty="0"/>
              <a:t>: half</a:t>
            </a:r>
          </a:p>
        </p:txBody>
      </p:sp>
    </p:spTree>
    <p:extLst>
      <p:ext uri="{BB962C8B-B14F-4D97-AF65-F5344CB8AC3E}">
        <p14:creationId xmlns:p14="http://schemas.microsoft.com/office/powerpoint/2010/main" val="993952562"/>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sp>
        <p:nvSpPr>
          <p:cNvPr id="4" name="Content Placeholder 1">
            <a:extLst>
              <a:ext uri="{FF2B5EF4-FFF2-40B4-BE49-F238E27FC236}">
                <a16:creationId xmlns:a16="http://schemas.microsoft.com/office/drawing/2014/main" id="{A26929EC-F07C-41F7-94C3-E1449EA082C9}"/>
              </a:ext>
            </a:extLst>
          </p:cNvPr>
          <p:cNvSpPr>
            <a:spLocks noGrp="1"/>
          </p:cNvSpPr>
          <p:nvPr>
            <p:ph idx="1"/>
          </p:nvPr>
        </p:nvSpPr>
        <p:spPr>
          <a:xfrm>
            <a:off x="425810" y="886371"/>
            <a:ext cx="10320747" cy="5085257"/>
          </a:xfrm>
        </p:spPr>
        <p:txBody>
          <a:bodyPr/>
          <a:lstStyle/>
          <a:p>
            <a:pPr>
              <a:buNone/>
            </a:pPr>
            <a:r>
              <a:rPr lang="hr-HR" sz="1600" dirty="0"/>
              <a:t>Za isključivanje CDP </a:t>
            </a:r>
            <a:r>
              <a:rPr lang="hr-HR" sz="1600" dirty="0" err="1"/>
              <a:t>protokla</a:t>
            </a:r>
            <a:r>
              <a:rPr lang="hr-HR" sz="1600" dirty="0"/>
              <a:t> koristimo naredbe “</a:t>
            </a:r>
            <a:r>
              <a:rPr lang="hr-HR" sz="1600" dirty="0">
                <a:solidFill>
                  <a:srgbClr val="0000FF"/>
                </a:solidFill>
              </a:rPr>
              <a:t>no </a:t>
            </a:r>
            <a:r>
              <a:rPr lang="hr-HR" sz="1600" dirty="0" err="1">
                <a:solidFill>
                  <a:srgbClr val="0000FF"/>
                </a:solidFill>
              </a:rPr>
              <a:t>cdp</a:t>
            </a:r>
            <a:r>
              <a:rPr lang="hr-HR" sz="1600" dirty="0">
                <a:solidFill>
                  <a:srgbClr val="0000FF"/>
                </a:solidFill>
              </a:rPr>
              <a:t> </a:t>
            </a:r>
            <a:r>
              <a:rPr lang="hr-HR" sz="1600" dirty="0" err="1">
                <a:solidFill>
                  <a:srgbClr val="0000FF"/>
                </a:solidFill>
              </a:rPr>
              <a:t>enable</a:t>
            </a:r>
            <a:r>
              <a:rPr lang="hr-HR" sz="1600" dirty="0"/>
              <a:t>” ili “</a:t>
            </a:r>
            <a:r>
              <a:rPr lang="hr-HR" sz="1600" dirty="0">
                <a:solidFill>
                  <a:srgbClr val="0000FF"/>
                </a:solidFill>
              </a:rPr>
              <a:t>no </a:t>
            </a:r>
            <a:r>
              <a:rPr lang="hr-HR" sz="1600" dirty="0" err="1">
                <a:solidFill>
                  <a:srgbClr val="0000FF"/>
                </a:solidFill>
              </a:rPr>
              <a:t>cdp</a:t>
            </a:r>
            <a:r>
              <a:rPr lang="hr-HR" sz="1600" dirty="0">
                <a:solidFill>
                  <a:srgbClr val="0000FF"/>
                </a:solidFill>
              </a:rPr>
              <a:t> </a:t>
            </a:r>
            <a:r>
              <a:rPr lang="hr-HR" sz="1600" dirty="0" err="1">
                <a:solidFill>
                  <a:srgbClr val="0000FF"/>
                </a:solidFill>
              </a:rPr>
              <a:t>run</a:t>
            </a:r>
            <a:r>
              <a:rPr lang="hr-HR" sz="1600" dirty="0"/>
              <a:t>”</a:t>
            </a:r>
          </a:p>
          <a:p>
            <a:r>
              <a:rPr lang="hr-HR" sz="1600" dirty="0"/>
              <a:t>Ako želimo isključiti CDP samo na nekom sučelju tada koristimo naredbu </a:t>
            </a:r>
          </a:p>
          <a:p>
            <a:pPr>
              <a:buNone/>
            </a:pPr>
            <a:r>
              <a:rPr lang="hr-HR" sz="1600" dirty="0"/>
              <a:t>	“</a:t>
            </a:r>
            <a:r>
              <a:rPr lang="hr-HR" sz="1600" dirty="0">
                <a:solidFill>
                  <a:srgbClr val="0000FF"/>
                </a:solidFill>
              </a:rPr>
              <a:t>no </a:t>
            </a:r>
            <a:r>
              <a:rPr lang="hr-HR" sz="1600" dirty="0" err="1">
                <a:solidFill>
                  <a:srgbClr val="0000FF"/>
                </a:solidFill>
              </a:rPr>
              <a:t>cdp</a:t>
            </a:r>
            <a:r>
              <a:rPr lang="hr-HR" sz="1600" dirty="0">
                <a:solidFill>
                  <a:srgbClr val="0000FF"/>
                </a:solidFill>
              </a:rPr>
              <a:t> </a:t>
            </a:r>
            <a:r>
              <a:rPr lang="hr-HR" sz="1600" dirty="0" err="1">
                <a:solidFill>
                  <a:srgbClr val="0000FF"/>
                </a:solidFill>
              </a:rPr>
              <a:t>enable</a:t>
            </a:r>
            <a:r>
              <a:rPr lang="hr-HR" sz="1600" dirty="0"/>
              <a:t>” </a:t>
            </a:r>
          </a:p>
          <a:p>
            <a:r>
              <a:rPr lang="hr-HR" sz="1600" dirty="0"/>
              <a:t>Ako želimo isključiti CDP globalno za cijeli uređaj tada koristimo naredbu</a:t>
            </a:r>
          </a:p>
          <a:p>
            <a:pPr>
              <a:buNone/>
            </a:pPr>
            <a:r>
              <a:rPr lang="hr-HR" sz="1600" dirty="0"/>
              <a:t>	“</a:t>
            </a:r>
            <a:r>
              <a:rPr lang="hr-HR" sz="1600" dirty="0">
                <a:solidFill>
                  <a:srgbClr val="0000FF"/>
                </a:solidFill>
              </a:rPr>
              <a:t>no </a:t>
            </a:r>
            <a:r>
              <a:rPr lang="hr-HR" sz="1600" dirty="0" err="1">
                <a:solidFill>
                  <a:srgbClr val="0000FF"/>
                </a:solidFill>
              </a:rPr>
              <a:t>cdp</a:t>
            </a:r>
            <a:r>
              <a:rPr lang="hr-HR" sz="1600" dirty="0">
                <a:solidFill>
                  <a:srgbClr val="0000FF"/>
                </a:solidFill>
              </a:rPr>
              <a:t> </a:t>
            </a:r>
            <a:r>
              <a:rPr lang="hr-HR" sz="1600" dirty="0" err="1">
                <a:solidFill>
                  <a:srgbClr val="0000FF"/>
                </a:solidFill>
              </a:rPr>
              <a:t>run</a:t>
            </a:r>
            <a:r>
              <a:rPr lang="hr-HR" sz="1600" dirty="0"/>
              <a:t>”</a:t>
            </a:r>
          </a:p>
          <a:p>
            <a:pPr>
              <a:buNone/>
            </a:pPr>
            <a:r>
              <a:rPr lang="hr-HR" sz="1600" dirty="0" err="1"/>
              <a:t>Router#configure</a:t>
            </a:r>
            <a:r>
              <a:rPr lang="hr-HR" sz="1600" dirty="0"/>
              <a:t> terminal</a:t>
            </a:r>
          </a:p>
          <a:p>
            <a:pPr>
              <a:buNone/>
            </a:pPr>
            <a:r>
              <a:rPr lang="hr-HR" sz="1600" dirty="0" err="1"/>
              <a:t>Router</a:t>
            </a:r>
            <a:r>
              <a:rPr lang="hr-HR" sz="1600" dirty="0"/>
              <a:t>(</a:t>
            </a:r>
            <a:r>
              <a:rPr lang="hr-HR" sz="1600" dirty="0" err="1"/>
              <a:t>config</a:t>
            </a:r>
            <a:r>
              <a:rPr lang="hr-HR" sz="1600" dirty="0"/>
              <a:t>)#</a:t>
            </a:r>
            <a:r>
              <a:rPr lang="hr-HR" sz="1600" dirty="0" err="1"/>
              <a:t>interface</a:t>
            </a:r>
            <a:r>
              <a:rPr lang="hr-HR" sz="1600" dirty="0"/>
              <a:t> s1</a:t>
            </a:r>
          </a:p>
          <a:p>
            <a:pPr>
              <a:buNone/>
            </a:pPr>
            <a:r>
              <a:rPr lang="hr-HR" sz="1600" dirty="0" err="1"/>
              <a:t>Router</a:t>
            </a:r>
            <a:r>
              <a:rPr lang="hr-HR" sz="1600" dirty="0"/>
              <a:t>(</a:t>
            </a:r>
            <a:r>
              <a:rPr lang="hr-HR" sz="1600" dirty="0" err="1"/>
              <a:t>config-if</a:t>
            </a:r>
            <a:r>
              <a:rPr lang="hr-HR" sz="1600" dirty="0"/>
              <a:t>)#no </a:t>
            </a:r>
            <a:r>
              <a:rPr lang="hr-HR" sz="1600" dirty="0" err="1"/>
              <a:t>cdp</a:t>
            </a:r>
            <a:r>
              <a:rPr lang="hr-HR" sz="1600" dirty="0"/>
              <a:t> </a:t>
            </a:r>
            <a:r>
              <a:rPr lang="hr-HR" sz="1600" dirty="0" err="1"/>
              <a:t>enable</a:t>
            </a:r>
            <a:endParaRPr lang="hr-HR" sz="1600" dirty="0"/>
          </a:p>
          <a:p>
            <a:pPr>
              <a:buNone/>
            </a:pPr>
            <a:endParaRPr lang="hr-HR" sz="1600" dirty="0"/>
          </a:p>
          <a:p>
            <a:pPr>
              <a:buNone/>
            </a:pPr>
            <a:r>
              <a:rPr lang="hr-HR" sz="1600" u="sng" dirty="0"/>
              <a:t>Provjera:</a:t>
            </a:r>
            <a:endParaRPr lang="hr-HR" sz="1600" dirty="0"/>
          </a:p>
          <a:p>
            <a:pPr>
              <a:buNone/>
            </a:pPr>
            <a:r>
              <a:rPr lang="en-US" sz="1600" dirty="0" err="1"/>
              <a:t>Router#show</a:t>
            </a:r>
            <a:r>
              <a:rPr lang="en-US" sz="1600" dirty="0"/>
              <a:t> running-config </a:t>
            </a:r>
            <a:r>
              <a:rPr lang="en-US" sz="1600" dirty="0" err="1"/>
              <a:t>int</a:t>
            </a:r>
            <a:r>
              <a:rPr lang="en-US" sz="1600" dirty="0"/>
              <a:t> s1</a:t>
            </a:r>
          </a:p>
          <a:p>
            <a:pPr>
              <a:buNone/>
            </a:pPr>
            <a:r>
              <a:rPr lang="en-US" sz="1600" dirty="0"/>
              <a:t>!</a:t>
            </a:r>
          </a:p>
          <a:p>
            <a:pPr>
              <a:buNone/>
            </a:pPr>
            <a:r>
              <a:rPr lang="en-US" sz="1600" dirty="0"/>
              <a:t>interface Serial1 </a:t>
            </a:r>
            <a:r>
              <a:rPr lang="en-US" sz="1600" dirty="0" err="1"/>
              <a:t>ip</a:t>
            </a:r>
            <a:r>
              <a:rPr lang="en-US" sz="1600" dirty="0"/>
              <a:t> address 40.40.40.1 255.255.255.0 </a:t>
            </a:r>
          </a:p>
          <a:p>
            <a:pPr>
              <a:buNone/>
            </a:pPr>
            <a:r>
              <a:rPr lang="en-US" sz="1600" dirty="0" err="1"/>
              <a:t>ip</a:t>
            </a:r>
            <a:r>
              <a:rPr lang="en-US" sz="1600" dirty="0"/>
              <a:t> router </a:t>
            </a:r>
            <a:r>
              <a:rPr lang="en-US" sz="1600" dirty="0" err="1"/>
              <a:t>isis</a:t>
            </a:r>
            <a:r>
              <a:rPr lang="en-US" sz="1600" dirty="0"/>
              <a:t>  </a:t>
            </a:r>
          </a:p>
          <a:p>
            <a:pPr>
              <a:buNone/>
            </a:pPr>
            <a:r>
              <a:rPr lang="en-US" sz="1600" b="1" dirty="0">
                <a:solidFill>
                  <a:srgbClr val="FF0000"/>
                </a:solidFill>
              </a:rPr>
              <a:t>no </a:t>
            </a:r>
            <a:r>
              <a:rPr lang="en-US" sz="1600" b="1" dirty="0" err="1">
                <a:solidFill>
                  <a:srgbClr val="FF0000"/>
                </a:solidFill>
              </a:rPr>
              <a:t>cdp</a:t>
            </a:r>
            <a:r>
              <a:rPr lang="en-US" sz="1600" b="1" dirty="0">
                <a:solidFill>
                  <a:srgbClr val="FF0000"/>
                </a:solidFill>
              </a:rPr>
              <a:t> enable</a:t>
            </a:r>
            <a:endParaRPr lang="hr-HR" sz="1600" b="1" dirty="0">
              <a:solidFill>
                <a:srgbClr val="FF0000"/>
              </a:solidFill>
            </a:endParaRPr>
          </a:p>
        </p:txBody>
      </p:sp>
    </p:spTree>
    <p:extLst>
      <p:ext uri="{BB962C8B-B14F-4D97-AF65-F5344CB8AC3E}">
        <p14:creationId xmlns:p14="http://schemas.microsoft.com/office/powerpoint/2010/main" val="717756677"/>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sp>
        <p:nvSpPr>
          <p:cNvPr id="6" name="Content Placeholder 1">
            <a:extLst>
              <a:ext uri="{FF2B5EF4-FFF2-40B4-BE49-F238E27FC236}">
                <a16:creationId xmlns:a16="http://schemas.microsoft.com/office/drawing/2014/main" id="{6D48EDFE-444E-4162-889A-1B7B5E36F26B}"/>
              </a:ext>
            </a:extLst>
          </p:cNvPr>
          <p:cNvSpPr txBox="1">
            <a:spLocks/>
          </p:cNvSpPr>
          <p:nvPr/>
        </p:nvSpPr>
        <p:spPr>
          <a:xfrm>
            <a:off x="152433" y="700179"/>
            <a:ext cx="11870569" cy="50852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Segoe UI Semibold" panose="020B0702040204020203" pitchFamily="3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1600" dirty="0"/>
              <a:t>R5#sh</a:t>
            </a:r>
            <a:r>
              <a:rPr lang="hr-HR" sz="1600" dirty="0" err="1"/>
              <a:t>ow</a:t>
            </a:r>
            <a:r>
              <a:rPr lang="en-US" sz="1600" dirty="0"/>
              <a:t> </a:t>
            </a:r>
            <a:r>
              <a:rPr lang="en-US" sz="1600" dirty="0" err="1"/>
              <a:t>cdp</a:t>
            </a:r>
            <a:endParaRPr lang="en-US" sz="1600" dirty="0"/>
          </a:p>
          <a:p>
            <a:pPr>
              <a:buFont typeface="Arial" panose="020B0604020202020204" pitchFamily="34" charset="0"/>
              <a:buNone/>
            </a:pPr>
            <a:r>
              <a:rPr lang="en-US" sz="1600" dirty="0"/>
              <a:t>Global CDP information:</a:t>
            </a:r>
          </a:p>
          <a:p>
            <a:pPr>
              <a:buFont typeface="Arial" panose="020B0604020202020204" pitchFamily="34" charset="0"/>
              <a:buNone/>
            </a:pPr>
            <a:r>
              <a:rPr lang="en-US" sz="1600" dirty="0"/>
              <a:t>        Sending CDP packets every </a:t>
            </a:r>
            <a:r>
              <a:rPr lang="en-US" sz="1600" dirty="0">
                <a:solidFill>
                  <a:srgbClr val="FF0000"/>
                </a:solidFill>
              </a:rPr>
              <a:t>60 seconds</a:t>
            </a:r>
          </a:p>
          <a:p>
            <a:pPr>
              <a:buFont typeface="Arial" panose="020B0604020202020204" pitchFamily="34" charset="0"/>
              <a:buNone/>
            </a:pPr>
            <a:r>
              <a:rPr lang="en-US" sz="1600" dirty="0"/>
              <a:t>        Sending a </a:t>
            </a:r>
            <a:r>
              <a:rPr lang="en-US" sz="1600" dirty="0" err="1"/>
              <a:t>holdtime</a:t>
            </a:r>
            <a:r>
              <a:rPr lang="en-US" sz="1600" dirty="0"/>
              <a:t> value of </a:t>
            </a:r>
            <a:r>
              <a:rPr lang="en-US" sz="1600" dirty="0">
                <a:solidFill>
                  <a:srgbClr val="FF0000"/>
                </a:solidFill>
              </a:rPr>
              <a:t>180 seconds</a:t>
            </a:r>
          </a:p>
          <a:p>
            <a:pPr>
              <a:buFont typeface="Arial" panose="020B0604020202020204" pitchFamily="34" charset="0"/>
              <a:buNone/>
            </a:pPr>
            <a:r>
              <a:rPr lang="en-US" sz="1600" dirty="0"/>
              <a:t>        Sending CDPv2 advertisements is  enabled</a:t>
            </a:r>
            <a:endParaRPr lang="hr-HR" sz="1600" dirty="0"/>
          </a:p>
          <a:p>
            <a:pPr>
              <a:buFont typeface="Arial" panose="020B0604020202020204" pitchFamily="34" charset="0"/>
              <a:buNone/>
            </a:pPr>
            <a:endParaRPr lang="hr-HR" sz="1600" dirty="0"/>
          </a:p>
          <a:p>
            <a:pPr>
              <a:buFont typeface="Arial" panose="020B0604020202020204" pitchFamily="34" charset="0"/>
              <a:buNone/>
            </a:pPr>
            <a:r>
              <a:rPr lang="hr-HR" sz="1600" dirty="0"/>
              <a:t>Ako želimo promijeniti </a:t>
            </a:r>
            <a:r>
              <a:rPr lang="hr-HR" sz="1600" dirty="0" err="1"/>
              <a:t>timer</a:t>
            </a:r>
            <a:r>
              <a:rPr lang="hr-HR" sz="1600" dirty="0"/>
              <a:t> (time to live)</a:t>
            </a:r>
            <a:r>
              <a:rPr lang="en-US" sz="1600" dirty="0"/>
              <a:t>:</a:t>
            </a:r>
          </a:p>
          <a:p>
            <a:pPr>
              <a:buFont typeface="Arial" panose="020B0604020202020204" pitchFamily="34" charset="0"/>
              <a:buNone/>
            </a:pPr>
            <a:r>
              <a:rPr lang="hr-HR" sz="1600" dirty="0"/>
              <a:t>R5</a:t>
            </a:r>
            <a:r>
              <a:rPr lang="en-US" sz="1600" dirty="0"/>
              <a:t>(config)# </a:t>
            </a:r>
            <a:r>
              <a:rPr lang="en-US" sz="1600" dirty="0" err="1"/>
              <a:t>cdp</a:t>
            </a:r>
            <a:r>
              <a:rPr lang="en-US" sz="1600" dirty="0"/>
              <a:t> timer 120</a:t>
            </a:r>
            <a:r>
              <a:rPr lang="hr-HR" sz="1600" dirty="0"/>
              <a:t> </a:t>
            </a:r>
            <a:r>
              <a:rPr lang="hr-HR" sz="1600" dirty="0">
                <a:solidFill>
                  <a:srgbClr val="0070C0"/>
                </a:solidFill>
              </a:rPr>
              <a:t>(u rasponu 5-254)</a:t>
            </a:r>
            <a:endParaRPr lang="en-US" sz="1600" dirty="0">
              <a:solidFill>
                <a:srgbClr val="0070C0"/>
              </a:solidFill>
            </a:endParaRPr>
          </a:p>
          <a:p>
            <a:pPr>
              <a:buFont typeface="Arial" panose="020B0604020202020204" pitchFamily="34" charset="0"/>
              <a:buNone/>
            </a:pPr>
            <a:r>
              <a:rPr lang="hr-HR" sz="1600" dirty="0"/>
              <a:t>Ako želimo resetirati na </a:t>
            </a:r>
            <a:r>
              <a:rPr lang="hr-HR" sz="1600" dirty="0" err="1"/>
              <a:t>default</a:t>
            </a:r>
            <a:r>
              <a:rPr lang="hr-HR" sz="1600" dirty="0"/>
              <a:t> vrijednost</a:t>
            </a:r>
            <a:endParaRPr lang="en-US" sz="1600" dirty="0"/>
          </a:p>
          <a:p>
            <a:pPr>
              <a:buFont typeface="Arial" panose="020B0604020202020204" pitchFamily="34" charset="0"/>
              <a:buNone/>
            </a:pPr>
            <a:r>
              <a:rPr lang="hr-HR" sz="1600" dirty="0"/>
              <a:t>R5</a:t>
            </a:r>
            <a:r>
              <a:rPr lang="en-US" sz="1600" dirty="0"/>
              <a:t>(config)# no </a:t>
            </a:r>
            <a:r>
              <a:rPr lang="en-US" sz="1600" dirty="0" err="1"/>
              <a:t>cdp</a:t>
            </a:r>
            <a:r>
              <a:rPr lang="en-US" sz="1600" dirty="0"/>
              <a:t> timer</a:t>
            </a:r>
            <a:endParaRPr lang="hr-HR" sz="1600" dirty="0"/>
          </a:p>
          <a:p>
            <a:pPr>
              <a:buFont typeface="Arial" panose="020B0604020202020204" pitchFamily="34" charset="0"/>
              <a:buNone/>
            </a:pPr>
            <a:endParaRPr lang="hr-HR" sz="1600" dirty="0"/>
          </a:p>
          <a:p>
            <a:pPr>
              <a:buFont typeface="Arial" panose="020B0604020202020204" pitchFamily="34" charset="0"/>
              <a:buNone/>
            </a:pPr>
            <a:r>
              <a:rPr lang="hr-HR" sz="1600" dirty="0"/>
              <a:t>Ako želimo promijeniti </a:t>
            </a:r>
            <a:r>
              <a:rPr lang="hr-HR" sz="1600" dirty="0" err="1"/>
              <a:t>hold</a:t>
            </a:r>
            <a:r>
              <a:rPr lang="hr-HR" sz="1600" dirty="0"/>
              <a:t> time</a:t>
            </a:r>
            <a:r>
              <a:rPr lang="en-US" sz="1600" dirty="0"/>
              <a:t>:</a:t>
            </a:r>
          </a:p>
          <a:p>
            <a:pPr>
              <a:buFont typeface="Arial" panose="020B0604020202020204" pitchFamily="34" charset="0"/>
              <a:buNone/>
            </a:pPr>
            <a:r>
              <a:rPr lang="hr-HR" sz="1600" dirty="0"/>
              <a:t>R5</a:t>
            </a:r>
            <a:r>
              <a:rPr lang="en-US" sz="1600" dirty="0"/>
              <a:t>(config)# </a:t>
            </a:r>
            <a:r>
              <a:rPr lang="en-US" sz="1600" dirty="0" err="1"/>
              <a:t>cdp</a:t>
            </a:r>
            <a:r>
              <a:rPr lang="en-US" sz="1600" dirty="0"/>
              <a:t> </a:t>
            </a:r>
            <a:r>
              <a:rPr lang="hr-HR" sz="1600" dirty="0" err="1"/>
              <a:t>hold</a:t>
            </a:r>
            <a:r>
              <a:rPr lang="en-US" sz="1600" dirty="0"/>
              <a:t>time </a:t>
            </a:r>
            <a:r>
              <a:rPr lang="hr-HR" sz="1600" dirty="0"/>
              <a:t>255 </a:t>
            </a:r>
            <a:r>
              <a:rPr lang="hr-HR" sz="1600" dirty="0">
                <a:solidFill>
                  <a:srgbClr val="0070C0"/>
                </a:solidFill>
              </a:rPr>
              <a:t>(u rasponu 10-255)</a:t>
            </a:r>
            <a:endParaRPr lang="en-US" sz="1600" dirty="0"/>
          </a:p>
          <a:p>
            <a:pPr>
              <a:buFont typeface="Arial" panose="020B0604020202020204" pitchFamily="34" charset="0"/>
              <a:buNone/>
            </a:pPr>
            <a:r>
              <a:rPr lang="hr-HR" sz="1600" dirty="0"/>
              <a:t>Ako želimo resetirati na </a:t>
            </a:r>
            <a:r>
              <a:rPr lang="hr-HR" sz="1600" dirty="0" err="1"/>
              <a:t>default</a:t>
            </a:r>
            <a:r>
              <a:rPr lang="hr-HR" sz="1600" dirty="0"/>
              <a:t> vrijednost</a:t>
            </a:r>
            <a:endParaRPr lang="en-US" sz="1600" dirty="0"/>
          </a:p>
          <a:p>
            <a:pPr>
              <a:buFont typeface="Arial" panose="020B0604020202020204" pitchFamily="34" charset="0"/>
              <a:buNone/>
            </a:pPr>
            <a:r>
              <a:rPr lang="hr-HR" sz="1600" dirty="0"/>
              <a:t>R5</a:t>
            </a:r>
            <a:r>
              <a:rPr lang="en-US" sz="1600" dirty="0"/>
              <a:t>(config)# no </a:t>
            </a:r>
            <a:r>
              <a:rPr lang="en-US" sz="1600" dirty="0" err="1"/>
              <a:t>cdp</a:t>
            </a:r>
            <a:r>
              <a:rPr lang="en-US" sz="1600" dirty="0"/>
              <a:t> </a:t>
            </a:r>
            <a:r>
              <a:rPr lang="hr-HR" sz="1600" dirty="0" err="1"/>
              <a:t>holdtime</a:t>
            </a:r>
            <a:endParaRPr lang="en-US" sz="1600" dirty="0"/>
          </a:p>
        </p:txBody>
      </p:sp>
      <p:sp>
        <p:nvSpPr>
          <p:cNvPr id="7" name="Rectangle 6">
            <a:extLst>
              <a:ext uri="{FF2B5EF4-FFF2-40B4-BE49-F238E27FC236}">
                <a16:creationId xmlns:a16="http://schemas.microsoft.com/office/drawing/2014/main" id="{54152F7F-18AC-48A8-AD3E-11A5559590F3}"/>
              </a:ext>
            </a:extLst>
          </p:cNvPr>
          <p:cNvSpPr/>
          <p:nvPr/>
        </p:nvSpPr>
        <p:spPr>
          <a:xfrm>
            <a:off x="5649798" y="2357495"/>
            <a:ext cx="6096000" cy="1200329"/>
          </a:xfrm>
          <a:prstGeom prst="rect">
            <a:avLst/>
          </a:prstGeom>
        </p:spPr>
        <p:txBody>
          <a:bodyPr>
            <a:spAutoFit/>
          </a:bodyPr>
          <a:lstStyle/>
          <a:p>
            <a:pPr>
              <a:buFont typeface="Arial" panose="020B0604020202020204" pitchFamily="34" charset="0"/>
              <a:buNone/>
            </a:pPr>
            <a:endParaRPr lang="hr-HR" dirty="0"/>
          </a:p>
          <a:p>
            <a:pPr>
              <a:buFont typeface="Arial" panose="020B0604020202020204" pitchFamily="34" charset="0"/>
              <a:buNone/>
            </a:pPr>
            <a:r>
              <a:rPr lang="hr-HR" dirty="0"/>
              <a:t>Ove postavke će vidjeti svi ostali susjedi putem CDP-a tako </a:t>
            </a:r>
            <a:r>
              <a:rPr lang="hr-HR" dirty="0">
                <a:solidFill>
                  <a:srgbClr val="FF0000"/>
                </a:solidFill>
              </a:rPr>
              <a:t>da </a:t>
            </a:r>
            <a:r>
              <a:rPr lang="hr-HR" dirty="0" err="1">
                <a:solidFill>
                  <a:srgbClr val="FF0000"/>
                </a:solidFill>
              </a:rPr>
              <a:t>holdtimer</a:t>
            </a:r>
            <a:r>
              <a:rPr lang="hr-HR" dirty="0">
                <a:solidFill>
                  <a:srgbClr val="FF0000"/>
                </a:solidFill>
              </a:rPr>
              <a:t> bi trebao biti veći od </a:t>
            </a:r>
            <a:r>
              <a:rPr lang="hr-HR" dirty="0" err="1">
                <a:solidFill>
                  <a:srgbClr val="FF0000"/>
                </a:solidFill>
              </a:rPr>
              <a:t>timera</a:t>
            </a:r>
            <a:r>
              <a:rPr lang="hr-HR" dirty="0">
                <a:solidFill>
                  <a:srgbClr val="FF0000"/>
                </a:solidFill>
              </a:rPr>
              <a:t> za </a:t>
            </a:r>
            <a:r>
              <a:rPr lang="hr-HR" dirty="0" err="1">
                <a:solidFill>
                  <a:srgbClr val="FF0000"/>
                </a:solidFill>
              </a:rPr>
              <a:t>update</a:t>
            </a:r>
            <a:r>
              <a:rPr lang="hr-HR" dirty="0">
                <a:solidFill>
                  <a:srgbClr val="FF0000"/>
                </a:solidFill>
              </a:rPr>
              <a:t> </a:t>
            </a:r>
            <a:r>
              <a:rPr lang="hr-HR" dirty="0"/>
              <a:t>inače nemamo pouzdane informacije</a:t>
            </a:r>
            <a:endParaRPr lang="en-US" dirty="0"/>
          </a:p>
        </p:txBody>
      </p:sp>
    </p:spTree>
    <p:extLst>
      <p:ext uri="{BB962C8B-B14F-4D97-AF65-F5344CB8AC3E}">
        <p14:creationId xmlns:p14="http://schemas.microsoft.com/office/powerpoint/2010/main" val="2184719804"/>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7027F4B8-396D-430A-8035-EE7480DFAD4E}"/>
              </a:ext>
            </a:extLst>
          </p:cNvPr>
          <p:cNvPicPr>
            <a:picLocks noChangeAspect="1" noChangeArrowheads="1"/>
          </p:cNvPicPr>
          <p:nvPr/>
        </p:nvPicPr>
        <p:blipFill>
          <a:blip r:embed="rId4"/>
          <a:srcRect/>
          <a:stretch>
            <a:fillRect/>
          </a:stretch>
        </p:blipFill>
        <p:spPr bwMode="auto">
          <a:xfrm>
            <a:off x="3879117" y="737048"/>
            <a:ext cx="3895725" cy="1209675"/>
          </a:xfrm>
          <a:prstGeom prst="rect">
            <a:avLst/>
          </a:prstGeom>
          <a:noFill/>
          <a:ln w="9525">
            <a:noFill/>
            <a:miter lim="800000"/>
            <a:headEnd/>
            <a:tailEnd/>
          </a:ln>
          <a:effectLst/>
        </p:spPr>
      </p:pic>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CDP (Cisco Discovery </a:t>
            </a:r>
            <a:r>
              <a:rPr lang="hr-HR" sz="3200" dirty="0" err="1"/>
              <a:t>Protocol</a:t>
            </a:r>
            <a:r>
              <a:rPr lang="hr-HR" sz="3200" dirty="0"/>
              <a:t>)</a:t>
            </a:r>
            <a:endParaRPr lang="en-US" sz="3200" dirty="0"/>
          </a:p>
        </p:txBody>
      </p:sp>
      <p:pic>
        <p:nvPicPr>
          <p:cNvPr id="5" name="Picture 3">
            <a:extLst>
              <a:ext uri="{FF2B5EF4-FFF2-40B4-BE49-F238E27FC236}">
                <a16:creationId xmlns:a16="http://schemas.microsoft.com/office/drawing/2014/main" id="{F29B5FD9-B34B-48F3-AF1E-2EBA51C315A5}"/>
              </a:ext>
            </a:extLst>
          </p:cNvPr>
          <p:cNvPicPr>
            <a:picLocks noChangeAspect="1" noChangeArrowheads="1"/>
          </p:cNvPicPr>
          <p:nvPr/>
        </p:nvPicPr>
        <p:blipFill>
          <a:blip r:embed="rId5"/>
          <a:srcRect/>
          <a:stretch>
            <a:fillRect/>
          </a:stretch>
        </p:blipFill>
        <p:spPr bwMode="auto">
          <a:xfrm>
            <a:off x="2351603" y="2284661"/>
            <a:ext cx="5702074" cy="3978581"/>
          </a:xfrm>
          <a:prstGeom prst="rect">
            <a:avLst/>
          </a:prstGeom>
          <a:noFill/>
          <a:ln w="9525">
            <a:noFill/>
            <a:miter lim="800000"/>
            <a:headEnd/>
            <a:tailEnd/>
          </a:ln>
          <a:effectLst/>
        </p:spPr>
      </p:pic>
      <p:sp>
        <p:nvSpPr>
          <p:cNvPr id="8" name="TextBox 6">
            <a:extLst>
              <a:ext uri="{FF2B5EF4-FFF2-40B4-BE49-F238E27FC236}">
                <a16:creationId xmlns:a16="http://schemas.microsoft.com/office/drawing/2014/main" id="{4F848DB0-21D0-4730-9362-612759105733}"/>
              </a:ext>
            </a:extLst>
          </p:cNvPr>
          <p:cNvSpPr txBox="1"/>
          <p:nvPr/>
        </p:nvSpPr>
        <p:spPr>
          <a:xfrm>
            <a:off x="2030556" y="1708537"/>
            <a:ext cx="7592848" cy="369332"/>
          </a:xfrm>
          <a:prstGeom prst="rect">
            <a:avLst/>
          </a:prstGeom>
          <a:noFill/>
        </p:spPr>
        <p:txBody>
          <a:bodyPr wrap="none" rtlCol="0">
            <a:spAutoFit/>
          </a:bodyPr>
          <a:lstStyle/>
          <a:p>
            <a:r>
              <a:rPr lang="hr-HR" b="1" dirty="0"/>
              <a:t>Otkrivena mreža koristeći CDP, neighbor table i usmjerničku tablicu</a:t>
            </a:r>
          </a:p>
        </p:txBody>
      </p:sp>
    </p:spTree>
    <p:extLst>
      <p:ext uri="{BB962C8B-B14F-4D97-AF65-F5344CB8AC3E}">
        <p14:creationId xmlns:p14="http://schemas.microsoft.com/office/powerpoint/2010/main" val="588297940"/>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LLDP i LLDP-MED</a:t>
            </a:r>
            <a:endParaRPr lang="en-US" sz="3200" dirty="0"/>
          </a:p>
        </p:txBody>
      </p:sp>
      <p:sp>
        <p:nvSpPr>
          <p:cNvPr id="6" name="Pravokutnik 1">
            <a:extLst>
              <a:ext uri="{FF2B5EF4-FFF2-40B4-BE49-F238E27FC236}">
                <a16:creationId xmlns:a16="http://schemas.microsoft.com/office/drawing/2014/main" id="{7A895B7B-DE0F-4A9C-8AE5-095D0BAB6F80}"/>
              </a:ext>
            </a:extLst>
          </p:cNvPr>
          <p:cNvSpPr/>
          <p:nvPr/>
        </p:nvSpPr>
        <p:spPr>
          <a:xfrm>
            <a:off x="249989" y="837287"/>
            <a:ext cx="11692022" cy="4247317"/>
          </a:xfrm>
          <a:prstGeom prst="rect">
            <a:avLst/>
          </a:prstGeom>
        </p:spPr>
        <p:txBody>
          <a:bodyPr wrap="square">
            <a:spAutoFit/>
          </a:bodyPr>
          <a:lstStyle/>
          <a:p>
            <a:pPr marL="285750" indent="-285750">
              <a:buFont typeface="Arial" panose="020B0604020202020204" pitchFamily="34" charset="0"/>
              <a:buChar char="•"/>
            </a:pPr>
            <a:r>
              <a:rPr lang="hr-HR" dirty="0"/>
              <a:t>Alternativa CDP-u</a:t>
            </a:r>
          </a:p>
          <a:p>
            <a:pPr marL="285750" indent="-285750">
              <a:buFont typeface="Arial" panose="020B0604020202020204" pitchFamily="34" charset="0"/>
              <a:buChar char="•"/>
            </a:pPr>
            <a:r>
              <a:rPr lang="en-US" b="1" dirty="0"/>
              <a:t>Link Layer Discovery Protocol (LLDP)</a:t>
            </a:r>
            <a:r>
              <a:rPr lang="hr-HR" b="1" dirty="0"/>
              <a:t>- </a:t>
            </a:r>
            <a:r>
              <a:rPr lang="hr-HR" dirty="0" err="1"/>
              <a:t>Layer</a:t>
            </a:r>
            <a:r>
              <a:rPr lang="hr-HR" dirty="0"/>
              <a:t> 2 </a:t>
            </a:r>
            <a:r>
              <a:rPr lang="hr-HR" dirty="0" err="1"/>
              <a:t>neighbor</a:t>
            </a:r>
            <a:r>
              <a:rPr lang="hr-HR" dirty="0"/>
              <a:t> </a:t>
            </a:r>
            <a:r>
              <a:rPr lang="hr-HR" dirty="0" err="1"/>
              <a:t>discovery</a:t>
            </a:r>
            <a:r>
              <a:rPr lang="hr-HR" dirty="0"/>
              <a:t> </a:t>
            </a:r>
            <a:r>
              <a:rPr lang="hr-HR" dirty="0" err="1"/>
              <a:t>protocol</a:t>
            </a:r>
            <a:r>
              <a:rPr lang="hr-HR" dirty="0"/>
              <a:t> koji se koristi kako bi uređaji u mreži oglašavali informacije o sebi drugim uređajima</a:t>
            </a:r>
          </a:p>
          <a:p>
            <a:pPr marL="285750" indent="-285750">
              <a:buFont typeface="Arial" panose="020B0604020202020204" pitchFamily="34" charset="0"/>
              <a:buChar char="•"/>
            </a:pPr>
            <a:r>
              <a:rPr lang="hr-HR" b="1" dirty="0"/>
              <a:t>LLDP Media </a:t>
            </a:r>
            <a:r>
              <a:rPr lang="hr-HR" b="1" dirty="0" err="1"/>
              <a:t>Endpoint</a:t>
            </a:r>
            <a:r>
              <a:rPr lang="hr-HR" b="1" dirty="0"/>
              <a:t> </a:t>
            </a:r>
            <a:r>
              <a:rPr lang="hr-HR" b="1" dirty="0" err="1"/>
              <a:t>Discovery</a:t>
            </a:r>
            <a:r>
              <a:rPr lang="hr-HR" b="1" dirty="0"/>
              <a:t> (MED)-</a:t>
            </a:r>
            <a:r>
              <a:rPr lang="hr-HR" dirty="0"/>
              <a:t>dodatak na LLDP koji pruža više mogućnosti, a posebno podržava </a:t>
            </a:r>
            <a:r>
              <a:rPr lang="hr-HR" dirty="0" err="1"/>
              <a:t>VoIP</a:t>
            </a:r>
            <a:r>
              <a:rPr lang="hr-HR" dirty="0"/>
              <a:t> aplikacije</a:t>
            </a:r>
          </a:p>
          <a:p>
            <a:pPr marL="285750" indent="-285750">
              <a:buFont typeface="Arial" panose="020B0604020202020204" pitchFamily="34" charset="0"/>
              <a:buChar char="•"/>
            </a:pPr>
            <a:r>
              <a:rPr lang="hr-HR" dirty="0" err="1"/>
              <a:t>Switch</a:t>
            </a:r>
            <a:r>
              <a:rPr lang="hr-HR" dirty="0"/>
              <a:t> prema </a:t>
            </a:r>
            <a:r>
              <a:rPr lang="hr-HR" dirty="0" err="1"/>
              <a:t>end</a:t>
            </a:r>
            <a:r>
              <a:rPr lang="hr-HR" dirty="0"/>
              <a:t> </a:t>
            </a:r>
            <a:r>
              <a:rPr lang="hr-HR" dirty="0" err="1"/>
              <a:t>point</a:t>
            </a:r>
            <a:r>
              <a:rPr lang="hr-HR" dirty="0"/>
              <a:t> </a:t>
            </a:r>
            <a:r>
              <a:rPr lang="hr-HR" dirty="0" err="1"/>
              <a:t>device</a:t>
            </a:r>
            <a:r>
              <a:rPr lang="hr-HR" dirty="0"/>
              <a:t> ne može slati LLDP i LLDP-MED istovremeno. Ako </a:t>
            </a:r>
            <a:r>
              <a:rPr lang="hr-HR" dirty="0" err="1"/>
              <a:t>switch</a:t>
            </a:r>
            <a:r>
              <a:rPr lang="hr-HR" dirty="0"/>
              <a:t> primi LLDP-MED tada i on šalje LLDP-</a:t>
            </a:r>
            <a:r>
              <a:rPr lang="hr-HR" dirty="0" err="1"/>
              <a:t>MED..kad</a:t>
            </a:r>
            <a:r>
              <a:rPr lang="hr-HR" dirty="0"/>
              <a:t> ponovno primi LLDP opet šalje LLDP</a:t>
            </a:r>
          </a:p>
          <a:p>
            <a:endParaRPr lang="hr-HR" dirty="0"/>
          </a:p>
          <a:p>
            <a:r>
              <a:rPr lang="hr-HR" dirty="0"/>
              <a:t>LLDP MED omogućava:</a:t>
            </a:r>
          </a:p>
          <a:p>
            <a:pPr marL="285750" indent="-285750">
              <a:buFont typeface="Arial" panose="020B0604020202020204" pitchFamily="34" charset="0"/>
              <a:buChar char="•"/>
            </a:pPr>
            <a:r>
              <a:rPr lang="hr-HR" dirty="0"/>
              <a:t>Određivanje mogućnosti uređaja i koje od tih mogućnosti su uključene</a:t>
            </a:r>
          </a:p>
          <a:p>
            <a:pPr marL="285750" indent="-285750">
              <a:buFont typeface="Arial" panose="020B0604020202020204" pitchFamily="34" charset="0"/>
              <a:buChar char="•"/>
            </a:pPr>
            <a:r>
              <a:rPr lang="hr-HR" dirty="0"/>
              <a:t>Razmjena VLAN-ova</a:t>
            </a:r>
          </a:p>
          <a:p>
            <a:pPr marL="285750" indent="-285750">
              <a:buFont typeface="Arial" panose="020B0604020202020204" pitchFamily="34" charset="0"/>
              <a:buChar char="•"/>
            </a:pPr>
            <a:r>
              <a:rPr lang="hr-HR" dirty="0" err="1"/>
              <a:t>PoE</a:t>
            </a:r>
            <a:r>
              <a:rPr lang="hr-HR" dirty="0"/>
              <a:t> informacije (Advanced </a:t>
            </a:r>
            <a:r>
              <a:rPr lang="hr-HR" dirty="0" err="1"/>
              <a:t>power</a:t>
            </a:r>
            <a:r>
              <a:rPr lang="hr-HR" dirty="0"/>
              <a:t> management)</a:t>
            </a:r>
          </a:p>
          <a:p>
            <a:pPr marL="285750" indent="-285750">
              <a:buFont typeface="Arial" panose="020B0604020202020204" pitchFamily="34" charset="0"/>
              <a:buChar char="•"/>
            </a:pPr>
            <a:r>
              <a:rPr lang="hr-HR" dirty="0" err="1"/>
              <a:t>Inventory</a:t>
            </a:r>
            <a:r>
              <a:rPr lang="hr-HR" dirty="0"/>
              <a:t> management , omogućava </a:t>
            </a:r>
            <a:r>
              <a:rPr lang="hr-HR" dirty="0" err="1"/>
              <a:t>end</a:t>
            </a:r>
            <a:r>
              <a:rPr lang="hr-HR" dirty="0"/>
              <a:t> </a:t>
            </a:r>
            <a:r>
              <a:rPr lang="hr-HR" dirty="0" err="1"/>
              <a:t>pointovima</a:t>
            </a:r>
            <a:r>
              <a:rPr lang="hr-HR" dirty="0"/>
              <a:t> slanje svih informacija poput </a:t>
            </a:r>
            <a:r>
              <a:rPr lang="hr-HR" dirty="0" err="1"/>
              <a:t>firmware</a:t>
            </a:r>
            <a:r>
              <a:rPr lang="hr-HR" dirty="0"/>
              <a:t>, software verzije, </a:t>
            </a:r>
            <a:r>
              <a:rPr lang="hr-HR" dirty="0" err="1"/>
              <a:t>serial</a:t>
            </a:r>
            <a:r>
              <a:rPr lang="hr-HR" dirty="0"/>
              <a:t> </a:t>
            </a:r>
            <a:r>
              <a:rPr lang="hr-HR" dirty="0" err="1"/>
              <a:t>number</a:t>
            </a:r>
            <a:r>
              <a:rPr lang="hr-HR" dirty="0"/>
              <a:t>, </a:t>
            </a:r>
            <a:r>
              <a:rPr lang="hr-HR" dirty="0" err="1"/>
              <a:t>vendor</a:t>
            </a:r>
            <a:r>
              <a:rPr lang="hr-HR" dirty="0"/>
              <a:t> </a:t>
            </a:r>
            <a:r>
              <a:rPr lang="hr-HR" dirty="0" err="1"/>
              <a:t>name</a:t>
            </a:r>
            <a:r>
              <a:rPr lang="hr-HR" dirty="0"/>
              <a:t>, model </a:t>
            </a:r>
            <a:r>
              <a:rPr lang="hr-HR" dirty="0" err="1"/>
              <a:t>name</a:t>
            </a:r>
            <a:r>
              <a:rPr lang="hr-HR" dirty="0"/>
              <a:t>...</a:t>
            </a:r>
          </a:p>
          <a:p>
            <a:pPr marL="285750" indent="-285750">
              <a:buFont typeface="Arial" panose="020B0604020202020204" pitchFamily="34" charset="0"/>
              <a:buChar char="•"/>
            </a:pPr>
            <a:r>
              <a:rPr lang="hr-HR" dirty="0"/>
              <a:t>Lokacija-adresa, kućni broj…određivanje lokacije poziva (</a:t>
            </a:r>
            <a:r>
              <a:rPr lang="hr-HR" dirty="0" err="1"/>
              <a:t>emergency</a:t>
            </a:r>
            <a:r>
              <a:rPr lang="hr-HR" dirty="0"/>
              <a:t> </a:t>
            </a:r>
            <a:r>
              <a:rPr lang="hr-HR" dirty="0" err="1"/>
              <a:t>location</a:t>
            </a:r>
            <a:r>
              <a:rPr lang="hr-HR" dirty="0"/>
              <a:t> </a:t>
            </a:r>
            <a:r>
              <a:rPr lang="hr-HR" dirty="0" err="1"/>
              <a:t>identifier</a:t>
            </a:r>
            <a:r>
              <a:rPr lang="hr-HR" dirty="0"/>
              <a:t> </a:t>
            </a:r>
            <a:r>
              <a:rPr lang="hr-HR" dirty="0" err="1"/>
              <a:t>number</a:t>
            </a:r>
            <a:r>
              <a:rPr lang="hr-HR" dirty="0"/>
              <a:t>)..</a:t>
            </a:r>
          </a:p>
        </p:txBody>
      </p:sp>
    </p:spTree>
    <p:extLst>
      <p:ext uri="{BB962C8B-B14F-4D97-AF65-F5344CB8AC3E}">
        <p14:creationId xmlns:p14="http://schemas.microsoft.com/office/powerpoint/2010/main" val="3349097601"/>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LLDP i LLDP-MED</a:t>
            </a:r>
            <a:endParaRPr lang="en-US" sz="3200" dirty="0"/>
          </a:p>
        </p:txBody>
      </p:sp>
      <p:pic>
        <p:nvPicPr>
          <p:cNvPr id="4" name="Slika 4">
            <a:extLst>
              <a:ext uri="{FF2B5EF4-FFF2-40B4-BE49-F238E27FC236}">
                <a16:creationId xmlns:a16="http://schemas.microsoft.com/office/drawing/2014/main" id="{2B2E66CA-8F9C-4FFA-8FEB-E7BA78D64725}"/>
              </a:ext>
            </a:extLst>
          </p:cNvPr>
          <p:cNvPicPr>
            <a:picLocks noChangeAspect="1"/>
          </p:cNvPicPr>
          <p:nvPr/>
        </p:nvPicPr>
        <p:blipFill>
          <a:blip r:embed="rId4"/>
          <a:stretch>
            <a:fillRect/>
          </a:stretch>
        </p:blipFill>
        <p:spPr>
          <a:xfrm>
            <a:off x="2903574" y="689780"/>
            <a:ext cx="5516714" cy="3205363"/>
          </a:xfrm>
          <a:prstGeom prst="rect">
            <a:avLst/>
          </a:prstGeom>
        </p:spPr>
      </p:pic>
      <p:pic>
        <p:nvPicPr>
          <p:cNvPr id="5" name="Slika 5">
            <a:extLst>
              <a:ext uri="{FF2B5EF4-FFF2-40B4-BE49-F238E27FC236}">
                <a16:creationId xmlns:a16="http://schemas.microsoft.com/office/drawing/2014/main" id="{00B1D574-6659-438B-B291-C28BFB6FE30B}"/>
              </a:ext>
            </a:extLst>
          </p:cNvPr>
          <p:cNvPicPr>
            <a:picLocks noChangeAspect="1"/>
          </p:cNvPicPr>
          <p:nvPr/>
        </p:nvPicPr>
        <p:blipFill>
          <a:blip r:embed="rId5"/>
          <a:stretch>
            <a:fillRect/>
          </a:stretch>
        </p:blipFill>
        <p:spPr>
          <a:xfrm>
            <a:off x="3003209" y="3981408"/>
            <a:ext cx="6602412" cy="1965244"/>
          </a:xfrm>
          <a:prstGeom prst="rect">
            <a:avLst/>
          </a:prstGeom>
        </p:spPr>
      </p:pic>
    </p:spTree>
    <p:extLst>
      <p:ext uri="{BB962C8B-B14F-4D97-AF65-F5344CB8AC3E}">
        <p14:creationId xmlns:p14="http://schemas.microsoft.com/office/powerpoint/2010/main" val="3877376467"/>
      </p:ext>
    </p:extLst>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946F8-83A3-4FAD-9AEC-8BE2514E7236}"/>
              </a:ext>
            </a:extLst>
          </p:cNvPr>
          <p:cNvSpPr>
            <a:spLocks noGrp="1"/>
          </p:cNvSpPr>
          <p:nvPr>
            <p:ph type="title"/>
          </p:nvPr>
        </p:nvSpPr>
        <p:spPr>
          <a:xfrm>
            <a:off x="71442" y="66206"/>
            <a:ext cx="11870569" cy="1068888"/>
          </a:xfrm>
        </p:spPr>
        <p:txBody>
          <a:bodyPr/>
          <a:lstStyle/>
          <a:p>
            <a:r>
              <a:rPr lang="hr-HR" sz="3200" dirty="0"/>
              <a:t>LLDP i LLDP-MED</a:t>
            </a:r>
            <a:endParaRPr lang="en-US" sz="3200" dirty="0"/>
          </a:p>
        </p:txBody>
      </p:sp>
      <p:pic>
        <p:nvPicPr>
          <p:cNvPr id="6" name="Slika 6">
            <a:extLst>
              <a:ext uri="{FF2B5EF4-FFF2-40B4-BE49-F238E27FC236}">
                <a16:creationId xmlns:a16="http://schemas.microsoft.com/office/drawing/2014/main" id="{6846F858-5C1A-420E-8026-FC1A487B85E6}"/>
              </a:ext>
            </a:extLst>
          </p:cNvPr>
          <p:cNvPicPr>
            <a:picLocks noChangeAspect="1"/>
          </p:cNvPicPr>
          <p:nvPr/>
        </p:nvPicPr>
        <p:blipFill>
          <a:blip r:embed="rId4"/>
          <a:stretch>
            <a:fillRect/>
          </a:stretch>
        </p:blipFill>
        <p:spPr>
          <a:xfrm>
            <a:off x="1524000" y="1133347"/>
            <a:ext cx="9144000" cy="4346075"/>
          </a:xfrm>
          <a:prstGeom prst="rect">
            <a:avLst/>
          </a:prstGeom>
        </p:spPr>
      </p:pic>
    </p:spTree>
    <p:extLst>
      <p:ext uri="{BB962C8B-B14F-4D97-AF65-F5344CB8AC3E}">
        <p14:creationId xmlns:p14="http://schemas.microsoft.com/office/powerpoint/2010/main" val="1989014527"/>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72598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710" y="1386348"/>
            <a:ext cx="7664064" cy="3140791"/>
          </a:xfrm>
        </p:spPr>
        <p:txBody>
          <a:bodyPr/>
          <a:lstStyle/>
          <a:p>
            <a:r>
              <a:rPr lang="hr-HR" dirty="0"/>
              <a:t>STP-</a:t>
            </a:r>
            <a:r>
              <a:rPr lang="hr-HR" dirty="0" err="1"/>
              <a:t>Spanning</a:t>
            </a:r>
            <a:r>
              <a:rPr lang="hr-HR" dirty="0"/>
              <a:t> </a:t>
            </a:r>
            <a:r>
              <a:rPr lang="hr-HR" dirty="0" err="1"/>
              <a:t>Tree</a:t>
            </a:r>
            <a:r>
              <a:rPr lang="hr-HR" dirty="0"/>
              <a:t> </a:t>
            </a:r>
            <a:r>
              <a:rPr lang="hr-HR" dirty="0" err="1"/>
              <a:t>Protocol</a:t>
            </a:r>
            <a:endParaRPr lang="hr-HR" dirty="0">
              <a:latin typeface="Stolzl Bold" panose="00000800000000000000" pitchFamily="50" charset="-18"/>
            </a:endParaRPr>
          </a:p>
        </p:txBody>
      </p:sp>
    </p:spTree>
    <p:extLst>
      <p:ext uri="{BB962C8B-B14F-4D97-AF65-F5344CB8AC3E}">
        <p14:creationId xmlns:p14="http://schemas.microsoft.com/office/powerpoint/2010/main" val="263214799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5.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6.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7.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70.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8.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9.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1281</TotalTime>
  <Words>6241</Words>
  <Application>Microsoft Office PowerPoint</Application>
  <PresentationFormat>Widescreen</PresentationFormat>
  <Paragraphs>669</Paragraphs>
  <Slides>88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Segoe UI</vt:lpstr>
      <vt:lpstr>Calibri</vt:lpstr>
      <vt:lpstr>ARS Maquette Pro</vt:lpstr>
      <vt:lpstr>Wingdings</vt:lpstr>
      <vt:lpstr>Calibri Light</vt:lpstr>
      <vt:lpstr>Stolzl Bold</vt:lpstr>
      <vt:lpstr>Segoe UI Semibold</vt:lpstr>
      <vt:lpstr>Office Theme</vt:lpstr>
      <vt:lpstr>STP i agregacija linkova</vt:lpstr>
      <vt:lpstr>Funkcioniranje preklopnika</vt:lpstr>
      <vt:lpstr>Hijerarhijski dizajn mreže</vt:lpstr>
      <vt:lpstr>Primjer hijerarhijske LAN mreže</vt:lpstr>
      <vt:lpstr>Primjer hijerarhijske LAN mreže</vt:lpstr>
      <vt:lpstr>Stackable preklopnici</vt:lpstr>
      <vt:lpstr>Primjer hijerarhijske LAN mreže-stackable</vt:lpstr>
      <vt:lpstr>PowerPoint Presentation</vt:lpstr>
      <vt:lpstr>STP-Spanning Tree Protocol</vt:lpstr>
      <vt:lpstr>STP protokol - *Ne koristiti u Podatkovnim centrima!</vt:lpstr>
      <vt:lpstr>STP protokol –Bridge ID</vt:lpstr>
      <vt:lpstr>STP protokol –Bridge Protocol Datagram Unite</vt:lpstr>
      <vt:lpstr>STP protokol-konvergencija</vt:lpstr>
      <vt:lpstr>STP protokol-konvergencija</vt:lpstr>
      <vt:lpstr>STP protokol- BPDU timers</vt:lpstr>
      <vt:lpstr>STP protokol- RSTP- Transition to forwarding </vt:lpstr>
      <vt:lpstr>STP protokol- STP i RSTP stanja portova</vt:lpstr>
      <vt:lpstr>STP protokol</vt:lpstr>
      <vt:lpstr>STP protokol</vt:lpstr>
      <vt:lpstr>STP protokol</vt:lpstr>
      <vt:lpstr>STP protokol-na root switchu</vt:lpstr>
      <vt:lpstr>STP protokol-na switchu koji nije root</vt:lpstr>
      <vt:lpstr>Odakle switch uzme MAC adresu?</vt:lpstr>
      <vt:lpstr>Odabir Root switcha, uloga portova i kreiranje STP stabla</vt:lpstr>
      <vt:lpstr>Odabir Root switcha, uloga portova i kreiranje STP stabla</vt:lpstr>
      <vt:lpstr>Odabir Root switcha, uloga portova i kreiranje STP stabla</vt:lpstr>
      <vt:lpstr>Odabir Root switcha, uloga portova i kreiranje STP stabla</vt:lpstr>
      <vt:lpstr>Odabir Root switcha, uloga portova i kreiranje STP stabla</vt:lpstr>
      <vt:lpstr>Odabir Root switcha, uloga portova i kreiranje STP stabla</vt:lpstr>
      <vt:lpstr>PowerPoint Presentation</vt:lpstr>
      <vt:lpstr>Portfast</vt:lpstr>
      <vt:lpstr>Preporuke</vt:lpstr>
      <vt:lpstr>Naredbe za STP</vt:lpstr>
      <vt:lpstr>MSTP</vt:lpstr>
      <vt:lpstr>Cost za pojedini bandwidth</vt:lpstr>
      <vt:lpstr>PowerPoint Presentation</vt:lpstr>
      <vt:lpstr>Agregacija linkova</vt:lpstr>
      <vt:lpstr>AGREGACIJA LINKOVA</vt:lpstr>
      <vt:lpstr>AGREGACIJA LINKOVA</vt:lpstr>
      <vt:lpstr>AGREGACIJA LINKOVA</vt:lpstr>
      <vt:lpstr>AGREGACIJA LINKOVA</vt:lpstr>
      <vt:lpstr>AGREGACIJA LINKOVA</vt:lpstr>
      <vt:lpstr>AGREGACIJA LINKOVA</vt:lpstr>
      <vt:lpstr>PowerPoint Presentation</vt:lpstr>
      <vt:lpstr>FHRP (First Hop Redundancy Protocols)</vt:lpstr>
      <vt:lpstr>FHRP (First Hop Redundancy Protocols)</vt:lpstr>
      <vt:lpstr>FHRP (First Hop Redundancy Protocols)</vt:lpstr>
      <vt:lpstr>HSRP (Hot Standby Router Protocol)</vt:lpstr>
      <vt:lpstr>HSRP (Hot Standby Router Protocol)</vt:lpstr>
      <vt:lpstr>HSRP (Hot Standby Router Protocol)</vt:lpstr>
      <vt:lpstr>HSRP (Hot Standby Router Protocol)</vt:lpstr>
      <vt:lpstr>HSRP (Hot Standby Router Protocol)</vt:lpstr>
      <vt:lpstr>HSRP (Hot Standby Router Protocol)</vt:lpstr>
      <vt:lpstr>HSRP (Hot Standby Router Protocol)</vt:lpstr>
      <vt:lpstr>HSRP (Hot Standby Router Protocol)</vt:lpstr>
      <vt:lpstr>HSRP (Hot Standby Router Protocol)</vt:lpstr>
      <vt:lpstr>HSRP (Hot Standby Router Protocol)</vt:lpstr>
      <vt:lpstr>HSRP (Hot Standby Router Protocol)</vt:lpstr>
      <vt:lpstr>PowerPoint Presentation</vt:lpstr>
      <vt:lpstr>VRRP (Virtual Router Redundancy Protocol)</vt:lpstr>
      <vt:lpstr>VRRP (Virtual Router Redundancy Protocol)</vt:lpstr>
      <vt:lpstr>VRRP (Virtual Router Redundancy Protocol)</vt:lpstr>
      <vt:lpstr>VRRP (Virtual Router Redundancy Protocol)</vt:lpstr>
      <vt:lpstr>VRRP (Virtual Router Redundancy Protocol)</vt:lpstr>
      <vt:lpstr>VRRP (Virtual Router Redundancy Protocol)</vt:lpstr>
      <vt:lpstr>PowerPoint Presentation</vt:lpstr>
      <vt:lpstr>GLBP (Gateway Loadbalancing Protocol)</vt:lpstr>
      <vt:lpstr>GLBP (Gateway Loadbalancing Protocol)</vt:lpstr>
      <vt:lpstr>GLBP (Gateway Loadbalancing Protocol)</vt:lpstr>
      <vt:lpstr>GLBP (Gateway Loadbalancing Protocol)</vt:lpstr>
      <vt:lpstr>GLBP (Gateway Loadbalancing Protocol)</vt:lpstr>
      <vt:lpstr>GLBP (Gateway Loadbalancing Protocol)</vt:lpstr>
      <vt:lpstr>GLBP (Gateway Loadbalancing Protocol)</vt:lpstr>
      <vt:lpstr>GLBP (Gateway Loadbalancing Protocol)</vt:lpstr>
      <vt:lpstr>PowerPoint Presentation</vt:lpstr>
      <vt:lpstr>PowerPoint Presentation</vt:lpstr>
      <vt:lpstr>L2 discovery (CDP, LLDP)</vt:lpstr>
      <vt:lpstr>CDP (Cisco Discovery Protocol)</vt:lpstr>
      <vt:lpstr>CDP (Cisco Discovery Protocol)</vt:lpstr>
      <vt:lpstr>CDP (Cisco Discovery Protocol)</vt:lpstr>
      <vt:lpstr>CDP (Cisco Discovery Protocol)</vt:lpstr>
      <vt:lpstr>CDP (Cisco Discovery Protocol)</vt:lpstr>
      <vt:lpstr>CDP (Cisco Discovery Protocol)</vt:lpstr>
      <vt:lpstr>CDP (Cisco Discovery Protocol)</vt:lpstr>
      <vt:lpstr>LLDP i LLDP-MED</vt:lpstr>
      <vt:lpstr>LLDP i LLDP-MED</vt:lpstr>
      <vt:lpstr>LLDP i LLDP-MED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Josipa</dc:creator>
  <cp:lastModifiedBy>Silvio Papić</cp:lastModifiedBy>
  <cp:revision>127</cp:revision>
  <dcterms:created xsi:type="dcterms:W3CDTF">2017-11-15T14:56:38Z</dcterms:created>
  <dcterms:modified xsi:type="dcterms:W3CDTF">2024-05-08T07:53:20Z</dcterms:modified>
  <cp:contentStatus/>
</cp:coreProperties>
</file>