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80" r:id="rId11"/>
    <p:sldId id="269" r:id="rId12"/>
    <p:sldId id="270" r:id="rId13"/>
    <p:sldId id="271" r:id="rId14"/>
    <p:sldId id="279" r:id="rId15"/>
    <p:sldId id="282" r:id="rId16"/>
    <p:sldId id="274" r:id="rId17"/>
  </p:sldIdLst>
  <p:sldSz cx="12192000" cy="6858000"/>
  <p:notesSz cx="6669088" cy="9926638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Stolzl Bold" panose="00000800000000000000" charset="0"/>
      <p:bold r:id="rId23"/>
    </p:embeddedFont>
    <p:embeddedFont>
      <p:font typeface="Stolzl Book" panose="000005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59C36-0228-4AA2-91B3-E7AD3ECD538E}" v="2" dt="2023-09-26T14:51:5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Vrijedi za sve kolegije.</a:t>
            </a:r>
            <a:r>
              <a:rPr lang="hr-HR" baseline="0" dirty="0"/>
              <a:t> Nije potrebno ažurirati.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kolegije koji nisu isključivo projektnog tipa</a:t>
            </a:r>
            <a:r>
              <a:rPr lang="hr-HR" baseline="0" dirty="0"/>
              <a:t>. Ako je Vaš kolegij isključivo projektnog tipa i previđen je drugačiji način polaganja, obrišite ili prilagodite ovaj slajd… više o projektnom tipu ispita navedeno je na sljedećem slajdu. </a:t>
            </a:r>
            <a:endParaRPr lang="hr-HR" dirty="0"/>
          </a:p>
          <a:p>
            <a:r>
              <a:rPr lang="hr-HR" dirty="0"/>
              <a:t>Više informacija u PRAVILNIKU</a:t>
            </a:r>
            <a:r>
              <a:rPr lang="hr-HR" baseline="0" dirty="0"/>
              <a:t> O STUDIJIMA I STUDIRANJU str. 9, dostupnom na Intranetu, te UPUTAMA O PROVOĐENJU ISPITA dostupnima na Intranetu.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kolegija: nositelj, asistenti, izvođenje nastave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NASTAVNIKA. Ne zaboravite da od ove godine za komunikaciju sa studentima koristimo </a:t>
            </a:r>
            <a:r>
              <a:rPr lang="hr-HR" b="1" baseline="0" dirty="0"/>
              <a:t>algebra.hr domenu</a:t>
            </a:r>
            <a:r>
              <a:rPr lang="hr-HR" baseline="0" dirty="0"/>
              <a:t>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 ovisno o broju ECTS-a na kolegiju.</a:t>
            </a:r>
          </a:p>
          <a:p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Računa se da 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ECTS bod označava oko 30 sati aktivnosti studenta (ukupna aktivnost u direktnoj nastavi i radu kod kuće). </a:t>
            </a:r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 u: SMJERNICE ZA IZVEDBU NASTAVE dostupne na Intranetu, str. 17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 predmeta Vašeg kolegija definiran je SADRŽAJEM KOLEGIJA kojeg ste unijeli u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Infoeduku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Vašeg kolegija definirani su SADRŽAJEM KOLEGIJA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Tematske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cjenline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Vašeg kolegija definirali ste PREDMETNIM CJELINAMA I TEMAMA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Minimalna </a:t>
            </a:r>
            <a:r>
              <a:rPr lang="hr-HR" dirty="0" err="1"/>
              <a:t>dolaznost</a:t>
            </a:r>
            <a:r>
              <a:rPr lang="hr-HR" dirty="0"/>
              <a:t> vrijedi za sve kolegije.</a:t>
            </a:r>
            <a:r>
              <a:rPr lang="hr-HR" baseline="0" dirty="0"/>
              <a:t> Nije potrebno ažurirati.</a:t>
            </a:r>
          </a:p>
          <a:p>
            <a:r>
              <a:rPr lang="hr-HR" baseline="0" dirty="0"/>
              <a:t>Ako studenti imaju dodatni uvjet za potpis, potrebno je navesti koji. </a:t>
            </a:r>
            <a:r>
              <a:rPr lang="hr-HR" b="1" baseline="0" dirty="0"/>
              <a:t>Ako nemaju, onda zadnju rečenicu treba obrisati. </a:t>
            </a:r>
          </a:p>
          <a:p>
            <a:r>
              <a:rPr lang="hr-HR" baseline="0" dirty="0"/>
              <a:t>Više informacija u PRAVILNIKU O STUDIJIMA I STUDIRANJU dostupnom na Intranetu, str. 6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</a:t>
            </a:r>
            <a:r>
              <a:rPr lang="hr-HR" baseline="0" dirty="0"/>
              <a:t> 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MOJI PREDMETI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playlist?list=PL--1jH-mvUom4h4Me2-WbTXve1biakd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Usmjeravanje u preklapanje u računalnim mrežama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561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godina 23/24 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Domaće zadaće – kontinuirana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800" b="1" dirty="0">
                <a:solidFill>
                  <a:srgbClr val="C30E60"/>
                </a:solidFill>
              </a:rPr>
              <a:t>Važno:</a:t>
            </a:r>
          </a:p>
          <a:p>
            <a:pPr lvl="1"/>
            <a:r>
              <a:rPr lang="hr-HR" dirty="0"/>
              <a:t>kontinuirane provjere znanja nisu obavezne </a:t>
            </a:r>
          </a:p>
          <a:p>
            <a:pPr lvl="1"/>
            <a:r>
              <a:rPr lang="hr-HR" dirty="0"/>
              <a:t>broj bodova koji se odnosi na kontinuirane provjere znanja ne onemogućava studentima da polože ispit pismenim putem, no omogućavaju najvišu ocjenu </a:t>
            </a:r>
          </a:p>
          <a:p>
            <a:pPr lvl="1"/>
            <a:r>
              <a:rPr lang="hr-HR" dirty="0">
                <a:highlight>
                  <a:srgbClr val="FF0000"/>
                </a:highlight>
              </a:rPr>
              <a:t>kontinuirane provjere znanja </a:t>
            </a:r>
            <a:r>
              <a:rPr lang="hr-HR" b="1" u="sng" dirty="0">
                <a:highlight>
                  <a:srgbClr val="FF0000"/>
                </a:highlight>
              </a:rPr>
              <a:t>nije moguće nadoknaditi nakon što završi nastava</a:t>
            </a:r>
            <a:r>
              <a:rPr lang="hr-HR" dirty="0">
                <a:highlight>
                  <a:srgbClr val="FF0000"/>
                </a:highlight>
              </a:rPr>
              <a:t>,</a:t>
            </a:r>
          </a:p>
          <a:p>
            <a:r>
              <a:rPr lang="hr-HR" sz="3800" b="1" dirty="0">
                <a:solidFill>
                  <a:srgbClr val="C30E60"/>
                </a:solidFill>
              </a:rPr>
              <a:t>Za zadaću će biti objavljena detaljna uputa (u nastavni materijali – domaće zadaće)</a:t>
            </a:r>
          </a:p>
        </p:txBody>
      </p:sp>
    </p:spTree>
    <p:extLst>
      <p:ext uri="{BB962C8B-B14F-4D97-AF65-F5344CB8AC3E}">
        <p14:creationId xmlns:p14="http://schemas.microsoft.com/office/powerpoint/2010/main" val="149631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Kako je to raspoređeno po ishodima učenja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7FDBF-F1F6-4F5E-B66E-1E311B0DB11E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3DC4A-8082-5F13-BFBF-41B0B1DC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5017"/>
            <a:ext cx="10301702" cy="37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54" y="207963"/>
            <a:ext cx="9144000" cy="1057166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9B6090-A92F-4F29-8DD9-D500F8EC397B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6143" y="1531662"/>
            <a:ext cx="11859713" cy="4351338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se naplaćuje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>
                <a:highlight>
                  <a:srgbClr val="FF0000"/>
                </a:highlight>
              </a:rPr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</a:t>
            </a:r>
            <a:r>
              <a:rPr lang="hr-HR" sz="1900" dirty="0">
                <a:highlight>
                  <a:srgbClr val="FF0000"/>
                </a:highlight>
              </a:rPr>
              <a:t>dužan je odjaviti svaki sljedeći rok koji je iz tog kolegija prijavio</a:t>
            </a:r>
            <a:r>
              <a:rPr lang="hr-HR" sz="1900" dirty="0"/>
              <a:t>. </a:t>
            </a:r>
            <a:r>
              <a:rPr lang="hr-HR" sz="1900" dirty="0">
                <a:highlight>
                  <a:srgbClr val="FF0000"/>
                </a:highlight>
              </a:rPr>
              <a:t>U suprotnom, studentu se u </a:t>
            </a:r>
            <a:r>
              <a:rPr lang="hr-HR" sz="1900" dirty="0" err="1">
                <a:highlight>
                  <a:srgbClr val="FF0000"/>
                </a:highlight>
              </a:rPr>
              <a:t>Infoeduku</a:t>
            </a:r>
            <a:r>
              <a:rPr lang="hr-HR" sz="1900" dirty="0">
                <a:highlight>
                  <a:srgbClr val="FF0000"/>
                </a:highlight>
              </a:rPr>
              <a:t> unosi nedovoljan (1).</a:t>
            </a:r>
          </a:p>
          <a:p>
            <a:endParaRPr lang="hr-HR" alt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19333-F21D-4969-8F85-00ACEFC582D7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definiranih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domaća zadaća, projekt itd., poslani nakon definiranog roka neće se ocjenjivati.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7B38-6D3C-40C1-8947-49B851AD966B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Pravila ponašanja na nastavi – fizička prisutnost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5442"/>
            <a:ext cx="10515600" cy="4145479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4945F-07E3-4D86-8961-D9BAA599BF9E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38200" y="365036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Organizacija predavanja i vježbi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FB7D1-8FD9-4A9D-94AE-BB90A8073924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A5FE10E6-9B0D-4E1D-C483-7408B5A8A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8508"/>
              </p:ext>
            </p:extLst>
          </p:nvPr>
        </p:nvGraphicFramePr>
        <p:xfrm>
          <a:off x="1406659" y="2100166"/>
          <a:ext cx="9378682" cy="2296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Silvio Papić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C30E60"/>
                          </a:solidFill>
                        </a:rPr>
                        <a:t>silvio.papic@racunarstvo.hr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Karlo Josić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karlo.josic@racunarstvo.hr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30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6 ECTS bodova = 120 sati rada studenta</a:t>
            </a:r>
          </a:p>
          <a:p>
            <a:pPr lvl="1"/>
            <a:r>
              <a:rPr lang="hr-HR" altLang="sr-Latn-RS" dirty="0"/>
              <a:t>30 sati predavanja </a:t>
            </a:r>
          </a:p>
          <a:p>
            <a:pPr lvl="1"/>
            <a:r>
              <a:rPr lang="hr-HR" altLang="sr-Latn-RS" dirty="0"/>
              <a:t>30 sati vježbi </a:t>
            </a:r>
          </a:p>
          <a:p>
            <a:pPr lvl="1"/>
            <a:r>
              <a:rPr lang="hr-HR" altLang="sr-Latn-RS" dirty="0"/>
              <a:t>120 sati rada kod kuće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AA055-E804-4071-B9F8-F7C5A31B196F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292595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46652" y="1711602"/>
            <a:ext cx="11243487" cy="41052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hr-HR" dirty="0">
                <a:solidFill>
                  <a:srgbClr val="C30E60"/>
                </a:solidFill>
              </a:rPr>
              <a:t>Ciljevi ovog modula su pružiti podršku studentima u razumijevanju tehnologija usmjeravanja i preklapanja i te postizanja računalne mreže visoke dostupnosti.</a:t>
            </a:r>
            <a:endParaRPr lang="hr-HR" altLang="sr-Latn-RS" dirty="0">
              <a:solidFill>
                <a:srgbClr val="C30E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9F086-2A73-496A-B811-AE5D632A8C45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38027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12838"/>
          </a:xfrm>
        </p:spPr>
        <p:txBody>
          <a:bodyPr/>
          <a:lstStyle/>
          <a:p>
            <a:pPr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64538"/>
              </p:ext>
            </p:extLst>
          </p:nvPr>
        </p:nvGraphicFramePr>
        <p:xfrm>
          <a:off x="764840" y="1671334"/>
          <a:ext cx="10662319" cy="35153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8687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5801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 uspješnom završetku kolegija, student će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78278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Logički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segmentirati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povezati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dijelove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računalne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mreže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Dizajnirati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funkcionalnu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logički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segmentiranu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2596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Implementirati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mehanizme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protokole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usmjeravanje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mrežnog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prometa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Vrednovati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mehanizama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protokola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usmjeravanja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mrežnog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prometa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62072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Implementirati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dostupnost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redundantnost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računalnoj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Vrednovati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dostupnosti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redundantnosti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računalnoj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705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Izraditi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služiti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dokumentacijom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Vrednovati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implementaciju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dostupnosti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redundantnosti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računalnoj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7BC5DC-328A-4C2D-B2B9-AF523B81E77A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2652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61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/>
              <a:t>Tematske cjeline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66A7-92EB-4F8A-801F-8A45268FC4AE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17F8C-021F-5B36-1B38-C71BF34D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55" y="626165"/>
            <a:ext cx="8046762" cy="55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7991" y="1478844"/>
            <a:ext cx="11787809" cy="469811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C30E60"/>
                </a:solidFill>
              </a:rPr>
              <a:t>OBAVEZNA LITERATURA</a:t>
            </a:r>
          </a:p>
          <a:p>
            <a:r>
              <a:rPr lang="hr-HR" sz="2800" dirty="0"/>
              <a:t>Cisco net </a:t>
            </a:r>
            <a:r>
              <a:rPr lang="hr-HR" sz="2800" dirty="0" err="1"/>
              <a:t>academy</a:t>
            </a:r>
            <a:r>
              <a:rPr lang="hr-HR" sz="2800" dirty="0"/>
              <a:t> (izraditi </a:t>
            </a:r>
            <a:r>
              <a:rPr lang="hr-HR" sz="2800" dirty="0" err="1"/>
              <a:t>account</a:t>
            </a:r>
            <a:r>
              <a:rPr lang="hr-HR" sz="2800" dirty="0"/>
              <a:t> tko nema i </a:t>
            </a:r>
            <a:r>
              <a:rPr lang="hr-HR" sz="2800" dirty="0" err="1"/>
              <a:t>enrolat</a:t>
            </a:r>
            <a:r>
              <a:rPr lang="hr-HR" sz="2800" dirty="0"/>
              <a:t> ću vas u sva tri modula)</a:t>
            </a:r>
          </a:p>
          <a:p>
            <a:r>
              <a:rPr lang="hr-HR" sz="2800" dirty="0">
                <a:solidFill>
                  <a:srgbClr val="C30E60"/>
                </a:solidFill>
              </a:rPr>
              <a:t>PREPORUČENA LITERATURA</a:t>
            </a:r>
          </a:p>
          <a:p>
            <a:r>
              <a:rPr lang="hr-HR" sz="2800" dirty="0"/>
              <a:t>Cisco materijali, video materijali (nastavnik), Internet (nastavnik)</a:t>
            </a:r>
          </a:p>
          <a:p>
            <a:endParaRPr lang="hr-HR" sz="2800" dirty="0"/>
          </a:p>
          <a:p>
            <a:r>
              <a:rPr lang="hr-HR" sz="2800" dirty="0"/>
              <a:t>Link na YT </a:t>
            </a:r>
            <a:r>
              <a:rPr lang="hr-HR" sz="2800" dirty="0" err="1"/>
              <a:t>playlistu</a:t>
            </a:r>
            <a:endParaRPr lang="hr-HR" sz="2800" dirty="0"/>
          </a:p>
          <a:p>
            <a:r>
              <a:rPr lang="hr-HR" sz="2800" dirty="0">
                <a:hlinkClick r:id="rId2"/>
              </a:rPr>
              <a:t>Računalne mreže 2 – Visoko učilište ALGEBRA</a:t>
            </a:r>
            <a:endParaRPr lang="hr-H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B2069-0C92-4E78-B229-5AA09C6EF74F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47998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575104"/>
            <a:ext cx="9595981" cy="8525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2786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0FAAA-D794-48F4-A8BC-2A1E8E45E052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0" y="-2623"/>
            <a:ext cx="10515600" cy="552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7197" y="925748"/>
            <a:ext cx="12064803" cy="563130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r-HR" altLang="sr-Latn-RS" dirty="0"/>
              <a:t>Kolegij ima definiranih 4 ishoda učenja.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50% bodova iz nekog ishoda učenja, na sljedećem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dirty="0"/>
              <a:t>Pismeni ispit</a:t>
            </a:r>
          </a:p>
          <a:p>
            <a:pPr lvl="1" eaLnBrk="1" hangingPunct="1"/>
            <a:r>
              <a:rPr lang="hr-HR" altLang="sr-Latn-RS" dirty="0"/>
              <a:t>Kontinuirane provjere znanja: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13.03.2024. (2 boda-ishod 1),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20.03.2024. (2 boda-ishod 1),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27.03.2024. (2 boda-ishod 1),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03.04.2024. (1 bod-ishod 2),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10.04.2024. (2 boda-ishod 2),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17.04.2024. (2 boda-ishod 2),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14.05.2024. (1 bod-ishod 3), </a:t>
            </a:r>
          </a:p>
          <a:p>
            <a:pPr lvl="2"/>
            <a:r>
              <a:rPr lang="hr-HR" altLang="sr-Latn-RS" dirty="0">
                <a:highlight>
                  <a:srgbClr val="FF0000"/>
                </a:highlight>
              </a:rPr>
              <a:t>21.05.2024. (2 boda-ishod 3)</a:t>
            </a:r>
          </a:p>
          <a:p>
            <a:pPr lvl="1" eaLnBrk="1" hangingPunct="1"/>
            <a:r>
              <a:rPr lang="hr-HR" altLang="sr-Latn-RS" dirty="0"/>
              <a:t>Domaće zadaće</a:t>
            </a:r>
          </a:p>
          <a:p>
            <a:pPr lvl="1" eaLnBrk="1" hangingPunct="1"/>
            <a:r>
              <a:rPr lang="hr-HR" altLang="sr-Latn-RS" dirty="0"/>
              <a:t>Usmeni ispit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A83BD-D72C-4BF1-A840-9735AA2906D9}"/>
              </a:ext>
            </a:extLst>
          </p:cNvPr>
          <p:cNvSpPr txBox="1"/>
          <p:nvPr/>
        </p:nvSpPr>
        <p:spPr>
          <a:xfrm>
            <a:off x="10395857" y="180370"/>
            <a:ext cx="158312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Obavezan slajd</a:t>
            </a:r>
          </a:p>
        </p:txBody>
      </p:sp>
    </p:spTree>
    <p:extLst>
      <p:ext uri="{BB962C8B-B14F-4D97-AF65-F5344CB8AC3E}">
        <p14:creationId xmlns:p14="http://schemas.microsoft.com/office/powerpoint/2010/main" val="426445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1216</Words>
  <Application>Microsoft Office PowerPoint</Application>
  <PresentationFormat>Widescreen</PresentationFormat>
  <Paragraphs>160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Consolas</vt:lpstr>
      <vt:lpstr>Stolzl Bold</vt:lpstr>
      <vt:lpstr>Stolzl Book</vt:lpstr>
      <vt:lpstr>Office Theme</vt:lpstr>
      <vt:lpstr>Usmjeravanje u preklapanje u računalnim mrežama</vt:lpstr>
      <vt:lpstr>Organizacija predavanja i vježbi</vt:lpstr>
      <vt:lpstr>Informacije o kolegiju</vt:lpstr>
      <vt:lpstr>Cilj kolegija</vt:lpstr>
      <vt:lpstr>Ishodi učenja</vt:lpstr>
      <vt:lpstr>Tematske cjeline</vt:lpstr>
      <vt:lpstr>Literatura</vt:lpstr>
      <vt:lpstr>Za potpis treba?</vt:lpstr>
      <vt:lpstr>Polaganje kolegija</vt:lpstr>
      <vt:lpstr>Domaće zadaće – kontinuirana provjera znanja</vt:lpstr>
      <vt:lpstr>Kako je to raspoređeno po ishodima učenja</vt:lpstr>
      <vt:lpstr>Ocjenjivanje</vt:lpstr>
      <vt:lpstr>Ispiti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40</cp:revision>
  <cp:lastPrinted>2022-09-12T10:06:13Z</cp:lastPrinted>
  <dcterms:created xsi:type="dcterms:W3CDTF">2018-01-24T13:33:55Z</dcterms:created>
  <dcterms:modified xsi:type="dcterms:W3CDTF">2024-02-28T07:52:46Z</dcterms:modified>
</cp:coreProperties>
</file>