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57" r:id="rId5"/>
    <p:sldId id="256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6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1287" autoAdjust="0"/>
  </p:normalViewPr>
  <p:slideViewPr>
    <p:cSldViewPr snapToGrid="0" snapToObjects="1">
      <p:cViewPr varScale="1">
        <p:scale>
          <a:sx n="58" d="100"/>
          <a:sy n="58" d="100"/>
        </p:scale>
        <p:origin x="86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-english.com/grammar-points/b1/present-perfect-simple-present-perfect-continuous/" TargetMode="External"/><Relationship Id="rId2" Type="http://schemas.openxmlformats.org/officeDocument/2006/relationships/hyperlink" Target="https://test-english.com/grammar-points/b1-b2/present-perfect-simple-continuou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pPr algn="ctr"/>
            <a:r>
              <a:rPr lang="hr-HR" dirty="0"/>
              <a:t>The Present Perfect Tense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When do we use 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/>
              <a:t>To talk about things that </a:t>
            </a:r>
            <a:r>
              <a:rPr lang="hr-HR" u="sng" dirty="0"/>
              <a:t>started in the past and continue up to the present.</a:t>
            </a:r>
            <a:r>
              <a:rPr lang="hr-HR" dirty="0"/>
              <a:t> The situation is usually not finished, and it will probably continue into the future.</a:t>
            </a:r>
          </a:p>
          <a:p>
            <a:pPr marL="0" indent="0" algn="ctr">
              <a:buNone/>
            </a:pPr>
            <a:r>
              <a:rPr lang="hr-HR" i="1" dirty="0"/>
              <a:t>I’</a:t>
            </a:r>
            <a:r>
              <a:rPr lang="hr-HR" b="1" i="1" dirty="0"/>
              <a:t>ve been collecting </a:t>
            </a:r>
            <a:r>
              <a:rPr lang="hr-HR" i="1" dirty="0"/>
              <a:t>hats for four years.</a:t>
            </a:r>
          </a:p>
          <a:p>
            <a:pPr marL="0" indent="0" algn="ctr">
              <a:buNone/>
            </a:pPr>
            <a:endParaRPr lang="hr-HR" i="1" dirty="0"/>
          </a:p>
          <a:p>
            <a:pPr algn="ctr"/>
            <a:r>
              <a:rPr lang="hr-HR" dirty="0"/>
              <a:t>To describe things that have stopped </a:t>
            </a:r>
            <a:r>
              <a:rPr lang="hr-HR" u="sng" dirty="0"/>
              <a:t>very recently.  </a:t>
            </a:r>
            <a:r>
              <a:rPr lang="hr-HR" dirty="0"/>
              <a:t>The action is not happening right now, but </a:t>
            </a:r>
            <a:r>
              <a:rPr lang="hr-HR" u="sng" dirty="0"/>
              <a:t>you can still see the results of the action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r>
              <a:rPr lang="hr-HR" i="1" dirty="0"/>
              <a:t>It’</a:t>
            </a:r>
            <a:r>
              <a:rPr lang="hr-HR" b="1" i="1" dirty="0"/>
              <a:t>s</a:t>
            </a:r>
            <a:r>
              <a:rPr lang="hr-HR" i="1" dirty="0"/>
              <a:t> </a:t>
            </a:r>
            <a:r>
              <a:rPr lang="hr-HR" b="1" i="1" dirty="0"/>
              <a:t>been raining</a:t>
            </a:r>
            <a:r>
              <a:rPr lang="hr-HR" i="1" dirty="0"/>
              <a:t>. The streets are still wet.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4168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231385"/>
            <a:ext cx="10515600" cy="1449778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Continuous vs Simple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I have been doing</a:t>
            </a:r>
          </a:p>
          <a:p>
            <a:pPr algn="ctr"/>
            <a:r>
              <a:rPr lang="en-US" b="0" dirty="0"/>
              <a:t>(over a period)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been writing </a:t>
            </a:r>
            <a:r>
              <a:rPr lang="en-US" i="1" dirty="0"/>
              <a:t>an essay.</a:t>
            </a:r>
            <a:r>
              <a:rPr lang="hr-HR" i="1" dirty="0"/>
              <a:t> </a:t>
            </a:r>
            <a:r>
              <a:rPr lang="en-US" i="1" dirty="0"/>
              <a:t>I’m</a:t>
            </a:r>
            <a:r>
              <a:rPr lang="hr-HR" i="1" dirty="0"/>
              <a:t> </a:t>
            </a:r>
            <a:r>
              <a:rPr lang="en-US" i="1" dirty="0"/>
              <a:t>tired now.</a:t>
            </a:r>
          </a:p>
          <a:p>
            <a:endParaRPr lang="hr-HR" i="1" dirty="0"/>
          </a:p>
          <a:p>
            <a:pPr marL="0" indent="0" algn="ctr">
              <a:buNone/>
            </a:pPr>
            <a:r>
              <a:rPr lang="en-US" i="1" dirty="0"/>
              <a:t>A strong wind </a:t>
            </a:r>
            <a:r>
              <a:rPr lang="en-US" b="1" i="1" dirty="0"/>
              <a:t>has been blowing </a:t>
            </a:r>
            <a:r>
              <a:rPr lang="en-US" i="1" dirty="0"/>
              <a:t>all</a:t>
            </a:r>
            <a:r>
              <a:rPr lang="hr-HR" i="1" dirty="0"/>
              <a:t> </a:t>
            </a:r>
            <a:r>
              <a:rPr lang="en-US" i="1" dirty="0"/>
              <a:t>day.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I have done</a:t>
            </a:r>
          </a:p>
          <a:p>
            <a:pPr algn="ctr"/>
            <a:r>
              <a:rPr lang="en-US" b="0" dirty="0"/>
              <a:t>(complete)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written </a:t>
            </a:r>
            <a:r>
              <a:rPr lang="en-US" i="1" dirty="0"/>
              <a:t>an essay.</a:t>
            </a:r>
            <a:r>
              <a:rPr lang="hr-HR" i="1" dirty="0"/>
              <a:t> </a:t>
            </a:r>
            <a:r>
              <a:rPr lang="en-US" i="1" dirty="0"/>
              <a:t>I can hand it in now.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The wind </a:t>
            </a:r>
            <a:r>
              <a:rPr lang="en-US" b="1" i="1" dirty="0"/>
              <a:t>has blown </a:t>
            </a:r>
            <a:r>
              <a:rPr lang="en-US" i="1" dirty="0"/>
              <a:t>a tree over.</a:t>
            </a:r>
          </a:p>
        </p:txBody>
      </p:sp>
    </p:spTree>
    <p:extLst>
      <p:ext uri="{BB962C8B-B14F-4D97-AF65-F5344CB8AC3E}">
        <p14:creationId xmlns:p14="http://schemas.microsoft.com/office/powerpoint/2010/main" val="3574332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Continuous vs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how long?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Rachel </a:t>
            </a:r>
            <a:r>
              <a:rPr lang="en-US" b="1" i="1" dirty="0"/>
              <a:t>has been playing </a:t>
            </a:r>
            <a:r>
              <a:rPr lang="en-US" i="1" dirty="0"/>
              <a:t>music </a:t>
            </a:r>
            <a:r>
              <a:rPr lang="en-US" i="1" u="sng" dirty="0"/>
              <a:t>all</a:t>
            </a:r>
            <a:r>
              <a:rPr lang="hr-HR" i="1" u="sng" dirty="0"/>
              <a:t> </a:t>
            </a:r>
            <a:r>
              <a:rPr lang="en-US" i="1" u="sng" dirty="0"/>
              <a:t>day.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I'</a:t>
            </a:r>
            <a:r>
              <a:rPr lang="en-US" b="1" i="1" dirty="0"/>
              <a:t>ve been ironing </a:t>
            </a:r>
            <a:r>
              <a:rPr lang="en-US" i="1" dirty="0"/>
              <a:t>shirts </a:t>
            </a:r>
            <a:r>
              <a:rPr lang="en-US" i="1" u="sng" dirty="0"/>
              <a:t>since ten</a:t>
            </a:r>
            <a:r>
              <a:rPr lang="hr-HR" i="1" u="sng" dirty="0"/>
              <a:t> </a:t>
            </a:r>
            <a:r>
              <a:rPr lang="en-US" i="1" u="sng" dirty="0"/>
              <a:t>o’clock.</a:t>
            </a:r>
            <a:endParaRPr lang="hr-HR" i="1" u="sng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u="sng" dirty="0"/>
              <a:t>How long </a:t>
            </a:r>
            <a:r>
              <a:rPr lang="en-US" b="1" i="1" dirty="0"/>
              <a:t>have</a:t>
            </a:r>
            <a:r>
              <a:rPr lang="en-US" i="1" dirty="0"/>
              <a:t> you </a:t>
            </a:r>
            <a:r>
              <a:rPr lang="en-US" b="1" i="1" dirty="0"/>
              <a:t>been learning</a:t>
            </a:r>
            <a:r>
              <a:rPr lang="hr-HR" b="1" i="1" dirty="0"/>
              <a:t> </a:t>
            </a:r>
            <a:r>
              <a:rPr lang="en-US" i="1" dirty="0"/>
              <a:t>how to drive?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how much/many?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Rachel </a:t>
            </a:r>
            <a:r>
              <a:rPr lang="en-US" b="1" i="1" dirty="0"/>
              <a:t>has played </a:t>
            </a:r>
            <a:r>
              <a:rPr lang="en-US" i="1" u="sng" dirty="0"/>
              <a:t>at least twenty</a:t>
            </a:r>
            <a:r>
              <a:rPr lang="hr-HR" i="1" u="sng" dirty="0"/>
              <a:t> </a:t>
            </a:r>
            <a:r>
              <a:rPr lang="en-US" i="1" u="sng" dirty="0"/>
              <a:t>CDs.</a:t>
            </a:r>
            <a:endParaRPr lang="hr-HR" i="1" u="sng" dirty="0"/>
          </a:p>
          <a:p>
            <a:pPr marL="0" indent="0" algn="ctr">
              <a:buNone/>
            </a:pPr>
            <a:endParaRPr lang="hr-HR" i="1" u="sng" dirty="0"/>
          </a:p>
          <a:p>
            <a:pPr marL="0" indent="0" algn="ctr">
              <a:buNone/>
            </a:pPr>
            <a:r>
              <a:rPr lang="en-US" i="1" dirty="0"/>
              <a:t>I'</a:t>
            </a:r>
            <a:r>
              <a:rPr lang="en-US" b="1" i="1" dirty="0"/>
              <a:t>ve ironed </a:t>
            </a:r>
            <a:r>
              <a:rPr lang="en-US" i="1" u="sng" dirty="0"/>
              <a:t>eight</a:t>
            </a:r>
            <a:r>
              <a:rPr lang="en-US" i="1" dirty="0"/>
              <a:t> shirts.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u="sng" dirty="0"/>
              <a:t>How many </a:t>
            </a:r>
            <a:r>
              <a:rPr lang="en-US" i="1" dirty="0"/>
              <a:t>driving lessons </a:t>
            </a:r>
            <a:r>
              <a:rPr lang="en-US" b="1" i="1" dirty="0"/>
              <a:t>have</a:t>
            </a:r>
            <a:r>
              <a:rPr lang="en-US" i="1" dirty="0"/>
              <a:t> you</a:t>
            </a:r>
            <a:r>
              <a:rPr lang="hr-HR" i="1" dirty="0"/>
              <a:t> </a:t>
            </a:r>
            <a:r>
              <a:rPr lang="en-US" i="1" dirty="0"/>
              <a:t>had</a:t>
            </a:r>
            <a:r>
              <a:rPr lang="en-US" b="1" i="1" dirty="0"/>
              <a:t>?</a:t>
            </a:r>
            <a:endParaRPr lang="hr-HR" b="1" i="1" u="sng" dirty="0"/>
          </a:p>
          <a:p>
            <a:pPr marL="0" indent="0" algn="ctr">
              <a:buNone/>
            </a:pPr>
            <a:endParaRPr lang="hr-HR" i="1" u="sng" dirty="0"/>
          </a:p>
          <a:p>
            <a:pPr marL="0" indent="0" algn="ctr">
              <a:buNone/>
            </a:pP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38937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Continuous vs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actions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I </a:t>
            </a:r>
            <a:r>
              <a:rPr lang="hr-HR" b="1" i="1" dirty="0"/>
              <a:t>have been running </a:t>
            </a:r>
            <a:r>
              <a:rPr lang="hr-HR" i="1" dirty="0"/>
              <a:t>for 20 minutes.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states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known </a:t>
            </a:r>
            <a:r>
              <a:rPr lang="en-US" i="1" dirty="0"/>
              <a:t>the secret for a long time.</a:t>
            </a:r>
          </a:p>
        </p:txBody>
      </p:sp>
    </p:spTree>
    <p:extLst>
      <p:ext uri="{BB962C8B-B14F-4D97-AF65-F5344CB8AC3E}">
        <p14:creationId xmlns:p14="http://schemas.microsoft.com/office/powerpoint/2010/main" val="1701859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LIVE and WORK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dirty="0"/>
              <a:t>N</a:t>
            </a:r>
            <a:r>
              <a:rPr lang="en-US" b="1" dirty="0"/>
              <a:t>o difference in meaning</a:t>
            </a:r>
            <a:r>
              <a:rPr lang="hr-HR" b="1" dirty="0"/>
              <a:t>!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We’</a:t>
            </a:r>
            <a:r>
              <a:rPr lang="en-US" b="1" i="1" dirty="0"/>
              <a:t>ve been living </a:t>
            </a:r>
            <a:r>
              <a:rPr lang="en-US" i="1" dirty="0"/>
              <a:t>here </a:t>
            </a:r>
            <a:r>
              <a:rPr lang="en-US" i="1" u="sng" dirty="0"/>
              <a:t>since</a:t>
            </a:r>
            <a:r>
              <a:rPr lang="en-US" i="1" dirty="0"/>
              <a:t> 1992.</a:t>
            </a:r>
          </a:p>
          <a:p>
            <a:pPr marL="0" indent="0" algn="ctr">
              <a:buNone/>
            </a:pPr>
            <a:r>
              <a:rPr lang="en-US" i="1" dirty="0"/>
              <a:t>We’</a:t>
            </a:r>
            <a:r>
              <a:rPr lang="en-US" b="1" i="1" dirty="0"/>
              <a:t>ve lived </a:t>
            </a:r>
            <a:r>
              <a:rPr lang="en-US" i="1" dirty="0"/>
              <a:t>here </a:t>
            </a:r>
            <a:r>
              <a:rPr lang="en-US" i="1" u="sng" dirty="0"/>
              <a:t>since</a:t>
            </a:r>
            <a:r>
              <a:rPr lang="en-US" i="1" dirty="0"/>
              <a:t> 1992.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Peter </a:t>
            </a:r>
            <a:r>
              <a:rPr lang="en-US" b="1" i="1" dirty="0"/>
              <a:t>has been working </a:t>
            </a:r>
            <a:r>
              <a:rPr lang="en-US" i="1" u="sng" dirty="0"/>
              <a:t>for</a:t>
            </a:r>
            <a:r>
              <a:rPr lang="en-US" i="1" dirty="0"/>
              <a:t> the company for three years now.</a:t>
            </a:r>
          </a:p>
          <a:p>
            <a:pPr marL="0" indent="0" algn="ctr">
              <a:buNone/>
            </a:pPr>
            <a:r>
              <a:rPr lang="en-US" i="1" dirty="0"/>
              <a:t>Peter </a:t>
            </a:r>
            <a:r>
              <a:rPr lang="en-US" b="1" i="1" dirty="0"/>
              <a:t>has worked </a:t>
            </a:r>
            <a:r>
              <a:rPr lang="en-US" i="1" u="sng" dirty="0"/>
              <a:t>for</a:t>
            </a:r>
            <a:r>
              <a:rPr lang="en-US" i="1" dirty="0"/>
              <a:t> the company for three years now.</a:t>
            </a:r>
          </a:p>
        </p:txBody>
      </p:sp>
    </p:spTree>
    <p:extLst>
      <p:ext uri="{BB962C8B-B14F-4D97-AF65-F5344CB8AC3E}">
        <p14:creationId xmlns:p14="http://schemas.microsoft.com/office/powerpoint/2010/main" val="2449280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perfect vs past simple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/>
              <a:t>THE PRESENT PERFECT tells us about</a:t>
            </a:r>
          </a:p>
          <a:p>
            <a:pPr algn="ctr"/>
            <a:r>
              <a:rPr lang="en-US" dirty="0"/>
              <a:t>the past and the present.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We’</a:t>
            </a:r>
            <a:r>
              <a:rPr lang="en-US" b="1" i="1" dirty="0"/>
              <a:t>ve won </a:t>
            </a:r>
            <a:r>
              <a:rPr lang="en-US" i="1" dirty="0"/>
              <a:t>the Cup! It’s ours at last!</a:t>
            </a:r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packed </a:t>
            </a:r>
            <a:r>
              <a:rPr lang="en-US" i="1" dirty="0"/>
              <a:t>my suitcase.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The plane </a:t>
            </a:r>
            <a:r>
              <a:rPr lang="en-US" b="1" i="1" dirty="0"/>
              <a:t>has</a:t>
            </a:r>
            <a:r>
              <a:rPr lang="en-US" i="1" dirty="0"/>
              <a:t> just </a:t>
            </a:r>
            <a:r>
              <a:rPr lang="en-US" b="1" i="1" dirty="0"/>
              <a:t>landed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turned </a:t>
            </a:r>
            <a:r>
              <a:rPr lang="en-US" i="1" dirty="0"/>
              <a:t>the heating on.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n-US" dirty="0"/>
              <a:t>THE PAST SIMPLE tells us about the</a:t>
            </a:r>
          </a:p>
          <a:p>
            <a:pPr algn="ctr"/>
            <a:r>
              <a:rPr lang="en-US" dirty="0"/>
              <a:t>past, a time which is finished.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We </a:t>
            </a:r>
            <a:r>
              <a:rPr lang="en-US" b="1" i="1" dirty="0"/>
              <a:t>won</a:t>
            </a:r>
            <a:r>
              <a:rPr lang="en-US" i="1" dirty="0"/>
              <a:t> the Cup </a:t>
            </a:r>
            <a:r>
              <a:rPr lang="en-US" i="1" u="sng" dirty="0"/>
              <a:t>last year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packed</a:t>
            </a:r>
            <a:r>
              <a:rPr lang="en-US" i="1" dirty="0"/>
              <a:t> my suitcase </a:t>
            </a:r>
            <a:r>
              <a:rPr lang="en-US" i="1" u="sng" dirty="0"/>
              <a:t>last night</a:t>
            </a:r>
            <a:endParaRPr lang="hr-HR" i="1" u="sng" dirty="0"/>
          </a:p>
          <a:p>
            <a:pPr marL="0" indent="0" algn="ctr">
              <a:buNone/>
            </a:pPr>
            <a:r>
              <a:rPr lang="en-US" i="1" dirty="0"/>
              <a:t>.</a:t>
            </a:r>
          </a:p>
          <a:p>
            <a:pPr marL="0" indent="0" algn="ctr">
              <a:buNone/>
            </a:pPr>
            <a:r>
              <a:rPr lang="en-US" i="1" dirty="0"/>
              <a:t>The plane </a:t>
            </a:r>
            <a:r>
              <a:rPr lang="en-US" b="1" i="1" dirty="0"/>
              <a:t>landed</a:t>
            </a:r>
            <a:r>
              <a:rPr lang="en-US" i="1" dirty="0"/>
              <a:t> </a:t>
            </a:r>
            <a:r>
              <a:rPr lang="en-US" i="1" u="sng" dirty="0"/>
              <a:t>ten minutes ago.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turned</a:t>
            </a:r>
            <a:r>
              <a:rPr lang="en-US" i="1" dirty="0"/>
              <a:t> the heating on earlier, but it’s off</a:t>
            </a:r>
            <a:r>
              <a:rPr lang="hr-HR" i="1" dirty="0"/>
              <a:t> again now.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67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perfect vs past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I’ve done it.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bought </a:t>
            </a:r>
            <a:r>
              <a:rPr lang="en-US" i="1" dirty="0"/>
              <a:t>a new car.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I'</a:t>
            </a:r>
            <a:r>
              <a:rPr lang="en-US" b="1" i="1" dirty="0"/>
              <a:t>ve found </a:t>
            </a:r>
            <a:r>
              <a:rPr lang="en-US" i="1" dirty="0"/>
              <a:t>my wallet.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They’</a:t>
            </a:r>
            <a:r>
              <a:rPr lang="en-US" b="1" i="1" dirty="0"/>
              <a:t>ve closed </a:t>
            </a:r>
            <a:r>
              <a:rPr lang="en-US" i="1" dirty="0"/>
              <a:t>the factory.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I did it yesterday.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bought</a:t>
            </a:r>
            <a:r>
              <a:rPr lang="en-US" i="1" dirty="0"/>
              <a:t> it last week.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sz="2400" i="1" dirty="0"/>
              <a:t>Oh, good. Where </a:t>
            </a:r>
            <a:r>
              <a:rPr lang="en-US" sz="2400" b="1" i="1" dirty="0"/>
              <a:t>did</a:t>
            </a:r>
            <a:r>
              <a:rPr lang="en-US" sz="2400" i="1" dirty="0"/>
              <a:t> you </a:t>
            </a:r>
            <a:r>
              <a:rPr lang="en-US" sz="2400" b="1" i="1" dirty="0"/>
              <a:t>find</a:t>
            </a:r>
            <a:r>
              <a:rPr lang="en-US" sz="2400" i="1" dirty="0"/>
              <a:t> it?</a:t>
            </a:r>
            <a:endParaRPr lang="hr-HR" sz="2400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Really? </a:t>
            </a:r>
            <a:r>
              <a:rPr lang="en-US" i="1" u="sng" dirty="0"/>
              <a:t>When</a:t>
            </a:r>
            <a:r>
              <a:rPr lang="en-US" i="1" dirty="0"/>
              <a:t> </a:t>
            </a:r>
            <a:r>
              <a:rPr lang="en-US" b="1" i="1" dirty="0"/>
              <a:t>did</a:t>
            </a:r>
            <a:r>
              <a:rPr lang="en-US" i="1" dirty="0"/>
              <a:t> they do that?</a:t>
            </a:r>
          </a:p>
        </p:txBody>
      </p:sp>
    </p:spTree>
    <p:extLst>
      <p:ext uri="{BB962C8B-B14F-4D97-AF65-F5344CB8AC3E}">
        <p14:creationId xmlns:p14="http://schemas.microsoft.com/office/powerpoint/2010/main" val="2746952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perfect vs past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I've been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We’</a:t>
            </a:r>
            <a:r>
              <a:rPr lang="en-US" b="1" i="1" dirty="0"/>
              <a:t>ve lived </a:t>
            </a:r>
            <a:r>
              <a:rPr lang="en-US" i="1" dirty="0"/>
              <a:t>here for ten years. (</a:t>
            </a:r>
            <a:r>
              <a:rPr lang="en-US" i="1" u="sng" dirty="0"/>
              <a:t>We still live</a:t>
            </a:r>
            <a:r>
              <a:rPr lang="hr-HR" i="1" u="sng" dirty="0"/>
              <a:t> </a:t>
            </a:r>
            <a:r>
              <a:rPr lang="en-US" i="1" u="sng" dirty="0"/>
              <a:t>there</a:t>
            </a:r>
            <a:r>
              <a:rPr lang="en-US" i="1" dirty="0"/>
              <a:t>.)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I'</a:t>
            </a:r>
            <a:r>
              <a:rPr lang="en-US" b="1" i="1" dirty="0"/>
              <a:t>ve been </a:t>
            </a:r>
            <a:r>
              <a:rPr lang="en-US" i="1" dirty="0"/>
              <a:t>in hospital for two weeks.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I was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We </a:t>
            </a:r>
            <a:r>
              <a:rPr lang="en-US" b="1" i="1" dirty="0"/>
              <a:t>lived</a:t>
            </a:r>
            <a:r>
              <a:rPr lang="en-US" i="1" dirty="0"/>
              <a:t> there for ten years. (</a:t>
            </a:r>
            <a:r>
              <a:rPr lang="en-US" i="1" u="sng" dirty="0"/>
              <a:t>We don’t live</a:t>
            </a:r>
            <a:r>
              <a:rPr lang="hr-HR" i="1" u="sng" dirty="0"/>
              <a:t> </a:t>
            </a:r>
            <a:r>
              <a:rPr lang="en-US" i="1" u="sng" dirty="0"/>
              <a:t>there anymore</a:t>
            </a:r>
            <a:r>
              <a:rPr lang="hr-HR" i="1" dirty="0"/>
              <a:t>!</a:t>
            </a:r>
            <a:r>
              <a:rPr lang="en-US" i="1" dirty="0"/>
              <a:t>)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was</a:t>
            </a:r>
            <a:r>
              <a:rPr lang="en-US" i="1" dirty="0"/>
              <a:t> in hospital for two weeks.</a:t>
            </a:r>
          </a:p>
        </p:txBody>
      </p:sp>
    </p:spTree>
    <p:extLst>
      <p:ext uri="{BB962C8B-B14F-4D97-AF65-F5344CB8AC3E}">
        <p14:creationId xmlns:p14="http://schemas.microsoft.com/office/powerpoint/2010/main" val="2417855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perfect vs past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Have you ever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b="1" i="1" dirty="0"/>
          </a:p>
          <a:p>
            <a:pPr marL="0" indent="0" algn="ctr">
              <a:buNone/>
            </a:pPr>
            <a:r>
              <a:rPr lang="en-US" b="1" i="1" dirty="0"/>
              <a:t>Have</a:t>
            </a:r>
            <a:r>
              <a:rPr lang="en-US" i="1" dirty="0"/>
              <a:t> you ever </a:t>
            </a:r>
            <a:r>
              <a:rPr lang="en-US" b="1" i="1" dirty="0"/>
              <a:t>been</a:t>
            </a:r>
            <a:r>
              <a:rPr lang="en-US" i="1" dirty="0"/>
              <a:t> to America?</a:t>
            </a:r>
          </a:p>
          <a:p>
            <a:pPr algn="ctr">
              <a:buFontTx/>
              <a:buChar char="-"/>
            </a:pPr>
            <a:r>
              <a:rPr lang="en-US" i="1" dirty="0"/>
              <a:t>Yes, twice.</a:t>
            </a:r>
            <a:endParaRPr lang="hr-HR" i="1" dirty="0"/>
          </a:p>
          <a:p>
            <a:pPr algn="ctr">
              <a:buFontTx/>
              <a:buChar char="-"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I'</a:t>
            </a:r>
            <a:r>
              <a:rPr lang="en-US" b="1" i="1" dirty="0"/>
              <a:t>ve played </a:t>
            </a:r>
            <a:r>
              <a:rPr lang="en-US" i="1" dirty="0"/>
              <a:t>table tennis before.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Did you ever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b="1" i="1" dirty="0"/>
              <a:t>Did</a:t>
            </a:r>
            <a:r>
              <a:rPr lang="en-US" i="1" dirty="0"/>
              <a:t> Miroslav </a:t>
            </a:r>
            <a:r>
              <a:rPr lang="en-US" i="1" dirty="0" err="1"/>
              <a:t>Krleža</a:t>
            </a:r>
            <a:r>
              <a:rPr lang="en-US" i="1" dirty="0"/>
              <a:t> ever </a:t>
            </a:r>
            <a:r>
              <a:rPr lang="en-US" b="1" i="1" dirty="0"/>
              <a:t>go</a:t>
            </a:r>
            <a:r>
              <a:rPr lang="en-US" i="1" dirty="0"/>
              <a:t> to America?</a:t>
            </a:r>
          </a:p>
          <a:p>
            <a:pPr algn="ctr">
              <a:buFontTx/>
              <a:buChar char="-"/>
            </a:pPr>
            <a:r>
              <a:rPr lang="en-US" i="1" dirty="0"/>
              <a:t>I don’t know.</a:t>
            </a:r>
            <a:endParaRPr lang="hr-HR" i="1" dirty="0"/>
          </a:p>
          <a:p>
            <a:pPr algn="ctr">
              <a:buFontTx/>
              <a:buChar char="-"/>
            </a:pPr>
            <a:endParaRPr lang="hr-HR" i="1" dirty="0"/>
          </a:p>
          <a:p>
            <a:pPr marL="0" indent="0" algn="ctr">
              <a:buNone/>
            </a:pPr>
            <a:r>
              <a:rPr lang="en-US" dirty="0"/>
              <a:t>I </a:t>
            </a:r>
            <a:r>
              <a:rPr lang="en-US" b="1" dirty="0"/>
              <a:t>played</a:t>
            </a:r>
            <a:r>
              <a:rPr lang="en-US" dirty="0"/>
              <a:t> table tennis at college.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0818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perfect vs past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for, since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We </a:t>
            </a:r>
            <a:r>
              <a:rPr lang="en-US" b="1" i="1" dirty="0"/>
              <a:t>haven’t had </a:t>
            </a:r>
            <a:r>
              <a:rPr lang="en-US" i="1" dirty="0"/>
              <a:t>a party for ages.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We </a:t>
            </a:r>
            <a:r>
              <a:rPr lang="en-US" b="1" i="1" dirty="0"/>
              <a:t>haven't had </a:t>
            </a:r>
            <a:r>
              <a:rPr lang="en-US" i="1" dirty="0"/>
              <a:t>a party since Christmas.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since, last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It’s ages since we last </a:t>
            </a:r>
            <a:r>
              <a:rPr lang="en-US" b="1" i="1" dirty="0"/>
              <a:t>had</a:t>
            </a:r>
            <a:r>
              <a:rPr lang="en-US" i="1" dirty="0"/>
              <a:t> a party.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Christmas </a:t>
            </a:r>
            <a:r>
              <a:rPr lang="en-US" b="1" i="1" dirty="0"/>
              <a:t>was</a:t>
            </a:r>
            <a:r>
              <a:rPr lang="en-US" i="1" dirty="0"/>
              <a:t> the last time we </a:t>
            </a:r>
            <a:r>
              <a:rPr lang="en-US" b="1" i="1" dirty="0"/>
              <a:t>had</a:t>
            </a:r>
            <a:r>
              <a:rPr lang="en-US" i="1" dirty="0"/>
              <a:t> a party.</a:t>
            </a:r>
          </a:p>
        </p:txBody>
      </p:sp>
    </p:spTree>
    <p:extLst>
      <p:ext uri="{BB962C8B-B14F-4D97-AF65-F5344CB8AC3E}">
        <p14:creationId xmlns:p14="http://schemas.microsoft.com/office/powerpoint/2010/main" val="116880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FORM - SIMPLE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The Present Perfect </a:t>
            </a:r>
            <a:r>
              <a:rPr lang="hr-HR" b="1" dirty="0"/>
              <a:t>SIMPLE</a:t>
            </a:r>
            <a:r>
              <a:rPr lang="hr-HR" dirty="0"/>
              <a:t> is made up of two parts: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HAVE + PAST PARTICIPLE </a:t>
            </a:r>
          </a:p>
          <a:p>
            <a:pPr marL="0" indent="0">
              <a:buNone/>
            </a:pPr>
            <a:r>
              <a:rPr lang="hr-HR" b="1" dirty="0"/>
              <a:t>  /3rd person singular HAS   (d, ed, 3rd column)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I </a:t>
            </a:r>
            <a:r>
              <a:rPr lang="hr-HR" b="1" dirty="0"/>
              <a:t>have</a:t>
            </a:r>
            <a:r>
              <a:rPr lang="hr-HR" dirty="0"/>
              <a:t> </a:t>
            </a:r>
            <a:r>
              <a:rPr lang="hr-HR" b="1" dirty="0"/>
              <a:t>lived</a:t>
            </a:r>
            <a:r>
              <a:rPr lang="hr-HR" dirty="0"/>
              <a:t> here since May.</a:t>
            </a:r>
          </a:p>
          <a:p>
            <a:pPr marL="0" indent="0" algn="ctr">
              <a:buNone/>
            </a:pPr>
            <a:r>
              <a:rPr lang="hr-HR" dirty="0"/>
              <a:t>I </a:t>
            </a:r>
            <a:r>
              <a:rPr lang="hr-HR" b="1" dirty="0"/>
              <a:t>have not / haven’t seen </a:t>
            </a:r>
            <a:r>
              <a:rPr lang="hr-HR" dirty="0"/>
              <a:t>Mary today.</a:t>
            </a:r>
          </a:p>
          <a:p>
            <a:pPr marL="0" indent="0" algn="ctr">
              <a:buNone/>
            </a:pPr>
            <a:r>
              <a:rPr lang="hr-HR" b="1" dirty="0"/>
              <a:t>Have</a:t>
            </a:r>
            <a:r>
              <a:rPr lang="hr-HR" dirty="0"/>
              <a:t> you </a:t>
            </a:r>
            <a:r>
              <a:rPr lang="hr-HR" b="1" dirty="0"/>
              <a:t>seen</a:t>
            </a:r>
            <a:r>
              <a:rPr lang="hr-HR" dirty="0"/>
              <a:t> The Avengers? – Yes, I </a:t>
            </a:r>
            <a:r>
              <a:rPr lang="hr-HR" b="1" dirty="0"/>
              <a:t>have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r>
              <a:rPr lang="hr-HR" dirty="0"/>
              <a:t>                                                          No, I </a:t>
            </a:r>
            <a:r>
              <a:rPr lang="hr-HR" b="1" dirty="0"/>
              <a:t>haven’t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perfect vs past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Today, this week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haven’t seen </a:t>
            </a:r>
            <a:r>
              <a:rPr lang="en-US" i="1" dirty="0"/>
              <a:t>Mary today. </a:t>
            </a: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(</a:t>
            </a:r>
            <a:r>
              <a:rPr lang="en-US" i="1" u="sng" dirty="0"/>
              <a:t>It’s still</a:t>
            </a:r>
            <a:r>
              <a:rPr lang="hr-HR" i="1" u="sng" dirty="0"/>
              <a:t> </a:t>
            </a:r>
            <a:r>
              <a:rPr lang="en-US" i="1" u="sng" dirty="0"/>
              <a:t>daytime</a:t>
            </a:r>
            <a:r>
              <a:rPr lang="en-US" i="1" dirty="0"/>
              <a:t>.)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b="1" dirty="0"/>
              <a:t>Has</a:t>
            </a:r>
            <a:r>
              <a:rPr lang="en-US" dirty="0"/>
              <a:t> the post </a:t>
            </a:r>
            <a:r>
              <a:rPr lang="en-US" b="1" dirty="0"/>
              <a:t>come</a:t>
            </a:r>
            <a:r>
              <a:rPr lang="en-US" dirty="0"/>
              <a:t> this morning?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Today, this week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didn’t see </a:t>
            </a:r>
            <a:r>
              <a:rPr lang="en-US" i="1" dirty="0"/>
              <a:t>Mary at work</a:t>
            </a:r>
            <a:r>
              <a:rPr lang="hr-HR" i="1" dirty="0"/>
              <a:t> </a:t>
            </a:r>
            <a:r>
              <a:rPr lang="en-US" i="1" dirty="0"/>
              <a:t>today. </a:t>
            </a: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(</a:t>
            </a:r>
            <a:r>
              <a:rPr lang="en-US" i="1" u="sng" dirty="0"/>
              <a:t>The</a:t>
            </a:r>
            <a:r>
              <a:rPr lang="hr-HR" i="1" u="sng" dirty="0"/>
              <a:t> </a:t>
            </a:r>
            <a:r>
              <a:rPr lang="en-US" i="1" u="sng" dirty="0"/>
              <a:t>working day is over</a:t>
            </a:r>
            <a:r>
              <a:rPr lang="en-US" i="1" dirty="0"/>
              <a:t>.)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b="1" dirty="0"/>
              <a:t>Did</a:t>
            </a:r>
            <a:r>
              <a:rPr lang="en-US" dirty="0"/>
              <a:t> the post </a:t>
            </a:r>
            <a:r>
              <a:rPr lang="en-US" b="1" dirty="0"/>
              <a:t>come</a:t>
            </a:r>
            <a:r>
              <a:rPr lang="en-US" dirty="0"/>
              <a:t> this morning? </a:t>
            </a:r>
            <a:endParaRPr lang="hr-HR" dirty="0"/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u="sng" dirty="0"/>
              <a:t>It’s later</a:t>
            </a:r>
            <a:r>
              <a:rPr lang="hr-HR" u="sng" dirty="0"/>
              <a:t> </a:t>
            </a:r>
            <a:r>
              <a:rPr lang="en-US" u="sng" dirty="0"/>
              <a:t>in the day</a:t>
            </a:r>
            <a:r>
              <a:rPr lang="hr-HR" u="sng" dirty="0"/>
              <a:t>!</a:t>
            </a:r>
            <a:r>
              <a:rPr lang="en-US" dirty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79711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294E-6E03-9027-D23D-E9CCA759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>
                <a:solidFill>
                  <a:schemeClr val="accent1"/>
                </a:solidFill>
              </a:rPr>
              <a:t>Online practice:</a:t>
            </a:r>
            <a:endParaRPr lang="hr-HR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CABB6-153C-FC14-7805-C41BFB941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2"/>
              </a:rPr>
              <a:t>https://test-english.com/grammar-points/b1-b2/present-perfect-simple-continuous/</a:t>
            </a:r>
            <a:endParaRPr lang="en-GB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hr-HR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hr-HR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3"/>
              </a:rPr>
              <a:t>https://test-english.com/grammar-points/b1/present-perfect-simple-present-perfect-continuous/</a:t>
            </a:r>
            <a:endParaRPr lang="en-GB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3100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When do we use 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When we use the present perfect, we see things as </a:t>
            </a:r>
            <a:endParaRPr lang="hr-HR" b="1" dirty="0"/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happening</a:t>
            </a:r>
            <a:r>
              <a:rPr lang="hr-HR" b="1" dirty="0"/>
              <a:t> </a:t>
            </a:r>
            <a:r>
              <a:rPr lang="en-US" b="1" dirty="0"/>
              <a:t>in the past </a:t>
            </a:r>
            <a:r>
              <a:rPr lang="en-US" b="1" u="sng" dirty="0"/>
              <a:t>but having a result in the present.</a:t>
            </a:r>
            <a:endParaRPr lang="hr-HR" b="1" u="sng" dirty="0"/>
          </a:p>
          <a:p>
            <a:pPr marL="0" indent="0" algn="ctr">
              <a:buNone/>
            </a:pPr>
            <a:endParaRPr lang="hr-HR" b="1" u="sng" dirty="0"/>
          </a:p>
          <a:p>
            <a:pPr marL="0" indent="0" algn="ctr">
              <a:buNone/>
            </a:pPr>
            <a:r>
              <a:rPr lang="en-US" i="1" dirty="0"/>
              <a:t>The students </a:t>
            </a:r>
            <a:r>
              <a:rPr lang="en-US" b="1" i="1" dirty="0"/>
              <a:t>haven’t done </a:t>
            </a:r>
            <a:r>
              <a:rPr lang="en-US" i="1" dirty="0"/>
              <a:t>their homework.</a:t>
            </a:r>
          </a:p>
          <a:p>
            <a:pPr marL="0" indent="0" algn="ctr">
              <a:buNone/>
            </a:pPr>
            <a:r>
              <a:rPr lang="en-US" i="1" dirty="0"/>
              <a:t>How many points </a:t>
            </a:r>
            <a:r>
              <a:rPr lang="en-US" b="1" i="1" dirty="0"/>
              <a:t>has</a:t>
            </a:r>
            <a:r>
              <a:rPr lang="en-US" i="1" dirty="0"/>
              <a:t> John </a:t>
            </a:r>
            <a:r>
              <a:rPr lang="en-US" b="1" i="1" dirty="0"/>
              <a:t>scored</a:t>
            </a:r>
            <a:r>
              <a:rPr lang="en-US" i="1" dirty="0"/>
              <a:t>?</a:t>
            </a:r>
          </a:p>
          <a:p>
            <a:pPr marL="0" indent="0" algn="ctr">
              <a:buNone/>
            </a:pPr>
            <a:r>
              <a:rPr lang="en-US" i="1" dirty="0"/>
              <a:t>My computer is working now. I’</a:t>
            </a:r>
            <a:r>
              <a:rPr lang="en-US" b="1" i="1" dirty="0"/>
              <a:t>ve repaired </a:t>
            </a:r>
            <a:r>
              <a:rPr lang="en-US" i="1" dirty="0"/>
              <a:t>it.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Just, already, yet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Just </a:t>
            </a:r>
            <a:r>
              <a:rPr lang="en-US" dirty="0"/>
              <a:t>and </a:t>
            </a:r>
            <a:r>
              <a:rPr lang="en-US" b="1" dirty="0"/>
              <a:t>already </a:t>
            </a:r>
            <a:r>
              <a:rPr lang="en-US" dirty="0"/>
              <a:t>come before the past participle</a:t>
            </a:r>
            <a:r>
              <a:rPr lang="hr-HR" dirty="0"/>
              <a:t>.</a:t>
            </a:r>
            <a:endParaRPr lang="en-US" dirty="0"/>
          </a:p>
          <a:p>
            <a:pPr marL="0" indent="0" algn="ctr">
              <a:buNone/>
            </a:pPr>
            <a:r>
              <a:rPr lang="hr-HR" b="1" dirty="0"/>
              <a:t>Y</a:t>
            </a:r>
            <a:r>
              <a:rPr lang="en-US" b="1" dirty="0"/>
              <a:t>et </a:t>
            </a:r>
            <a:r>
              <a:rPr lang="en-US" dirty="0"/>
              <a:t>comes at the end of a question or a negative sentence.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We’</a:t>
            </a:r>
            <a:r>
              <a:rPr lang="en-US" b="1" i="1" dirty="0"/>
              <a:t>ve just come back</a:t>
            </a:r>
            <a:r>
              <a:rPr lang="en-US" i="1" dirty="0"/>
              <a:t> from our holiday.</a:t>
            </a:r>
          </a:p>
          <a:p>
            <a:pPr marL="0" indent="0" algn="ctr">
              <a:buNone/>
            </a:pPr>
            <a:r>
              <a:rPr lang="en-US" i="1" dirty="0"/>
              <a:t>My friend </a:t>
            </a:r>
            <a:r>
              <a:rPr lang="en-US" b="1" i="1" dirty="0"/>
              <a:t>has already crashed </a:t>
            </a:r>
            <a:r>
              <a:rPr lang="en-US" i="1" dirty="0"/>
              <a:t>his new car.</a:t>
            </a:r>
          </a:p>
          <a:p>
            <a:pPr marL="0" indent="0" algn="ctr">
              <a:buNone/>
            </a:pPr>
            <a:r>
              <a:rPr lang="en-US" b="1" i="1" dirty="0"/>
              <a:t>Has</a:t>
            </a:r>
            <a:r>
              <a:rPr lang="en-US" i="1" dirty="0"/>
              <a:t> your course </a:t>
            </a:r>
            <a:r>
              <a:rPr lang="en-US" b="1" i="1" dirty="0"/>
              <a:t>started yet</a:t>
            </a:r>
            <a:r>
              <a:rPr lang="en-US" i="1" dirty="0"/>
              <a:t>?</a:t>
            </a:r>
          </a:p>
          <a:p>
            <a:pPr marL="0" indent="0" algn="ctr">
              <a:buNone/>
            </a:pPr>
            <a:r>
              <a:rPr lang="en-US" i="1" dirty="0"/>
              <a:t>We </a:t>
            </a:r>
            <a:r>
              <a:rPr lang="en-US" b="1" i="1" dirty="0"/>
              <a:t>haven’t finished </a:t>
            </a:r>
            <a:r>
              <a:rPr lang="en-US" i="1" dirty="0"/>
              <a:t>our project </a:t>
            </a:r>
            <a:r>
              <a:rPr lang="en-US" b="1" i="1" dirty="0"/>
              <a:t>yet</a:t>
            </a:r>
            <a:r>
              <a:rPr lang="en-US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 and since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We use </a:t>
            </a:r>
            <a:r>
              <a:rPr lang="en-US" b="1" dirty="0"/>
              <a:t>for </a:t>
            </a:r>
            <a:r>
              <a:rPr lang="en-US" dirty="0"/>
              <a:t>to say how long this period is</a:t>
            </a:r>
            <a:r>
              <a:rPr lang="hr-HR" dirty="0"/>
              <a:t>.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We use </a:t>
            </a:r>
            <a:r>
              <a:rPr lang="en-US" b="1" dirty="0"/>
              <a:t>since </a:t>
            </a:r>
            <a:r>
              <a:rPr lang="en-US" dirty="0"/>
              <a:t>to say when the period began.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felt </a:t>
            </a:r>
            <a:r>
              <a:rPr lang="en-US" i="1" dirty="0"/>
              <a:t>really tired </a:t>
            </a:r>
            <a:r>
              <a:rPr lang="en-US" b="1" i="1" dirty="0"/>
              <a:t>for</a:t>
            </a:r>
            <a:r>
              <a:rPr lang="en-US" i="1" dirty="0"/>
              <a:t> a whole week now.</a:t>
            </a:r>
          </a:p>
          <a:p>
            <a:pPr marL="0" indent="0" algn="ctr">
              <a:buNone/>
            </a:pPr>
            <a:r>
              <a:rPr lang="en-US" i="1" dirty="0"/>
              <a:t>We’</a:t>
            </a:r>
            <a:r>
              <a:rPr lang="en-US" b="1" i="1" dirty="0"/>
              <a:t>ve lived </a:t>
            </a:r>
            <a:r>
              <a:rPr lang="en-US" i="1" dirty="0"/>
              <a:t>in Zagreb </a:t>
            </a:r>
            <a:r>
              <a:rPr lang="en-US" b="1" i="1" dirty="0"/>
              <a:t>since</a:t>
            </a:r>
            <a:r>
              <a:rPr lang="en-US" i="1" dirty="0"/>
              <a:t> 1999.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haven’t seen </a:t>
            </a:r>
            <a:r>
              <a:rPr lang="en-US" i="1" dirty="0"/>
              <a:t>Mary </a:t>
            </a:r>
            <a:r>
              <a:rPr lang="en-US" b="1" i="1" dirty="0"/>
              <a:t>for</a:t>
            </a:r>
            <a:r>
              <a:rPr lang="en-US" i="1" dirty="0"/>
              <a:t> ages.</a:t>
            </a:r>
          </a:p>
          <a:p>
            <a:pPr marL="0" indent="0" algn="ctr">
              <a:buNone/>
            </a:pPr>
            <a:r>
              <a:rPr lang="en-US" i="1" dirty="0"/>
              <a:t>She </a:t>
            </a:r>
            <a:r>
              <a:rPr lang="en-US" b="1" i="1" dirty="0"/>
              <a:t>hasn’t visited </a:t>
            </a:r>
            <a:r>
              <a:rPr lang="en-US" i="1" dirty="0"/>
              <a:t>us </a:t>
            </a:r>
            <a:r>
              <a:rPr lang="en-US" b="1" i="1" dirty="0"/>
              <a:t>since</a:t>
            </a:r>
            <a:r>
              <a:rPr lang="en-US" i="1" dirty="0"/>
              <a:t> January.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Ever and never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b="1" i="1" dirty="0"/>
              <a:t>Have</a:t>
            </a:r>
            <a:r>
              <a:rPr lang="en-US" i="1" dirty="0"/>
              <a:t> you </a:t>
            </a:r>
            <a:r>
              <a:rPr lang="en-US" b="1" i="1" dirty="0"/>
              <a:t>ever played </a:t>
            </a:r>
            <a:r>
              <a:rPr lang="en-US" i="1" dirty="0"/>
              <a:t>cricket? - No, I haven’t.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ve never been </a:t>
            </a:r>
            <a:r>
              <a:rPr lang="en-US" i="1" dirty="0"/>
              <a:t>to Australia.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First time, second time,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This is </a:t>
            </a:r>
            <a:r>
              <a:rPr lang="en-US" b="1" i="1" dirty="0"/>
              <a:t>the first time I’ve been </a:t>
            </a:r>
            <a:r>
              <a:rPr lang="en-US" i="1" dirty="0"/>
              <a:t>to New York, so it’s all new to me.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 love this film! I think </a:t>
            </a:r>
            <a:r>
              <a:rPr lang="en-US" b="1" i="1" dirty="0"/>
              <a:t>it’s the fourth time I’ve seen it.</a:t>
            </a:r>
          </a:p>
        </p:txBody>
      </p:sp>
    </p:spTree>
    <p:extLst>
      <p:ext uri="{BB962C8B-B14F-4D97-AF65-F5344CB8AC3E}">
        <p14:creationId xmlns:p14="http://schemas.microsoft.com/office/powerpoint/2010/main" val="2250776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Gone to or been to?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Mark </a:t>
            </a:r>
            <a:r>
              <a:rPr lang="en-US" b="1" i="1" dirty="0"/>
              <a:t>has gone </a:t>
            </a:r>
            <a:r>
              <a:rPr lang="en-US" i="1" dirty="0"/>
              <a:t>to Australia</a:t>
            </a:r>
            <a:r>
              <a:rPr lang="en-US" dirty="0"/>
              <a:t>. (</a:t>
            </a:r>
            <a:r>
              <a:rPr lang="en-US" u="sng" dirty="0"/>
              <a:t>He is still there</a:t>
            </a:r>
            <a:r>
              <a:rPr lang="en-US" dirty="0"/>
              <a:t>.)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Mark </a:t>
            </a:r>
            <a:r>
              <a:rPr lang="en-US" b="1" i="1" dirty="0"/>
              <a:t>has been </a:t>
            </a:r>
            <a:r>
              <a:rPr lang="en-US" i="1" dirty="0"/>
              <a:t>to Australia</a:t>
            </a:r>
            <a:r>
              <a:rPr lang="en-US" dirty="0"/>
              <a:t>. (</a:t>
            </a:r>
            <a:r>
              <a:rPr lang="en-US" u="sng" dirty="0"/>
              <a:t>The visit is over</a:t>
            </a:r>
            <a:r>
              <a:rPr lang="hr-HR" dirty="0"/>
              <a:t>.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6939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FORM -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/>
              <a:t>The Present Perfect </a:t>
            </a:r>
            <a:r>
              <a:rPr lang="hr-HR" b="1" dirty="0"/>
              <a:t>CONTINUOUS</a:t>
            </a:r>
            <a:r>
              <a:rPr lang="hr-HR" dirty="0"/>
              <a:t> is made up of three parts: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HAVE + BEEN + ____ING</a:t>
            </a:r>
          </a:p>
          <a:p>
            <a:pPr marL="0" indent="0">
              <a:buNone/>
            </a:pPr>
            <a:r>
              <a:rPr lang="hr-HR" b="1" dirty="0"/>
              <a:t>/3rd person singular HAS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I </a:t>
            </a:r>
            <a:r>
              <a:rPr lang="hr-HR" b="1" dirty="0"/>
              <a:t>have been learning </a:t>
            </a:r>
            <a:r>
              <a:rPr lang="hr-HR" dirty="0"/>
              <a:t>English for 35 years.</a:t>
            </a:r>
          </a:p>
          <a:p>
            <a:pPr marL="0" indent="0" algn="ctr">
              <a:buNone/>
            </a:pPr>
            <a:r>
              <a:rPr lang="hr-HR" dirty="0"/>
              <a:t>I </a:t>
            </a:r>
            <a:r>
              <a:rPr lang="hr-HR" b="1" dirty="0"/>
              <a:t>haven’t been studying </a:t>
            </a:r>
            <a:r>
              <a:rPr lang="hr-HR" dirty="0"/>
              <a:t>much lately.</a:t>
            </a:r>
          </a:p>
          <a:p>
            <a:pPr marL="0" indent="0" algn="ctr">
              <a:buNone/>
            </a:pPr>
            <a:r>
              <a:rPr lang="hr-HR" b="1" dirty="0"/>
              <a:t>Have</a:t>
            </a:r>
            <a:r>
              <a:rPr lang="hr-HR" dirty="0"/>
              <a:t> you </a:t>
            </a:r>
            <a:r>
              <a:rPr lang="hr-HR" b="1" dirty="0"/>
              <a:t>been making </a:t>
            </a:r>
            <a:r>
              <a:rPr lang="hr-HR" dirty="0"/>
              <a:t>toys since 2002? – Yes, I </a:t>
            </a:r>
            <a:r>
              <a:rPr lang="hr-HR" b="1" dirty="0"/>
              <a:t>have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r>
              <a:rPr lang="hr-HR" dirty="0"/>
              <a:t>                                                                           No, I </a:t>
            </a:r>
            <a:r>
              <a:rPr lang="hr-HR" b="1" dirty="0"/>
              <a:t>haven’t</a:t>
            </a:r>
            <a:r>
              <a:rPr lang="hr-H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98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3" ma:contentTypeDescription="Stvaranje novog dokumenta." ma:contentTypeScope="" ma:versionID="9e6746cbc645476afe235c7a711d3ba0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61d40c885bad70ffe53bb13240463129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E755EF-68F4-4E74-AFC1-B9FA24EF20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721FD-C0D2-4EAB-83D1-F588E6E52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DAF560-F87D-43EA-A20D-6A91AE1C188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0b6f975b-2c61-4660-a506-efd7fd47df31"/>
    <ds:schemaRef ds:uri="ac4cf650-1c28-4b81-85c7-d6b7a1590894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1038</Words>
  <Application>Microsoft Office PowerPoint</Application>
  <PresentationFormat>Widescreen</PresentationFormat>
  <Paragraphs>207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The Present Perfect Tense</vt:lpstr>
      <vt:lpstr>FORM - SIMPLE</vt:lpstr>
      <vt:lpstr>When do we use it?</vt:lpstr>
      <vt:lpstr>Just, already, yet</vt:lpstr>
      <vt:lpstr>For and since</vt:lpstr>
      <vt:lpstr>Ever and never</vt:lpstr>
      <vt:lpstr>First time, second time, …</vt:lpstr>
      <vt:lpstr>Gone to or been to?</vt:lpstr>
      <vt:lpstr>FORM - CONTINUOUS</vt:lpstr>
      <vt:lpstr>When do we use it?</vt:lpstr>
      <vt:lpstr>Continuous vs Simple</vt:lpstr>
      <vt:lpstr>Continuous vs Simple</vt:lpstr>
      <vt:lpstr>Continuous vs Simple</vt:lpstr>
      <vt:lpstr>LIVE and WORK</vt:lpstr>
      <vt:lpstr>Present perfect vs past simple</vt:lpstr>
      <vt:lpstr>Present perfect vs past simple</vt:lpstr>
      <vt:lpstr>Present perfect vs past simple</vt:lpstr>
      <vt:lpstr>Present perfect vs past simple</vt:lpstr>
      <vt:lpstr>Present perfect vs past simple</vt:lpstr>
      <vt:lpstr>Present perfect vs past simple</vt:lpstr>
      <vt:lpstr>Online practice: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 @ Racunarstvo</cp:lastModifiedBy>
  <cp:revision>19</cp:revision>
  <dcterms:created xsi:type="dcterms:W3CDTF">2018-01-24T13:33:55Z</dcterms:created>
  <dcterms:modified xsi:type="dcterms:W3CDTF">2023-12-11T20:56:16Z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