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21"/>
  </p:notesMasterIdLst>
  <p:sldIdLst>
    <p:sldId id="257" r:id="rId5"/>
    <p:sldId id="256" r:id="rId6"/>
    <p:sldId id="258" r:id="rId7"/>
    <p:sldId id="259" r:id="rId8"/>
    <p:sldId id="261" r:id="rId9"/>
    <p:sldId id="264" r:id="rId10"/>
    <p:sldId id="260" r:id="rId11"/>
    <p:sldId id="265" r:id="rId12"/>
    <p:sldId id="266" r:id="rId13"/>
    <p:sldId id="267" r:id="rId14"/>
    <p:sldId id="271" r:id="rId15"/>
    <p:sldId id="268" r:id="rId16"/>
    <p:sldId id="269" r:id="rId17"/>
    <p:sldId id="270" r:id="rId18"/>
    <p:sldId id="272" r:id="rId19"/>
    <p:sldId id="263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7"/>
    <p:restoredTop sz="94706"/>
  </p:normalViewPr>
  <p:slideViewPr>
    <p:cSldViewPr snapToGrid="0" snapToObjects="1">
      <p:cViewPr varScale="1">
        <p:scale>
          <a:sx n="55" d="100"/>
          <a:sy n="55" d="100"/>
        </p:scale>
        <p:origin x="43" y="60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81C21E-1610-F840-997A-88EB307E0A1C}" type="datetimeFigureOut">
              <a:rPr lang="en-US" smtClean="0"/>
              <a:t>12/11/2023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DC0C92-97E4-9540-AC90-F1BBF91896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3439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2958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78571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364169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081119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67955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19653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20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31934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45422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57678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0912510-587E-0743-8BB6-FA03E27BCB0C}" type="datetimeFigureOut">
              <a:rPr lang="en-US" smtClean="0"/>
              <a:t>12/11/2023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D830844-789E-4246-80A3-6F7B92FC0B15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526255" y="1600199"/>
            <a:ext cx="5829301" cy="54864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6800" y="728663"/>
            <a:ext cx="6476999" cy="2014537"/>
          </a:xfrm>
        </p:spPr>
        <p:txBody>
          <a:bodyPr>
            <a:normAutofit/>
          </a:bodyPr>
          <a:lstStyle>
            <a:lvl1pPr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0912510-587E-0743-8BB6-FA03E27BCB0C}" type="datetimeFigureOut">
              <a:rPr lang="en-US" smtClean="0"/>
              <a:t>12/11/2023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D830844-789E-4246-80A3-6F7B92FC0B15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8718" y="3904457"/>
            <a:ext cx="6022181" cy="2014537"/>
          </a:xfrm>
        </p:spPr>
        <p:txBody>
          <a:bodyPr>
            <a:normAutofit/>
          </a:bodyPr>
          <a:lstStyle>
            <a:lvl1pPr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6860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4" name="Slika 3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38959"/>
            <a:ext cx="11931868" cy="619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1150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60" r:id="rId7"/>
    <p:sldLayoutId id="2147483661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test-english.com/grammar-points/b1-b2/narrative-tenses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05450" y="671514"/>
            <a:ext cx="5891212" cy="2014537"/>
          </a:xfrm>
        </p:spPr>
        <p:txBody>
          <a:bodyPr/>
          <a:lstStyle/>
          <a:p>
            <a:pPr algn="ctr"/>
            <a:r>
              <a:rPr lang="hr-HR" dirty="0"/>
              <a:t>The Past Perfect Tense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73281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The past perfect continuous vs </a:t>
            </a:r>
            <a:br>
              <a:rPr lang="hr-HR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past perfect simple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en-US" dirty="0"/>
              <a:t>HOW LONG?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endParaRPr lang="hr-HR" dirty="0"/>
          </a:p>
          <a:p>
            <a:pPr marL="0" indent="0" algn="ctr">
              <a:buNone/>
            </a:pPr>
            <a:r>
              <a:rPr lang="en-US" i="1" dirty="0"/>
              <a:t>When the company went bankrupt, it</a:t>
            </a:r>
            <a:r>
              <a:rPr lang="hr-HR" i="1" dirty="0"/>
              <a:t> </a:t>
            </a:r>
            <a:r>
              <a:rPr lang="en-US" b="1" i="1" dirty="0"/>
              <a:t>had been losing </a:t>
            </a:r>
            <a:r>
              <a:rPr lang="en-US" i="1" dirty="0"/>
              <a:t>money for months.</a:t>
            </a:r>
            <a:endParaRPr lang="hr-HR" i="1" dirty="0"/>
          </a:p>
          <a:p>
            <a:pPr marL="0" indent="0" algn="ctr">
              <a:buNone/>
            </a:pPr>
            <a:endParaRPr lang="hr-HR" i="1" dirty="0"/>
          </a:p>
          <a:p>
            <a:pPr marL="0" indent="0" algn="ctr">
              <a:buNone/>
            </a:pPr>
            <a:r>
              <a:rPr lang="en-US" i="1" dirty="0">
                <a:solidFill>
                  <a:srgbClr val="FF0000"/>
                </a:solidFill>
              </a:rPr>
              <a:t>The old man had been seeming</a:t>
            </a:r>
            <a:r>
              <a:rPr lang="hr-HR" i="1" dirty="0">
                <a:solidFill>
                  <a:srgbClr val="FF0000"/>
                </a:solidFill>
              </a:rPr>
              <a:t> </a:t>
            </a:r>
            <a:r>
              <a:rPr lang="en-US" i="1" dirty="0">
                <a:solidFill>
                  <a:srgbClr val="FF0000"/>
                </a:solidFill>
              </a:rPr>
              <a:t>unwell…… NO!!!!</a:t>
            </a:r>
            <a:endParaRPr lang="hr-HR" i="1" dirty="0">
              <a:solidFill>
                <a:srgbClr val="FF000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en-US" dirty="0"/>
              <a:t>HOW MUCH/MANY?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r-HR" dirty="0"/>
          </a:p>
          <a:p>
            <a:pPr marL="0" indent="0" algn="ctr">
              <a:buNone/>
            </a:pPr>
            <a:r>
              <a:rPr lang="en-US" i="1" dirty="0"/>
              <a:t>When the company went bankrupt, it</a:t>
            </a:r>
            <a:r>
              <a:rPr lang="hr-HR" i="1" dirty="0"/>
              <a:t> </a:t>
            </a:r>
            <a:r>
              <a:rPr lang="en-US" b="1" i="1" dirty="0"/>
              <a:t>had lost </a:t>
            </a:r>
            <a:r>
              <a:rPr lang="en-US" i="1" dirty="0"/>
              <a:t>over a million pounds.</a:t>
            </a:r>
            <a:endParaRPr lang="hr-HR" i="1" dirty="0"/>
          </a:p>
          <a:p>
            <a:pPr marL="0" indent="0" algn="ctr">
              <a:buNone/>
            </a:pPr>
            <a:endParaRPr lang="hr-HR" i="1" dirty="0"/>
          </a:p>
          <a:p>
            <a:pPr marL="0" indent="0" algn="ctr">
              <a:buNone/>
            </a:pPr>
            <a:r>
              <a:rPr lang="en-US" i="1" dirty="0"/>
              <a:t>The old man </a:t>
            </a:r>
            <a:r>
              <a:rPr lang="en-US" b="1" i="1" dirty="0"/>
              <a:t>had seemed </a:t>
            </a:r>
            <a:r>
              <a:rPr lang="en-US" i="1" dirty="0"/>
              <a:t>unwell for</a:t>
            </a:r>
            <a:r>
              <a:rPr lang="hr-HR" i="1" dirty="0"/>
              <a:t> </a:t>
            </a:r>
            <a:r>
              <a:rPr lang="en-US" i="1" dirty="0"/>
              <a:t>some time before he died.</a:t>
            </a:r>
            <a:r>
              <a:rPr lang="hr-HR" i="1" dirty="0"/>
              <a:t> (STATE VERB!)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7694425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ica 8">
            <a:extLst>
              <a:ext uri="{FF2B5EF4-FFF2-40B4-BE49-F238E27FC236}">
                <a16:creationId xmlns:a16="http://schemas.microsoft.com/office/drawing/2014/main" id="{198B6B81-34D6-3C73-4FC4-CE7C5FA52F80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129646164"/>
              </p:ext>
            </p:extLst>
          </p:nvPr>
        </p:nvGraphicFramePr>
        <p:xfrm>
          <a:off x="683395" y="647399"/>
          <a:ext cx="10838046" cy="521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12682">
                  <a:extLst>
                    <a:ext uri="{9D8B030D-6E8A-4147-A177-3AD203B41FA5}">
                      <a16:colId xmlns:a16="http://schemas.microsoft.com/office/drawing/2014/main" val="1628983138"/>
                    </a:ext>
                  </a:extLst>
                </a:gridCol>
                <a:gridCol w="3904647">
                  <a:extLst>
                    <a:ext uri="{9D8B030D-6E8A-4147-A177-3AD203B41FA5}">
                      <a16:colId xmlns:a16="http://schemas.microsoft.com/office/drawing/2014/main" val="442934175"/>
                    </a:ext>
                  </a:extLst>
                </a:gridCol>
                <a:gridCol w="3320717">
                  <a:extLst>
                    <a:ext uri="{9D8B030D-6E8A-4147-A177-3AD203B41FA5}">
                      <a16:colId xmlns:a16="http://schemas.microsoft.com/office/drawing/2014/main" val="2056438901"/>
                    </a:ext>
                  </a:extLst>
                </a:gridCol>
              </a:tblGrid>
              <a:tr h="334031">
                <a:tc>
                  <a:txBody>
                    <a:bodyPr/>
                    <a:lstStyle/>
                    <a:p>
                      <a:pPr algn="ctr"/>
                      <a:r>
                        <a:rPr lang="hr-HR" sz="2400" dirty="0" err="1"/>
                        <a:t>Positive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400" dirty="0"/>
                        <a:t>Negative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400" dirty="0" err="1"/>
                        <a:t>Questions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3828359"/>
                  </a:ext>
                </a:extLst>
              </a:tr>
              <a:tr h="334031">
                <a:tc>
                  <a:txBody>
                    <a:bodyPr/>
                    <a:lstStyle/>
                    <a:p>
                      <a:r>
                        <a:rPr lang="hr-HR" dirty="0"/>
                        <a:t>I </a:t>
                      </a:r>
                      <a:r>
                        <a:rPr lang="hr-HR" b="1" dirty="0"/>
                        <a:t>had/’d </a:t>
                      </a:r>
                      <a:r>
                        <a:rPr lang="hr-HR" b="1" dirty="0" err="1"/>
                        <a:t>worked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I </a:t>
                      </a:r>
                      <a:r>
                        <a:rPr lang="hr-HR" b="1" dirty="0"/>
                        <a:t>had </a:t>
                      </a:r>
                      <a:r>
                        <a:rPr lang="hr-HR" b="1" dirty="0" err="1"/>
                        <a:t>not</a:t>
                      </a:r>
                      <a:r>
                        <a:rPr lang="hr-HR" b="1" dirty="0"/>
                        <a:t>/</a:t>
                      </a:r>
                      <a:r>
                        <a:rPr lang="hr-HR" b="1" dirty="0" err="1"/>
                        <a:t>hadn’t</a:t>
                      </a:r>
                      <a:r>
                        <a:rPr lang="hr-HR" b="1" dirty="0"/>
                        <a:t> </a:t>
                      </a:r>
                      <a:r>
                        <a:rPr lang="hr-HR" b="1" dirty="0" err="1"/>
                        <a:t>worked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b="1" dirty="0"/>
                        <a:t>Had</a:t>
                      </a:r>
                      <a:r>
                        <a:rPr lang="hr-HR" dirty="0"/>
                        <a:t> I </a:t>
                      </a:r>
                      <a:r>
                        <a:rPr lang="hr-HR" b="1" dirty="0" err="1"/>
                        <a:t>worked</a:t>
                      </a:r>
                      <a:r>
                        <a:rPr lang="hr-HR" dirty="0"/>
                        <a:t>?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6505943"/>
                  </a:ext>
                </a:extLst>
              </a:tr>
              <a:tr h="334031">
                <a:tc>
                  <a:txBody>
                    <a:bodyPr/>
                    <a:lstStyle/>
                    <a:p>
                      <a:r>
                        <a:rPr lang="en-GB" sz="180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You </a:t>
                      </a:r>
                      <a:r>
                        <a:rPr lang="en-GB" sz="1800" b="1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had/'d worked</a:t>
                      </a:r>
                      <a:endParaRPr lang="en-GB" b="1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You </a:t>
                      </a:r>
                      <a:r>
                        <a:rPr lang="hr-HR" b="1" dirty="0"/>
                        <a:t>had </a:t>
                      </a:r>
                      <a:r>
                        <a:rPr lang="hr-HR" b="1" dirty="0" err="1"/>
                        <a:t>not</a:t>
                      </a:r>
                      <a:r>
                        <a:rPr lang="hr-HR" b="1" dirty="0"/>
                        <a:t>/</a:t>
                      </a:r>
                      <a:r>
                        <a:rPr lang="hr-HR" b="1" dirty="0" err="1"/>
                        <a:t>hadn’t</a:t>
                      </a:r>
                      <a:r>
                        <a:rPr lang="hr-HR" b="1" dirty="0"/>
                        <a:t> </a:t>
                      </a:r>
                      <a:r>
                        <a:rPr lang="hr-HR" b="1" dirty="0" err="1"/>
                        <a:t>worked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b="1" dirty="0"/>
                        <a:t>Had</a:t>
                      </a:r>
                      <a:r>
                        <a:rPr lang="hr-HR" dirty="0"/>
                        <a:t> </a:t>
                      </a:r>
                      <a:r>
                        <a:rPr lang="hr-HR" dirty="0" err="1"/>
                        <a:t>you</a:t>
                      </a:r>
                      <a:r>
                        <a:rPr lang="hr-HR" dirty="0"/>
                        <a:t> </a:t>
                      </a:r>
                      <a:r>
                        <a:rPr lang="hr-HR" b="1" dirty="0" err="1"/>
                        <a:t>worked</a:t>
                      </a:r>
                      <a:r>
                        <a:rPr lang="hr-HR" dirty="0"/>
                        <a:t>?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2431557"/>
                  </a:ext>
                </a:extLst>
              </a:tr>
              <a:tr h="334031">
                <a:tc>
                  <a:txBody>
                    <a:bodyPr/>
                    <a:lstStyle/>
                    <a:p>
                      <a:r>
                        <a:rPr lang="hr-HR" dirty="0"/>
                        <a:t>He/</a:t>
                      </a:r>
                      <a:r>
                        <a:rPr lang="hr-HR" dirty="0" err="1"/>
                        <a:t>she</a:t>
                      </a:r>
                      <a:r>
                        <a:rPr lang="hr-HR" dirty="0"/>
                        <a:t>/</a:t>
                      </a:r>
                      <a:r>
                        <a:rPr lang="hr-HR" dirty="0" err="1"/>
                        <a:t>it</a:t>
                      </a:r>
                      <a:r>
                        <a:rPr lang="hr-HR" dirty="0"/>
                        <a:t> </a:t>
                      </a:r>
                      <a:r>
                        <a:rPr lang="hr-HR" b="1" dirty="0"/>
                        <a:t>had/’d </a:t>
                      </a:r>
                      <a:r>
                        <a:rPr lang="hr-HR" b="1" dirty="0" err="1"/>
                        <a:t>worked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He/</a:t>
                      </a:r>
                      <a:r>
                        <a:rPr lang="hr-HR" dirty="0" err="1"/>
                        <a:t>she</a:t>
                      </a:r>
                      <a:r>
                        <a:rPr lang="hr-HR" dirty="0"/>
                        <a:t>/</a:t>
                      </a:r>
                      <a:r>
                        <a:rPr lang="hr-HR" dirty="0" err="1"/>
                        <a:t>it</a:t>
                      </a:r>
                      <a:r>
                        <a:rPr lang="hr-HR" dirty="0"/>
                        <a:t> </a:t>
                      </a:r>
                      <a:r>
                        <a:rPr lang="hr-HR" b="1" dirty="0"/>
                        <a:t>had </a:t>
                      </a:r>
                      <a:r>
                        <a:rPr lang="hr-HR" b="1" dirty="0" err="1"/>
                        <a:t>not</a:t>
                      </a:r>
                      <a:r>
                        <a:rPr lang="hr-HR" b="1" dirty="0"/>
                        <a:t>/</a:t>
                      </a:r>
                      <a:r>
                        <a:rPr lang="hr-HR" b="1" dirty="0" err="1"/>
                        <a:t>hadn’t</a:t>
                      </a:r>
                      <a:r>
                        <a:rPr lang="hr-HR" b="1" dirty="0"/>
                        <a:t> </a:t>
                      </a:r>
                      <a:r>
                        <a:rPr lang="hr-HR" b="1" dirty="0" err="1"/>
                        <a:t>worked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b="1" dirty="0"/>
                        <a:t>Had</a:t>
                      </a:r>
                      <a:r>
                        <a:rPr lang="hr-HR" dirty="0"/>
                        <a:t> he/</a:t>
                      </a:r>
                      <a:r>
                        <a:rPr lang="hr-HR" dirty="0" err="1"/>
                        <a:t>she</a:t>
                      </a:r>
                      <a:r>
                        <a:rPr lang="hr-HR" dirty="0"/>
                        <a:t>/</a:t>
                      </a:r>
                      <a:r>
                        <a:rPr lang="hr-HR" dirty="0" err="1"/>
                        <a:t>it</a:t>
                      </a:r>
                      <a:r>
                        <a:rPr lang="hr-HR" dirty="0"/>
                        <a:t> </a:t>
                      </a:r>
                      <a:r>
                        <a:rPr lang="hr-HR" b="1" dirty="0" err="1"/>
                        <a:t>worked</a:t>
                      </a:r>
                      <a:r>
                        <a:rPr lang="hr-HR" dirty="0"/>
                        <a:t>?</a:t>
                      </a:r>
                      <a:endParaRPr lang="en-GB" dirty="0"/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423022"/>
                  </a:ext>
                </a:extLst>
              </a:tr>
              <a:tr h="334031">
                <a:tc>
                  <a:txBody>
                    <a:bodyPr/>
                    <a:lstStyle/>
                    <a:p>
                      <a:r>
                        <a:rPr lang="en-GB" dirty="0"/>
                        <a:t>We </a:t>
                      </a:r>
                      <a:r>
                        <a:rPr lang="en-GB" b="1" dirty="0"/>
                        <a:t>had/'d worked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err="1"/>
                        <a:t>We</a:t>
                      </a:r>
                      <a:r>
                        <a:rPr lang="hr-HR" dirty="0"/>
                        <a:t> </a:t>
                      </a:r>
                      <a:r>
                        <a:rPr lang="hr-HR" b="1" dirty="0"/>
                        <a:t>had </a:t>
                      </a:r>
                      <a:r>
                        <a:rPr lang="hr-HR" b="1" dirty="0" err="1"/>
                        <a:t>not</a:t>
                      </a:r>
                      <a:r>
                        <a:rPr lang="hr-HR" b="1" dirty="0"/>
                        <a:t>/</a:t>
                      </a:r>
                      <a:r>
                        <a:rPr lang="hr-HR" b="1" dirty="0" err="1"/>
                        <a:t>hadn’t</a:t>
                      </a:r>
                      <a:r>
                        <a:rPr lang="hr-HR" b="1" dirty="0"/>
                        <a:t> </a:t>
                      </a:r>
                      <a:r>
                        <a:rPr lang="hr-HR" b="1" dirty="0" err="1"/>
                        <a:t>worked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b="1" dirty="0"/>
                        <a:t>Had</a:t>
                      </a:r>
                      <a:r>
                        <a:rPr lang="hr-HR" dirty="0"/>
                        <a:t> </a:t>
                      </a:r>
                      <a:r>
                        <a:rPr lang="hr-HR" dirty="0" err="1"/>
                        <a:t>we</a:t>
                      </a:r>
                      <a:r>
                        <a:rPr lang="hr-HR" dirty="0"/>
                        <a:t> </a:t>
                      </a:r>
                      <a:r>
                        <a:rPr lang="hr-HR" b="1" dirty="0" err="1"/>
                        <a:t>worked</a:t>
                      </a:r>
                      <a:r>
                        <a:rPr lang="hr-HR" dirty="0"/>
                        <a:t>?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5534713"/>
                  </a:ext>
                </a:extLst>
              </a:tr>
              <a:tr h="334031">
                <a:tc>
                  <a:txBody>
                    <a:bodyPr/>
                    <a:lstStyle/>
                    <a:p>
                      <a:r>
                        <a:rPr lang="hr-HR" dirty="0" err="1"/>
                        <a:t>They</a:t>
                      </a:r>
                      <a:r>
                        <a:rPr lang="hr-HR" dirty="0"/>
                        <a:t> </a:t>
                      </a:r>
                      <a:r>
                        <a:rPr lang="en-GB" b="1" dirty="0"/>
                        <a:t>had/'d worked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err="1"/>
                        <a:t>They</a:t>
                      </a:r>
                      <a:r>
                        <a:rPr lang="hr-HR" dirty="0"/>
                        <a:t> </a:t>
                      </a:r>
                      <a:r>
                        <a:rPr lang="hr-HR" b="1" dirty="0"/>
                        <a:t>had </a:t>
                      </a:r>
                      <a:r>
                        <a:rPr lang="hr-HR" b="1" dirty="0" err="1"/>
                        <a:t>not</a:t>
                      </a:r>
                      <a:r>
                        <a:rPr lang="hr-HR" b="1" dirty="0"/>
                        <a:t>/</a:t>
                      </a:r>
                      <a:r>
                        <a:rPr lang="hr-HR" b="1" dirty="0" err="1"/>
                        <a:t>hadn’t</a:t>
                      </a:r>
                      <a:r>
                        <a:rPr lang="hr-HR" b="1" dirty="0"/>
                        <a:t> </a:t>
                      </a:r>
                      <a:r>
                        <a:rPr lang="hr-HR" b="1" dirty="0" err="1"/>
                        <a:t>worked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b="1" dirty="0"/>
                        <a:t>Had</a:t>
                      </a:r>
                      <a:r>
                        <a:rPr lang="hr-HR" dirty="0"/>
                        <a:t> </a:t>
                      </a:r>
                      <a:r>
                        <a:rPr lang="hr-HR" dirty="0" err="1"/>
                        <a:t>they</a:t>
                      </a:r>
                      <a:r>
                        <a:rPr lang="hr-HR" dirty="0"/>
                        <a:t> </a:t>
                      </a:r>
                      <a:r>
                        <a:rPr lang="hr-HR" b="1" dirty="0" err="1"/>
                        <a:t>worked</a:t>
                      </a:r>
                      <a:r>
                        <a:rPr lang="hr-HR" dirty="0"/>
                        <a:t>?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8805866"/>
                  </a:ext>
                </a:extLst>
              </a:tr>
              <a:tr h="36521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4042120"/>
                  </a:ext>
                </a:extLst>
              </a:tr>
              <a:tr h="334031">
                <a:tc>
                  <a:txBody>
                    <a:bodyPr/>
                    <a:lstStyle/>
                    <a:p>
                      <a:r>
                        <a:rPr lang="hr-HR" dirty="0"/>
                        <a:t>I </a:t>
                      </a:r>
                      <a:r>
                        <a:rPr lang="hr-HR" b="1" dirty="0"/>
                        <a:t>had/’d </a:t>
                      </a:r>
                      <a:r>
                        <a:rPr lang="hr-HR" b="1" dirty="0" err="1"/>
                        <a:t>been</a:t>
                      </a:r>
                      <a:r>
                        <a:rPr lang="hr-HR" b="1" dirty="0"/>
                        <a:t> </a:t>
                      </a:r>
                      <a:r>
                        <a:rPr lang="hr-HR" b="1" dirty="0" err="1"/>
                        <a:t>making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I </a:t>
                      </a:r>
                      <a:r>
                        <a:rPr lang="hr-HR" b="1" dirty="0"/>
                        <a:t>had </a:t>
                      </a:r>
                      <a:r>
                        <a:rPr lang="hr-HR" b="1" dirty="0" err="1"/>
                        <a:t>not</a:t>
                      </a:r>
                      <a:r>
                        <a:rPr lang="hr-HR" b="1" dirty="0"/>
                        <a:t>/</a:t>
                      </a:r>
                      <a:r>
                        <a:rPr lang="hr-HR" b="1" dirty="0" err="1"/>
                        <a:t>hadn’t</a:t>
                      </a:r>
                      <a:r>
                        <a:rPr lang="hr-HR" b="1" dirty="0"/>
                        <a:t> </a:t>
                      </a:r>
                      <a:r>
                        <a:rPr lang="hr-HR" b="1" dirty="0" err="1"/>
                        <a:t>been</a:t>
                      </a:r>
                      <a:r>
                        <a:rPr lang="hr-HR" b="1" dirty="0"/>
                        <a:t> </a:t>
                      </a:r>
                      <a:r>
                        <a:rPr lang="hr-HR" b="1" dirty="0" err="1"/>
                        <a:t>making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b="1" dirty="0"/>
                        <a:t>Had</a:t>
                      </a:r>
                      <a:r>
                        <a:rPr lang="hr-HR" dirty="0"/>
                        <a:t> I </a:t>
                      </a:r>
                      <a:r>
                        <a:rPr lang="hr-HR" b="1" dirty="0" err="1"/>
                        <a:t>been</a:t>
                      </a:r>
                      <a:r>
                        <a:rPr lang="hr-HR" b="1" dirty="0"/>
                        <a:t> </a:t>
                      </a:r>
                      <a:r>
                        <a:rPr lang="hr-HR" b="1" dirty="0" err="1"/>
                        <a:t>making</a:t>
                      </a:r>
                      <a:r>
                        <a:rPr lang="hr-HR" dirty="0"/>
                        <a:t>?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9334139"/>
                  </a:ext>
                </a:extLst>
              </a:tr>
              <a:tr h="334031">
                <a:tc>
                  <a:txBody>
                    <a:bodyPr/>
                    <a:lstStyle/>
                    <a:p>
                      <a:r>
                        <a:rPr lang="hr-HR" dirty="0"/>
                        <a:t>You </a:t>
                      </a:r>
                      <a:r>
                        <a:rPr lang="hr-HR" b="1" dirty="0"/>
                        <a:t>had/’d </a:t>
                      </a:r>
                      <a:r>
                        <a:rPr lang="hr-HR" b="1" dirty="0" err="1"/>
                        <a:t>been</a:t>
                      </a:r>
                      <a:r>
                        <a:rPr lang="hr-HR" b="1" dirty="0"/>
                        <a:t> </a:t>
                      </a:r>
                      <a:r>
                        <a:rPr lang="hr-HR" b="1" dirty="0" err="1"/>
                        <a:t>making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You </a:t>
                      </a:r>
                      <a:r>
                        <a:rPr lang="hr-HR" b="1" dirty="0"/>
                        <a:t>had </a:t>
                      </a:r>
                      <a:r>
                        <a:rPr lang="hr-HR" b="1" dirty="0" err="1"/>
                        <a:t>not</a:t>
                      </a:r>
                      <a:r>
                        <a:rPr lang="hr-HR" b="1" dirty="0"/>
                        <a:t>/</a:t>
                      </a:r>
                      <a:r>
                        <a:rPr lang="hr-HR" b="1" dirty="0" err="1"/>
                        <a:t>hadn’t</a:t>
                      </a:r>
                      <a:r>
                        <a:rPr lang="hr-HR" b="1" dirty="0"/>
                        <a:t> </a:t>
                      </a:r>
                      <a:r>
                        <a:rPr lang="hr-HR" b="1" dirty="0" err="1"/>
                        <a:t>been</a:t>
                      </a:r>
                      <a:r>
                        <a:rPr lang="hr-HR" b="1" dirty="0"/>
                        <a:t> </a:t>
                      </a:r>
                      <a:r>
                        <a:rPr lang="hr-HR" b="1" dirty="0" err="1"/>
                        <a:t>making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b="1" dirty="0"/>
                        <a:t>Had</a:t>
                      </a:r>
                      <a:r>
                        <a:rPr lang="hr-HR" dirty="0"/>
                        <a:t> </a:t>
                      </a:r>
                      <a:r>
                        <a:rPr lang="hr-HR" dirty="0" err="1"/>
                        <a:t>you</a:t>
                      </a:r>
                      <a:r>
                        <a:rPr lang="hr-HR" dirty="0"/>
                        <a:t> </a:t>
                      </a:r>
                      <a:r>
                        <a:rPr lang="hr-HR" b="1" dirty="0" err="1"/>
                        <a:t>been</a:t>
                      </a:r>
                      <a:r>
                        <a:rPr lang="hr-HR" b="1" dirty="0"/>
                        <a:t> </a:t>
                      </a:r>
                      <a:r>
                        <a:rPr lang="hr-HR" b="1" dirty="0" err="1"/>
                        <a:t>making</a:t>
                      </a:r>
                      <a:r>
                        <a:rPr lang="hr-HR" dirty="0"/>
                        <a:t>?</a:t>
                      </a:r>
                      <a:endParaRPr lang="en-GB" dirty="0"/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1549904"/>
                  </a:ext>
                </a:extLst>
              </a:tr>
              <a:tr h="334031">
                <a:tc>
                  <a:txBody>
                    <a:bodyPr/>
                    <a:lstStyle/>
                    <a:p>
                      <a:r>
                        <a:rPr lang="hr-HR" dirty="0"/>
                        <a:t>He/</a:t>
                      </a:r>
                      <a:r>
                        <a:rPr lang="hr-HR" dirty="0" err="1"/>
                        <a:t>she</a:t>
                      </a:r>
                      <a:r>
                        <a:rPr lang="hr-HR" dirty="0"/>
                        <a:t>/</a:t>
                      </a:r>
                      <a:r>
                        <a:rPr lang="hr-HR" dirty="0" err="1"/>
                        <a:t>it</a:t>
                      </a:r>
                      <a:r>
                        <a:rPr lang="hr-HR" dirty="0"/>
                        <a:t> </a:t>
                      </a:r>
                      <a:r>
                        <a:rPr lang="hr-HR" b="1" dirty="0"/>
                        <a:t>had/’d </a:t>
                      </a:r>
                      <a:r>
                        <a:rPr lang="hr-HR" b="1" dirty="0" err="1"/>
                        <a:t>been</a:t>
                      </a:r>
                      <a:r>
                        <a:rPr lang="hr-HR" b="1" dirty="0"/>
                        <a:t> </a:t>
                      </a:r>
                      <a:r>
                        <a:rPr lang="hr-HR" b="1" dirty="0" err="1"/>
                        <a:t>making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He/</a:t>
                      </a:r>
                      <a:r>
                        <a:rPr lang="hr-HR" dirty="0" err="1"/>
                        <a:t>she</a:t>
                      </a:r>
                      <a:r>
                        <a:rPr lang="hr-HR" dirty="0"/>
                        <a:t>/</a:t>
                      </a:r>
                      <a:r>
                        <a:rPr lang="hr-HR" dirty="0" err="1"/>
                        <a:t>it</a:t>
                      </a:r>
                      <a:r>
                        <a:rPr lang="hr-HR" dirty="0"/>
                        <a:t> </a:t>
                      </a:r>
                      <a:r>
                        <a:rPr lang="hr-HR" b="1" dirty="0"/>
                        <a:t>had </a:t>
                      </a:r>
                      <a:r>
                        <a:rPr lang="hr-HR" b="1" dirty="0" err="1"/>
                        <a:t>not</a:t>
                      </a:r>
                      <a:r>
                        <a:rPr lang="hr-HR" b="1" dirty="0"/>
                        <a:t>/</a:t>
                      </a:r>
                      <a:r>
                        <a:rPr lang="hr-HR" b="1" dirty="0" err="1"/>
                        <a:t>hadn’t</a:t>
                      </a:r>
                      <a:r>
                        <a:rPr lang="hr-HR" b="1" dirty="0"/>
                        <a:t> </a:t>
                      </a:r>
                      <a:r>
                        <a:rPr lang="hr-HR" b="1" dirty="0" err="1"/>
                        <a:t>been</a:t>
                      </a:r>
                      <a:r>
                        <a:rPr lang="hr-HR" b="1" dirty="0"/>
                        <a:t> </a:t>
                      </a:r>
                      <a:r>
                        <a:rPr lang="hr-HR" b="1" dirty="0" err="1"/>
                        <a:t>making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b="1" dirty="0"/>
                        <a:t>Had</a:t>
                      </a:r>
                      <a:r>
                        <a:rPr lang="hr-HR" dirty="0"/>
                        <a:t> he/</a:t>
                      </a:r>
                      <a:r>
                        <a:rPr lang="hr-HR" dirty="0" err="1"/>
                        <a:t>she</a:t>
                      </a:r>
                      <a:r>
                        <a:rPr lang="hr-HR" dirty="0"/>
                        <a:t>/</a:t>
                      </a:r>
                      <a:r>
                        <a:rPr lang="hr-HR" dirty="0" err="1"/>
                        <a:t>it</a:t>
                      </a:r>
                      <a:r>
                        <a:rPr lang="hr-HR" dirty="0"/>
                        <a:t> </a:t>
                      </a:r>
                      <a:r>
                        <a:rPr lang="hr-HR" b="1" dirty="0" err="1"/>
                        <a:t>been</a:t>
                      </a:r>
                      <a:r>
                        <a:rPr lang="hr-HR" b="1" dirty="0"/>
                        <a:t> </a:t>
                      </a:r>
                      <a:r>
                        <a:rPr lang="hr-HR" b="1" dirty="0" err="1"/>
                        <a:t>making</a:t>
                      </a:r>
                      <a:r>
                        <a:rPr lang="hr-HR" dirty="0"/>
                        <a:t>?</a:t>
                      </a:r>
                      <a:endParaRPr lang="en-GB" dirty="0"/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8765205"/>
                  </a:ext>
                </a:extLst>
              </a:tr>
              <a:tr h="334031">
                <a:tc>
                  <a:txBody>
                    <a:bodyPr/>
                    <a:lstStyle/>
                    <a:p>
                      <a:r>
                        <a:rPr lang="hr-HR" dirty="0" err="1"/>
                        <a:t>They</a:t>
                      </a:r>
                      <a:r>
                        <a:rPr lang="hr-HR" dirty="0"/>
                        <a:t> </a:t>
                      </a:r>
                      <a:r>
                        <a:rPr lang="hr-HR" b="1" dirty="0"/>
                        <a:t>had/’d </a:t>
                      </a:r>
                      <a:r>
                        <a:rPr lang="hr-HR" b="1" dirty="0" err="1"/>
                        <a:t>been</a:t>
                      </a:r>
                      <a:r>
                        <a:rPr lang="hr-HR" b="1" dirty="0"/>
                        <a:t> </a:t>
                      </a:r>
                      <a:r>
                        <a:rPr lang="hr-HR" b="1" dirty="0" err="1"/>
                        <a:t>making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err="1"/>
                        <a:t>They</a:t>
                      </a:r>
                      <a:r>
                        <a:rPr lang="hr-HR" dirty="0"/>
                        <a:t> </a:t>
                      </a:r>
                      <a:r>
                        <a:rPr lang="hr-HR" b="1" dirty="0"/>
                        <a:t>had </a:t>
                      </a:r>
                      <a:r>
                        <a:rPr lang="hr-HR" b="1" dirty="0" err="1"/>
                        <a:t>not</a:t>
                      </a:r>
                      <a:r>
                        <a:rPr lang="hr-HR" b="1" dirty="0"/>
                        <a:t>/</a:t>
                      </a:r>
                      <a:r>
                        <a:rPr lang="hr-HR" b="1" dirty="0" err="1"/>
                        <a:t>hadn’t</a:t>
                      </a:r>
                      <a:r>
                        <a:rPr lang="hr-HR" b="1" dirty="0"/>
                        <a:t> </a:t>
                      </a:r>
                      <a:r>
                        <a:rPr lang="hr-HR" b="1" dirty="0" err="1"/>
                        <a:t>been</a:t>
                      </a:r>
                      <a:r>
                        <a:rPr lang="hr-HR" b="1" dirty="0"/>
                        <a:t> </a:t>
                      </a:r>
                      <a:r>
                        <a:rPr lang="hr-HR" b="1" dirty="0" err="1"/>
                        <a:t>making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b="1" dirty="0"/>
                        <a:t>Had</a:t>
                      </a:r>
                      <a:r>
                        <a:rPr lang="hr-HR" dirty="0"/>
                        <a:t> </a:t>
                      </a:r>
                      <a:r>
                        <a:rPr lang="hr-HR" dirty="0" err="1"/>
                        <a:t>they</a:t>
                      </a:r>
                      <a:r>
                        <a:rPr lang="hr-HR" dirty="0"/>
                        <a:t> </a:t>
                      </a:r>
                      <a:r>
                        <a:rPr lang="hr-HR" b="1" dirty="0" err="1"/>
                        <a:t>been</a:t>
                      </a:r>
                      <a:r>
                        <a:rPr lang="hr-HR" b="1" dirty="0"/>
                        <a:t> </a:t>
                      </a:r>
                      <a:r>
                        <a:rPr lang="hr-HR" b="1" dirty="0" err="1"/>
                        <a:t>making</a:t>
                      </a:r>
                      <a:r>
                        <a:rPr lang="hr-HR" dirty="0"/>
                        <a:t>?</a:t>
                      </a:r>
                      <a:endParaRPr lang="en-GB" dirty="0"/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73287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92646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Present perfect vs past perfect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en-US" dirty="0"/>
              <a:t>Present perfect (before now)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 algn="ctr">
              <a:buNone/>
            </a:pPr>
            <a:endParaRPr lang="hr-HR" dirty="0"/>
          </a:p>
          <a:p>
            <a:pPr marL="0" indent="0" algn="ctr">
              <a:buNone/>
            </a:pPr>
            <a:r>
              <a:rPr lang="en-US" i="1" dirty="0"/>
              <a:t>My wallet </a:t>
            </a:r>
            <a:r>
              <a:rPr lang="en-US" b="1" i="1" dirty="0"/>
              <a:t>isn’t </a:t>
            </a:r>
            <a:r>
              <a:rPr lang="en-US" i="1" dirty="0"/>
              <a:t>here.</a:t>
            </a:r>
            <a:endParaRPr lang="hr-HR" i="1" dirty="0"/>
          </a:p>
          <a:p>
            <a:pPr marL="0" indent="0" algn="ctr">
              <a:buNone/>
            </a:pPr>
            <a:r>
              <a:rPr lang="en-US" i="1" dirty="0"/>
              <a:t>I</a:t>
            </a:r>
            <a:r>
              <a:rPr lang="en-US" b="1" i="1" dirty="0"/>
              <a:t>’ve left </a:t>
            </a:r>
            <a:r>
              <a:rPr lang="en-US" i="1" dirty="0"/>
              <a:t>it at home.</a:t>
            </a:r>
            <a:endParaRPr lang="hr-HR" i="1" dirty="0"/>
          </a:p>
          <a:p>
            <a:pPr marL="0" indent="0" algn="ctr">
              <a:buNone/>
            </a:pPr>
            <a:endParaRPr lang="hr-HR" i="1" dirty="0"/>
          </a:p>
          <a:p>
            <a:pPr marL="0" indent="0" algn="ctr">
              <a:buNone/>
            </a:pPr>
            <a:r>
              <a:rPr lang="en-US" i="1" dirty="0"/>
              <a:t>That man </a:t>
            </a:r>
            <a:r>
              <a:rPr lang="en-US" b="1" i="1" dirty="0"/>
              <a:t>looks </a:t>
            </a:r>
            <a:r>
              <a:rPr lang="en-US" i="1" dirty="0"/>
              <a:t>familiar. </a:t>
            </a:r>
            <a:endParaRPr lang="hr-HR" i="1" dirty="0"/>
          </a:p>
          <a:p>
            <a:pPr marL="0" indent="0" algn="ctr">
              <a:buNone/>
            </a:pPr>
            <a:r>
              <a:rPr lang="en-US" i="1" dirty="0"/>
              <a:t>I</a:t>
            </a:r>
            <a:r>
              <a:rPr lang="en-US" b="1" i="1" dirty="0"/>
              <a:t>’ve seen</a:t>
            </a:r>
            <a:r>
              <a:rPr lang="hr-HR" b="1" i="1" dirty="0"/>
              <a:t> </a:t>
            </a:r>
            <a:r>
              <a:rPr lang="en-US" i="1" dirty="0"/>
              <a:t>him somewhere before.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3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en-US" dirty="0"/>
              <a:t>Past perfect (before then)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 algn="ctr">
              <a:buNone/>
            </a:pPr>
            <a:endParaRPr lang="hr-HR" i="1" dirty="0"/>
          </a:p>
          <a:p>
            <a:pPr marL="0" indent="0" algn="ctr">
              <a:buNone/>
            </a:pPr>
            <a:r>
              <a:rPr lang="en-US" i="1" dirty="0"/>
              <a:t>My wallet </a:t>
            </a:r>
            <a:r>
              <a:rPr lang="en-US" b="1" i="1" dirty="0"/>
              <a:t>wasn’t </a:t>
            </a:r>
            <a:r>
              <a:rPr lang="en-US" i="1" dirty="0"/>
              <a:t>there.</a:t>
            </a:r>
            <a:r>
              <a:rPr lang="hr-HR" i="1" dirty="0"/>
              <a:t> </a:t>
            </a:r>
          </a:p>
          <a:p>
            <a:pPr marL="0" indent="0" algn="ctr">
              <a:buNone/>
            </a:pPr>
            <a:r>
              <a:rPr lang="en-US" i="1" dirty="0"/>
              <a:t>I’</a:t>
            </a:r>
            <a:r>
              <a:rPr lang="en-US" b="1" i="1" dirty="0"/>
              <a:t>d left </a:t>
            </a:r>
            <a:r>
              <a:rPr lang="en-US" i="1" dirty="0"/>
              <a:t>it at home.</a:t>
            </a:r>
            <a:endParaRPr lang="hr-HR" i="1" dirty="0"/>
          </a:p>
          <a:p>
            <a:pPr marL="0" indent="0" algn="ctr">
              <a:buNone/>
            </a:pPr>
            <a:endParaRPr lang="hr-HR" i="1" dirty="0"/>
          </a:p>
          <a:p>
            <a:pPr marL="0" indent="0" algn="ctr">
              <a:buNone/>
            </a:pPr>
            <a:r>
              <a:rPr lang="en-US" i="1" dirty="0"/>
              <a:t>The man </a:t>
            </a:r>
            <a:r>
              <a:rPr lang="en-US" b="1" i="1" dirty="0"/>
              <a:t>looked </a:t>
            </a:r>
            <a:r>
              <a:rPr lang="en-US" i="1" dirty="0"/>
              <a:t>familiar.</a:t>
            </a:r>
            <a:r>
              <a:rPr lang="hr-HR" i="1" dirty="0"/>
              <a:t> </a:t>
            </a:r>
          </a:p>
          <a:p>
            <a:pPr marL="0" indent="0" algn="ctr">
              <a:buNone/>
            </a:pPr>
            <a:r>
              <a:rPr lang="en-US" i="1" dirty="0"/>
              <a:t>I</a:t>
            </a:r>
            <a:r>
              <a:rPr lang="en-US" b="1" i="1" dirty="0"/>
              <a:t>’d seen </a:t>
            </a:r>
            <a:r>
              <a:rPr lang="en-US" i="1" dirty="0"/>
              <a:t>him somewhere before.</a:t>
            </a:r>
          </a:p>
        </p:txBody>
      </p:sp>
    </p:spTree>
    <p:extLst>
      <p:ext uri="{BB962C8B-B14F-4D97-AF65-F5344CB8AC3E}">
        <p14:creationId xmlns:p14="http://schemas.microsoft.com/office/powerpoint/2010/main" val="28649583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The present perfect continuous vs past perfect continuous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type="body" idx="1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hr-HR" dirty="0"/>
          </a:p>
          <a:p>
            <a:pPr marL="0" indent="0" algn="ctr">
              <a:buNone/>
            </a:pPr>
            <a:r>
              <a:rPr lang="hr-HR" dirty="0"/>
              <a:t>PRESENT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/>
          </a:p>
          <a:p>
            <a:pPr marL="0" indent="0" algn="ctr">
              <a:buNone/>
            </a:pPr>
            <a:r>
              <a:rPr lang="en-US" i="1" dirty="0"/>
              <a:t>Mary </a:t>
            </a:r>
            <a:r>
              <a:rPr lang="en-US" b="1" i="1" dirty="0"/>
              <a:t>looks </a:t>
            </a:r>
            <a:r>
              <a:rPr lang="en-US" i="1" dirty="0"/>
              <a:t>very upset. I think she</a:t>
            </a:r>
            <a:r>
              <a:rPr lang="en-US" b="1" i="1" dirty="0"/>
              <a:t>’s</a:t>
            </a:r>
            <a:r>
              <a:rPr lang="hr-HR" b="1" i="1" dirty="0"/>
              <a:t> </a:t>
            </a:r>
            <a:r>
              <a:rPr lang="en-US" b="1" i="1" dirty="0"/>
              <a:t>been crying</a:t>
            </a:r>
            <a:r>
              <a:rPr lang="en-US" i="1" dirty="0"/>
              <a:t>.</a:t>
            </a:r>
            <a:endParaRPr lang="hr-HR" i="1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3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hr-HR" dirty="0"/>
              <a:t>PAST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/>
          </a:p>
          <a:p>
            <a:pPr marL="0" indent="0" algn="ctr">
              <a:buNone/>
            </a:pPr>
            <a:r>
              <a:rPr lang="en-US" i="1" dirty="0"/>
              <a:t>Mary </a:t>
            </a:r>
            <a:r>
              <a:rPr lang="en-US" b="1" i="1" dirty="0"/>
              <a:t>looked </a:t>
            </a:r>
            <a:r>
              <a:rPr lang="en-US" i="1" dirty="0"/>
              <a:t>very upset. I </a:t>
            </a:r>
            <a:r>
              <a:rPr lang="en-US" b="1" i="1" dirty="0"/>
              <a:t>thought</a:t>
            </a:r>
            <a:r>
              <a:rPr lang="hr-HR" b="1" i="1" dirty="0"/>
              <a:t> </a:t>
            </a:r>
            <a:r>
              <a:rPr lang="en-US" b="1" i="1" dirty="0"/>
              <a:t>she’d been crying</a:t>
            </a:r>
            <a:r>
              <a:rPr lang="en-US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756022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The past continuous vs </a:t>
            </a:r>
            <a:br>
              <a:rPr lang="hr-HR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the past perfect continuous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hr-HR" dirty="0"/>
              <a:t>PAST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pPr marL="0" indent="0" algn="ctr">
              <a:buNone/>
            </a:pPr>
            <a:endParaRPr lang="hr-HR" i="1" dirty="0"/>
          </a:p>
          <a:p>
            <a:pPr marL="0" indent="0" algn="ctr">
              <a:buNone/>
            </a:pPr>
            <a:r>
              <a:rPr lang="en-US" i="1" dirty="0"/>
              <a:t>When I </a:t>
            </a:r>
            <a:r>
              <a:rPr lang="en-US" b="1" i="1" dirty="0"/>
              <a:t>phoned</a:t>
            </a:r>
            <a:r>
              <a:rPr lang="en-US" i="1" dirty="0"/>
              <a:t>, Mary </a:t>
            </a:r>
            <a:r>
              <a:rPr lang="en-US" b="1" i="1" dirty="0"/>
              <a:t>was having </a:t>
            </a:r>
            <a:r>
              <a:rPr lang="en-US" i="1" dirty="0"/>
              <a:t>a</a:t>
            </a:r>
            <a:r>
              <a:rPr lang="hr-HR" i="1" dirty="0"/>
              <a:t> </a:t>
            </a:r>
            <a:r>
              <a:rPr lang="en-US" i="1" dirty="0"/>
              <a:t>piano lesson.</a:t>
            </a:r>
          </a:p>
          <a:p>
            <a:pPr marL="0" indent="0" algn="ctr">
              <a:buNone/>
            </a:pPr>
            <a:r>
              <a:rPr lang="en-US" dirty="0"/>
              <a:t>(I phoned </a:t>
            </a:r>
            <a:r>
              <a:rPr lang="en-US" b="1" i="1" dirty="0"/>
              <a:t>during </a:t>
            </a:r>
            <a:r>
              <a:rPr lang="en-US" dirty="0"/>
              <a:t>the lessons.)</a:t>
            </a:r>
            <a:endParaRPr lang="hr-HR" dirty="0"/>
          </a:p>
          <a:p>
            <a:pPr marL="0" indent="0" algn="ctr">
              <a:buNone/>
            </a:pPr>
            <a:endParaRPr lang="hr-HR" i="1" dirty="0"/>
          </a:p>
          <a:p>
            <a:pPr marL="0" indent="0" algn="ctr">
              <a:buNone/>
            </a:pPr>
            <a:r>
              <a:rPr lang="hr-HR" i="1" dirty="0"/>
              <a:t>When the race started, it was raining and the streets were wet.</a:t>
            </a:r>
          </a:p>
          <a:p>
            <a:pPr marL="0" indent="0" algn="ctr">
              <a:buNone/>
            </a:pPr>
            <a:r>
              <a:rPr lang="hr-HR" sz="2600" dirty="0"/>
              <a:t>(It was still raining during </a:t>
            </a:r>
            <a:r>
              <a:rPr lang="hr-HR" sz="2600"/>
              <a:t>the race.)</a:t>
            </a:r>
            <a:endParaRPr lang="en-US" sz="26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hr-HR" dirty="0"/>
              <a:t>PAST PERFECT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endParaRPr lang="hr-HR" i="1" dirty="0"/>
          </a:p>
          <a:p>
            <a:pPr marL="0" indent="0" algn="ctr">
              <a:buNone/>
            </a:pPr>
            <a:r>
              <a:rPr lang="en-US" i="1" dirty="0"/>
              <a:t>When I </a:t>
            </a:r>
            <a:r>
              <a:rPr lang="en-US" b="1" i="1" dirty="0"/>
              <a:t>phoned</a:t>
            </a:r>
            <a:r>
              <a:rPr lang="en-US" i="1" dirty="0"/>
              <a:t>, Mary </a:t>
            </a:r>
            <a:r>
              <a:rPr lang="en-US" b="1" i="1" dirty="0"/>
              <a:t>had been</a:t>
            </a:r>
            <a:r>
              <a:rPr lang="hr-HR" b="1" i="1" dirty="0"/>
              <a:t> </a:t>
            </a:r>
            <a:r>
              <a:rPr lang="en-US" b="1" i="1" dirty="0"/>
              <a:t>having a piano lesson</a:t>
            </a:r>
            <a:r>
              <a:rPr lang="en-US" i="1" dirty="0"/>
              <a:t>.</a:t>
            </a:r>
          </a:p>
          <a:p>
            <a:pPr marL="0" indent="0" algn="ctr">
              <a:buNone/>
            </a:pPr>
            <a:r>
              <a:rPr lang="en-US" dirty="0"/>
              <a:t>(I phoned </a:t>
            </a:r>
            <a:r>
              <a:rPr lang="en-US" b="1" i="1" dirty="0"/>
              <a:t>after </a:t>
            </a:r>
            <a:r>
              <a:rPr lang="en-US" dirty="0"/>
              <a:t>the lesson.)</a:t>
            </a:r>
            <a:endParaRPr lang="hr-HR" dirty="0"/>
          </a:p>
          <a:p>
            <a:pPr marL="0" indent="0" algn="ctr">
              <a:buNone/>
            </a:pPr>
            <a:endParaRPr lang="hr-HR" dirty="0"/>
          </a:p>
          <a:p>
            <a:pPr marL="0" indent="0" algn="ctr">
              <a:buNone/>
            </a:pPr>
            <a:endParaRPr lang="hr-HR" dirty="0"/>
          </a:p>
          <a:p>
            <a:pPr marL="0" indent="0" algn="ctr">
              <a:buNone/>
            </a:pPr>
            <a:r>
              <a:rPr lang="hr-HR" sz="3300" i="1" dirty="0"/>
              <a:t>When the race started, it had been raining and the streets were wet.</a:t>
            </a:r>
          </a:p>
          <a:p>
            <a:pPr marL="0" indent="0" algn="ctr">
              <a:buNone/>
            </a:pPr>
            <a:r>
              <a:rPr lang="hr-HR" sz="2600" dirty="0"/>
              <a:t>(</a:t>
            </a:r>
            <a:r>
              <a:rPr lang="hr-HR" sz="2600" b="1" u="sng" dirty="0"/>
              <a:t>It wasn’t raining during the race</a:t>
            </a:r>
            <a:r>
              <a:rPr lang="hr-HR" sz="2600" dirty="0"/>
              <a:t>. It had already stopped.)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0529542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25136-6CDF-C2B2-CC9B-6240F00A2C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i="1" dirty="0">
                <a:solidFill>
                  <a:schemeClr val="accent1"/>
                </a:solidFill>
              </a:rPr>
              <a:t>Online practice</a:t>
            </a:r>
            <a:endParaRPr lang="hr-HR" sz="3600" i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4325E0-6AD1-48E2-1256-EC31745B32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0" i="0" u="none" strike="noStrike" baseline="0" dirty="0">
                <a:solidFill>
                  <a:srgbClr val="0462C1"/>
                </a:solidFill>
                <a:latin typeface="Calibri" panose="020F0502020204030204" pitchFamily="34" charset="0"/>
                <a:hlinkClick r:id="rId2"/>
              </a:rPr>
              <a:t>https://test-english.com/grammar-points/b1-b2/narrative-tenses/</a:t>
            </a:r>
            <a:endParaRPr lang="en-GB" b="0" i="0" u="none" strike="noStrike" baseline="0" dirty="0">
              <a:solidFill>
                <a:srgbClr val="0462C1"/>
              </a:solidFill>
              <a:latin typeface="Calibri" panose="020F0502020204030204" pitchFamily="34" charset="0"/>
            </a:endParaRPr>
          </a:p>
          <a:p>
            <a:endParaRPr lang="en-GB" b="0" i="0" u="none" strike="noStrike" baseline="0" dirty="0">
              <a:solidFill>
                <a:srgbClr val="0462C1"/>
              </a:solidFill>
              <a:latin typeface="Calibri" panose="020F0502020204030204" pitchFamily="34" charset="0"/>
            </a:endParaRPr>
          </a:p>
          <a:p>
            <a:endParaRPr lang="en-GB" sz="1800" dirty="0">
              <a:solidFill>
                <a:srgbClr val="0462C1"/>
              </a:solidFill>
              <a:latin typeface="Calibri" panose="020F0502020204030204" pitchFamily="34" charset="0"/>
            </a:endParaRP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7920989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r-HR" sz="4800" dirty="0"/>
              <a:t>#neverstoplearning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126191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hr-HR" dirty="0">
                <a:solidFill>
                  <a:schemeClr val="bg1"/>
                </a:solidFill>
              </a:rPr>
              <a:t>FORM - SIMPLE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hr-HR" dirty="0"/>
              <a:t>The Past Perfect </a:t>
            </a:r>
            <a:r>
              <a:rPr lang="hr-HR" b="1" dirty="0"/>
              <a:t>SIMPLE</a:t>
            </a:r>
            <a:r>
              <a:rPr lang="hr-HR" dirty="0"/>
              <a:t> is made up of two parts:</a:t>
            </a:r>
          </a:p>
          <a:p>
            <a:pPr marL="0" indent="0" algn="ctr">
              <a:buNone/>
            </a:pPr>
            <a:endParaRPr lang="hr-HR" dirty="0"/>
          </a:p>
          <a:p>
            <a:pPr marL="0" indent="0" algn="ctr">
              <a:buNone/>
            </a:pPr>
            <a:r>
              <a:rPr lang="hr-HR" b="1" dirty="0"/>
              <a:t>HAD + PAST PARTICIPLE </a:t>
            </a:r>
          </a:p>
          <a:p>
            <a:pPr marL="0" indent="0" algn="ctr">
              <a:buNone/>
            </a:pPr>
            <a:endParaRPr lang="hr-HR" b="1" dirty="0"/>
          </a:p>
          <a:p>
            <a:r>
              <a:rPr lang="en-US" dirty="0"/>
              <a:t>I </a:t>
            </a:r>
            <a:r>
              <a:rPr lang="en-US" b="1" dirty="0"/>
              <a:t>went </a:t>
            </a:r>
            <a:r>
              <a:rPr lang="en-US" dirty="0"/>
              <a:t>to the box office at lunch-time, but they </a:t>
            </a:r>
            <a:r>
              <a:rPr lang="en-US" b="1" dirty="0"/>
              <a:t>had already sold </a:t>
            </a:r>
            <a:r>
              <a:rPr lang="en-US" dirty="0"/>
              <a:t>all</a:t>
            </a:r>
          </a:p>
          <a:p>
            <a:pPr marL="0" indent="0">
              <a:buNone/>
            </a:pPr>
            <a:r>
              <a:rPr lang="hr-HR" dirty="0"/>
              <a:t>   </a:t>
            </a:r>
            <a:r>
              <a:rPr lang="en-US" dirty="0"/>
              <a:t>the tickets.</a:t>
            </a:r>
          </a:p>
          <a:p>
            <a:r>
              <a:rPr lang="en-US" dirty="0"/>
              <a:t>I </a:t>
            </a:r>
            <a:r>
              <a:rPr lang="en-US" b="1" dirty="0"/>
              <a:t>was really pleased </a:t>
            </a:r>
            <a:r>
              <a:rPr lang="en-US" dirty="0"/>
              <a:t>to see Mark again yesterday. I </a:t>
            </a:r>
            <a:r>
              <a:rPr lang="en-US" b="1" dirty="0"/>
              <a:t>hadn’t seen</a:t>
            </a:r>
          </a:p>
          <a:p>
            <a:pPr marL="0" indent="0">
              <a:buNone/>
            </a:pPr>
            <a:r>
              <a:rPr lang="hr-HR" dirty="0"/>
              <a:t>   </a:t>
            </a:r>
            <a:r>
              <a:rPr lang="en-US" dirty="0"/>
              <a:t>him for ages.</a:t>
            </a:r>
          </a:p>
          <a:p>
            <a:r>
              <a:rPr lang="en-US" dirty="0"/>
              <a:t>How many coffees </a:t>
            </a:r>
            <a:r>
              <a:rPr lang="en-US" b="1" dirty="0"/>
              <a:t>had </a:t>
            </a:r>
            <a:r>
              <a:rPr lang="en-US" dirty="0"/>
              <a:t>she </a:t>
            </a:r>
            <a:r>
              <a:rPr lang="en-US" b="1" dirty="0"/>
              <a:t>drunk </a:t>
            </a:r>
            <a:r>
              <a:rPr lang="en-US" dirty="0"/>
              <a:t>before she </a:t>
            </a:r>
            <a:r>
              <a:rPr lang="en-US" b="1" dirty="0"/>
              <a:t>had </a:t>
            </a:r>
            <a:r>
              <a:rPr lang="en-US" dirty="0"/>
              <a:t>an interview?</a:t>
            </a:r>
            <a:endParaRPr lang="hr-HR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7376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hr-HR" dirty="0">
                <a:solidFill>
                  <a:schemeClr val="bg1"/>
                </a:solidFill>
              </a:rPr>
              <a:t>When do we use it?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b="1" dirty="0"/>
          </a:p>
          <a:p>
            <a:r>
              <a:rPr lang="hr-HR" b="1" dirty="0"/>
              <a:t>For a</a:t>
            </a:r>
            <a:r>
              <a:rPr lang="en-US" b="1" dirty="0"/>
              <a:t> completed action before something else in the past</a:t>
            </a:r>
            <a:r>
              <a:rPr lang="hr-HR" b="1" dirty="0"/>
              <a:t>:</a:t>
            </a:r>
          </a:p>
          <a:p>
            <a:pPr marL="0" indent="0" algn="ctr">
              <a:buNone/>
            </a:pPr>
            <a:r>
              <a:rPr lang="en-US" i="1" dirty="0"/>
              <a:t>When we arrived, the film </a:t>
            </a:r>
            <a:r>
              <a:rPr lang="en-US" b="1" i="1" dirty="0"/>
              <a:t>had started</a:t>
            </a:r>
            <a:r>
              <a:rPr lang="en-US" i="1" dirty="0"/>
              <a:t>.</a:t>
            </a:r>
          </a:p>
          <a:p>
            <a:pPr marL="0" indent="0" algn="ctr">
              <a:buNone/>
            </a:pPr>
            <a:r>
              <a:rPr lang="en-US" dirty="0"/>
              <a:t>(= first the film started, then later we arrived)</a:t>
            </a:r>
            <a:endParaRPr lang="hr-HR" dirty="0"/>
          </a:p>
          <a:p>
            <a:pPr marL="0" indent="0" algn="ctr">
              <a:buNone/>
            </a:pPr>
            <a:endParaRPr lang="hr-HR" dirty="0"/>
          </a:p>
          <a:p>
            <a:r>
              <a:rPr lang="en-US" b="1" dirty="0"/>
              <a:t>To explain or give a reason for something in the past</a:t>
            </a:r>
            <a:r>
              <a:rPr lang="hr-HR" b="1" dirty="0"/>
              <a:t>:</a:t>
            </a:r>
          </a:p>
          <a:p>
            <a:pPr marL="0" indent="0" algn="ctr">
              <a:buNone/>
            </a:pPr>
            <a:r>
              <a:rPr lang="de-DE" i="1" dirty="0"/>
              <a:t>I</a:t>
            </a:r>
            <a:r>
              <a:rPr lang="de-DE" b="1" i="1" dirty="0"/>
              <a:t>'d eaten </a:t>
            </a:r>
            <a:r>
              <a:rPr lang="de-DE" i="1" dirty="0"/>
              <a:t>dinner so I wasn't hungry.</a:t>
            </a:r>
          </a:p>
          <a:p>
            <a:pPr marL="0" indent="0" algn="ctr">
              <a:buNone/>
            </a:pPr>
            <a:r>
              <a:rPr lang="en-US" i="1" dirty="0"/>
              <a:t>It </a:t>
            </a:r>
            <a:r>
              <a:rPr lang="en-US" b="1" i="1" dirty="0"/>
              <a:t>had snowed </a:t>
            </a:r>
            <a:r>
              <a:rPr lang="en-US" i="1" dirty="0"/>
              <a:t>in the night, so the bus didn't arrive.</a:t>
            </a:r>
          </a:p>
        </p:txBody>
      </p:sp>
    </p:spTree>
    <p:extLst>
      <p:ext uri="{BB962C8B-B14F-4D97-AF65-F5344CB8AC3E}">
        <p14:creationId xmlns:p14="http://schemas.microsoft.com/office/powerpoint/2010/main" val="15514403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hr-HR" dirty="0">
                <a:solidFill>
                  <a:schemeClr val="bg1"/>
                </a:solidFill>
              </a:rPr>
              <a:t>When do we use it?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hr-HR" b="1" dirty="0"/>
          </a:p>
          <a:p>
            <a:r>
              <a:rPr lang="en-US" b="1" dirty="0"/>
              <a:t>State verbs only: </a:t>
            </a:r>
            <a:r>
              <a:rPr lang="hr-HR" b="1" dirty="0"/>
              <a:t>For </a:t>
            </a:r>
            <a:r>
              <a:rPr lang="en-US" b="1" dirty="0"/>
              <a:t>something that started in the past and</a:t>
            </a:r>
          </a:p>
          <a:p>
            <a:pPr marL="0" indent="0">
              <a:buNone/>
            </a:pPr>
            <a:r>
              <a:rPr lang="hr-HR" b="1" dirty="0"/>
              <a:t>   </a:t>
            </a:r>
            <a:r>
              <a:rPr lang="en-US" b="1" dirty="0"/>
              <a:t>continued up to another action in the past.</a:t>
            </a:r>
            <a:endParaRPr lang="hr-HR" b="1" dirty="0"/>
          </a:p>
          <a:p>
            <a:pPr marL="0" indent="0" algn="ctr">
              <a:buNone/>
            </a:pPr>
            <a:r>
              <a:rPr lang="en-US" i="1" dirty="0"/>
              <a:t>When he graduated, he </a:t>
            </a:r>
            <a:r>
              <a:rPr lang="en-US" b="1" i="1" dirty="0"/>
              <a:t>had been </a:t>
            </a:r>
            <a:r>
              <a:rPr lang="en-US" i="1" dirty="0"/>
              <a:t>in London for six years.</a:t>
            </a:r>
          </a:p>
          <a:p>
            <a:pPr marL="0" indent="0" algn="ctr">
              <a:buNone/>
            </a:pPr>
            <a:r>
              <a:rPr lang="en-US" dirty="0"/>
              <a:t>(= he arrived in London six years before he graduated and</a:t>
            </a:r>
            <a:r>
              <a:rPr lang="hr-HR" dirty="0"/>
              <a:t> </a:t>
            </a:r>
            <a:r>
              <a:rPr lang="en-US" dirty="0"/>
              <a:t>lived there continuously until he graduated, or even longer)</a:t>
            </a:r>
            <a:endParaRPr lang="hr-HR" dirty="0"/>
          </a:p>
          <a:p>
            <a:pPr marL="0" indent="0" algn="ctr">
              <a:buNone/>
            </a:pPr>
            <a:endParaRPr lang="hr-HR" dirty="0"/>
          </a:p>
          <a:p>
            <a:r>
              <a:rPr lang="en-US" b="1" dirty="0"/>
              <a:t>As part of the third conditional.</a:t>
            </a:r>
            <a:endParaRPr lang="hr-HR" b="1" dirty="0"/>
          </a:p>
          <a:p>
            <a:pPr marL="0" indent="0" algn="ctr">
              <a:buNone/>
            </a:pPr>
            <a:r>
              <a:rPr lang="en-US" i="1" dirty="0"/>
              <a:t>If I </a:t>
            </a:r>
            <a:r>
              <a:rPr lang="en-US" b="1" i="1" dirty="0"/>
              <a:t>had known </a:t>
            </a:r>
            <a:r>
              <a:rPr lang="en-US" i="1" dirty="0"/>
              <a:t>you were ill, I would have visited you.</a:t>
            </a:r>
          </a:p>
        </p:txBody>
      </p:sp>
    </p:spTree>
    <p:extLst>
      <p:ext uri="{BB962C8B-B14F-4D97-AF65-F5344CB8AC3E}">
        <p14:creationId xmlns:p14="http://schemas.microsoft.com/office/powerpoint/2010/main" val="3121592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hr-HR" dirty="0">
                <a:solidFill>
                  <a:schemeClr val="bg1"/>
                </a:solidFill>
              </a:rPr>
              <a:t>Already, yet, never, ever, by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hr-HR" i="1" dirty="0"/>
          </a:p>
          <a:p>
            <a:pPr marL="0" indent="0" algn="ctr">
              <a:buNone/>
            </a:pPr>
            <a:r>
              <a:rPr lang="hr-HR" i="1" dirty="0"/>
              <a:t>I </a:t>
            </a:r>
            <a:r>
              <a:rPr lang="hr-HR" i="1" u="sng" dirty="0"/>
              <a:t>saw</a:t>
            </a:r>
            <a:r>
              <a:rPr lang="hr-HR" i="1" dirty="0"/>
              <a:t> The Hobbit </a:t>
            </a:r>
            <a:r>
              <a:rPr lang="hr-HR" i="1" u="sng" dirty="0"/>
              <a:t>last night. </a:t>
            </a:r>
            <a:r>
              <a:rPr lang="hr-HR" i="1" dirty="0"/>
              <a:t>I </a:t>
            </a:r>
            <a:r>
              <a:rPr lang="hr-HR" b="1" i="1" dirty="0"/>
              <a:t>had</a:t>
            </a:r>
            <a:r>
              <a:rPr lang="hr-HR" i="1" dirty="0"/>
              <a:t> </a:t>
            </a:r>
            <a:r>
              <a:rPr lang="hr-HR" i="1" u="sng" dirty="0"/>
              <a:t>never</a:t>
            </a:r>
            <a:r>
              <a:rPr lang="hr-HR" i="1" dirty="0"/>
              <a:t> </a:t>
            </a:r>
            <a:r>
              <a:rPr lang="hr-HR" b="1" i="1" dirty="0"/>
              <a:t>seen</a:t>
            </a:r>
            <a:r>
              <a:rPr lang="hr-HR" i="1" dirty="0"/>
              <a:t> it before.</a:t>
            </a:r>
          </a:p>
          <a:p>
            <a:pPr marL="0" indent="0" algn="ctr">
              <a:buNone/>
            </a:pPr>
            <a:r>
              <a:rPr lang="hr-HR" i="1" dirty="0"/>
              <a:t>Jason </a:t>
            </a:r>
            <a:r>
              <a:rPr lang="hr-HR" b="1" i="1" dirty="0"/>
              <a:t>had</a:t>
            </a:r>
            <a:r>
              <a:rPr lang="hr-HR" i="1" dirty="0"/>
              <a:t> </a:t>
            </a:r>
            <a:r>
              <a:rPr lang="hr-HR" i="1" u="sng" dirty="0"/>
              <a:t>already</a:t>
            </a:r>
            <a:r>
              <a:rPr lang="hr-HR" i="1" dirty="0"/>
              <a:t> </a:t>
            </a:r>
            <a:r>
              <a:rPr lang="hr-HR" b="1" i="1" dirty="0"/>
              <a:t>seen</a:t>
            </a:r>
            <a:r>
              <a:rPr lang="hr-HR" i="1" dirty="0"/>
              <a:t> it.</a:t>
            </a:r>
          </a:p>
          <a:p>
            <a:pPr marL="0" indent="0" algn="ctr">
              <a:buNone/>
            </a:pPr>
            <a:endParaRPr lang="hr-HR" i="1" dirty="0"/>
          </a:p>
          <a:p>
            <a:pPr marL="0" indent="0" algn="ctr">
              <a:buNone/>
            </a:pPr>
            <a:r>
              <a:rPr lang="hr-HR" i="1" dirty="0"/>
              <a:t>Oprah Winfrey is an amazing person! </a:t>
            </a:r>
            <a:r>
              <a:rPr lang="hr-HR" b="1" i="1" dirty="0"/>
              <a:t>By</a:t>
            </a:r>
            <a:r>
              <a:rPr lang="hr-HR" i="1" dirty="0"/>
              <a:t> 1958 Oprah </a:t>
            </a:r>
            <a:r>
              <a:rPr lang="hr-HR" b="1" i="1" dirty="0"/>
              <a:t>had</a:t>
            </a:r>
            <a:r>
              <a:rPr lang="hr-HR" i="1" dirty="0"/>
              <a:t> </a:t>
            </a:r>
            <a:r>
              <a:rPr lang="hr-HR" i="1" u="sng" dirty="0"/>
              <a:t>already</a:t>
            </a:r>
            <a:r>
              <a:rPr lang="hr-HR" i="1" dirty="0"/>
              <a:t> </a:t>
            </a:r>
            <a:r>
              <a:rPr lang="hr-HR" b="1" i="1" dirty="0"/>
              <a:t>given</a:t>
            </a:r>
            <a:r>
              <a:rPr lang="hr-HR" i="1" dirty="0"/>
              <a:t> her first speech. </a:t>
            </a:r>
            <a:r>
              <a:rPr lang="hr-HR" b="1" i="1" dirty="0"/>
              <a:t>By</a:t>
            </a:r>
            <a:r>
              <a:rPr lang="hr-HR" i="1" dirty="0"/>
              <a:t> 1971 she </a:t>
            </a:r>
            <a:r>
              <a:rPr lang="hr-HR" b="1" i="1" dirty="0"/>
              <a:t>hadn’t</a:t>
            </a:r>
            <a:r>
              <a:rPr lang="hr-HR" i="1" dirty="0"/>
              <a:t> </a:t>
            </a:r>
            <a:r>
              <a:rPr lang="hr-HR" i="1" u="sng" dirty="0"/>
              <a:t>yet</a:t>
            </a:r>
            <a:r>
              <a:rPr lang="hr-HR" i="1" dirty="0"/>
              <a:t> </a:t>
            </a:r>
            <a:r>
              <a:rPr lang="hr-HR" b="1" i="1" dirty="0"/>
              <a:t>gotten</a:t>
            </a:r>
            <a:r>
              <a:rPr lang="hr-HR" i="1" dirty="0"/>
              <a:t> her first TV job.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5178170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hr-HR" dirty="0">
                <a:solidFill>
                  <a:schemeClr val="bg1"/>
                </a:solidFill>
              </a:rPr>
              <a:t>Time relationship between two past events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r>
              <a:rPr lang="hr-HR" u="sng" dirty="0"/>
              <a:t>When the time relationship between two past events is clear, you can use the simple past tense for both events. </a:t>
            </a:r>
          </a:p>
          <a:p>
            <a:pPr marL="0" indent="0" algn="ctr">
              <a:buNone/>
            </a:pPr>
            <a:r>
              <a:rPr lang="hr-HR" dirty="0"/>
              <a:t>The meaning is usually clear when you use </a:t>
            </a:r>
            <a:r>
              <a:rPr lang="hr-HR" b="1" dirty="0"/>
              <a:t>after</a:t>
            </a:r>
            <a:r>
              <a:rPr lang="hr-HR" dirty="0"/>
              <a:t>, </a:t>
            </a:r>
            <a:r>
              <a:rPr lang="hr-HR" b="1" dirty="0"/>
              <a:t>before</a:t>
            </a:r>
            <a:r>
              <a:rPr lang="hr-HR" dirty="0"/>
              <a:t>, or </a:t>
            </a:r>
            <a:r>
              <a:rPr lang="hr-HR" b="1" dirty="0"/>
              <a:t>as soon as </a:t>
            </a:r>
            <a:r>
              <a:rPr lang="hr-HR" dirty="0"/>
              <a:t>to connect the events.</a:t>
            </a:r>
          </a:p>
          <a:p>
            <a:pPr marL="0" indent="0" algn="ctr">
              <a:buNone/>
            </a:pPr>
            <a:endParaRPr lang="hr-HR" dirty="0"/>
          </a:p>
          <a:p>
            <a:pPr marL="0" indent="0" algn="ctr">
              <a:buNone/>
            </a:pPr>
            <a:r>
              <a:rPr lang="hr-HR" b="1" i="1" dirty="0"/>
              <a:t>After</a:t>
            </a:r>
            <a:r>
              <a:rPr lang="hr-HR" i="1" dirty="0"/>
              <a:t> Oprah </a:t>
            </a:r>
            <a:r>
              <a:rPr lang="hr-HR" b="1" i="1" dirty="0"/>
              <a:t>had appeared </a:t>
            </a:r>
            <a:r>
              <a:rPr lang="hr-HR" i="1" dirty="0"/>
              <a:t>in The Color Purple, she </a:t>
            </a:r>
            <a:r>
              <a:rPr lang="hr-HR" b="1" i="1" dirty="0"/>
              <a:t>got</a:t>
            </a:r>
            <a:r>
              <a:rPr lang="hr-HR" i="1" dirty="0"/>
              <a:t> a part in another movie.  </a:t>
            </a:r>
          </a:p>
          <a:p>
            <a:pPr marL="0" indent="0" algn="ctr">
              <a:buNone/>
            </a:pPr>
            <a:endParaRPr lang="hr-HR" i="1" dirty="0"/>
          </a:p>
          <a:p>
            <a:pPr marL="0" indent="0" algn="ctr">
              <a:buNone/>
            </a:pPr>
            <a:r>
              <a:rPr lang="hr-HR" b="1" i="1" dirty="0"/>
              <a:t>After</a:t>
            </a:r>
            <a:r>
              <a:rPr lang="hr-HR" i="1" dirty="0"/>
              <a:t> Oprah </a:t>
            </a:r>
            <a:r>
              <a:rPr lang="hr-HR" b="1" i="1" dirty="0"/>
              <a:t>appeared</a:t>
            </a:r>
            <a:r>
              <a:rPr lang="hr-HR" i="1" dirty="0"/>
              <a:t> in The Color Purple, she </a:t>
            </a:r>
            <a:r>
              <a:rPr lang="hr-HR" b="1" i="1" dirty="0"/>
              <a:t>got</a:t>
            </a:r>
            <a:r>
              <a:rPr lang="hr-HR" i="1" dirty="0"/>
              <a:t> a part in another movie.  </a:t>
            </a:r>
          </a:p>
          <a:p>
            <a:pPr marL="0" indent="0" algn="ctr">
              <a:buNone/>
            </a:pPr>
            <a:r>
              <a:rPr lang="hr-HR" i="1" dirty="0"/>
              <a:t> 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4720735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hr-HR" dirty="0">
                <a:solidFill>
                  <a:schemeClr val="bg1"/>
                </a:solidFill>
              </a:rPr>
              <a:t>FORM - CONTINUOUS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hr-HR" dirty="0"/>
          </a:p>
          <a:p>
            <a:pPr marL="0" indent="0" algn="ctr">
              <a:buNone/>
            </a:pPr>
            <a:r>
              <a:rPr lang="hr-HR" dirty="0"/>
              <a:t>The Past Perfect </a:t>
            </a:r>
            <a:r>
              <a:rPr lang="hr-HR" b="1" dirty="0"/>
              <a:t>CONTINUOUS</a:t>
            </a:r>
            <a:r>
              <a:rPr lang="hr-HR" dirty="0"/>
              <a:t> is made up of three parts:</a:t>
            </a:r>
          </a:p>
          <a:p>
            <a:pPr marL="0" indent="0" algn="ctr">
              <a:buNone/>
            </a:pPr>
            <a:endParaRPr lang="hr-HR" dirty="0"/>
          </a:p>
          <a:p>
            <a:pPr marL="0" indent="0" algn="ctr">
              <a:buNone/>
            </a:pPr>
            <a:r>
              <a:rPr lang="hr-HR" b="1" dirty="0"/>
              <a:t>HAD + BEEN + ____ING</a:t>
            </a:r>
          </a:p>
          <a:p>
            <a:pPr marL="0" indent="0" algn="ctr">
              <a:buNone/>
            </a:pPr>
            <a:endParaRPr lang="hr-HR" b="1" dirty="0"/>
          </a:p>
          <a:p>
            <a:pPr marL="0" indent="0" algn="ctr">
              <a:buNone/>
            </a:pPr>
            <a:r>
              <a:rPr lang="hr-HR" i="1" dirty="0"/>
              <a:t>By the time the last runner crossed the finish line, he </a:t>
            </a:r>
            <a:r>
              <a:rPr lang="hr-HR" b="1" i="1" dirty="0"/>
              <a:t>had been running</a:t>
            </a:r>
            <a:r>
              <a:rPr lang="hr-HR" i="1" dirty="0"/>
              <a:t> 7 hours, 16 minutes, and 24 seconds.</a:t>
            </a:r>
          </a:p>
        </p:txBody>
      </p:sp>
    </p:spTree>
    <p:extLst>
      <p:ext uri="{BB962C8B-B14F-4D97-AF65-F5344CB8AC3E}">
        <p14:creationId xmlns:p14="http://schemas.microsoft.com/office/powerpoint/2010/main" val="1578306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hr-HR" dirty="0">
                <a:solidFill>
                  <a:schemeClr val="bg1"/>
                </a:solidFill>
              </a:rPr>
              <a:t>When do we use 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b="1" dirty="0"/>
              <a:t>To talk about an action that was in progress </a:t>
            </a:r>
            <a:r>
              <a:rPr lang="hr-HR" b="1" u="sng" dirty="0"/>
              <a:t>before a specific time in the past.</a:t>
            </a:r>
            <a:endParaRPr lang="hr-HR" b="1" i="1" u="sng" dirty="0"/>
          </a:p>
          <a:p>
            <a:pPr marL="0" indent="0" algn="ctr">
              <a:buNone/>
            </a:pPr>
            <a:r>
              <a:rPr lang="hr-HR" i="1" dirty="0"/>
              <a:t>I finally saw Toni at 4 p.m. I had been waiting for hours.</a:t>
            </a:r>
          </a:p>
          <a:p>
            <a:pPr marL="0" indent="0" algn="ctr">
              <a:buNone/>
            </a:pPr>
            <a:endParaRPr lang="hr-HR" i="1" dirty="0"/>
          </a:p>
          <a:p>
            <a:r>
              <a:rPr lang="hr-HR" b="1" dirty="0"/>
              <a:t>To show a relationship with another past event</a:t>
            </a:r>
            <a:r>
              <a:rPr lang="hr-HR" i="1" dirty="0"/>
              <a:t>.</a:t>
            </a:r>
          </a:p>
          <a:p>
            <a:pPr marL="0" indent="0" algn="ctr">
              <a:buNone/>
            </a:pPr>
            <a:r>
              <a:rPr lang="hr-HR" i="1" dirty="0"/>
              <a:t>She had been practicing for three years when she entered the race. </a:t>
            </a:r>
          </a:p>
          <a:p>
            <a:pPr marL="0" indent="0" algn="ctr">
              <a:buNone/>
            </a:pPr>
            <a:r>
              <a:rPr lang="hr-HR" dirty="0"/>
              <a:t>(First she practiced. Then she entered the race.)</a:t>
            </a:r>
          </a:p>
          <a:p>
            <a:pPr marL="0" indent="0" algn="ctr">
              <a:buNone/>
            </a:pPr>
            <a:endParaRPr lang="hr-HR" dirty="0"/>
          </a:p>
          <a:p>
            <a:r>
              <a:rPr lang="hr-HR" b="1" dirty="0"/>
              <a:t>To draw conclusions about past events based on evidence.</a:t>
            </a:r>
          </a:p>
          <a:p>
            <a:pPr marL="0" indent="0" algn="ctr">
              <a:buNone/>
            </a:pPr>
            <a:r>
              <a:rPr lang="hr-HR" i="1" dirty="0"/>
              <a:t>The streets </a:t>
            </a:r>
            <a:r>
              <a:rPr lang="hr-HR" i="1" u="sng" dirty="0"/>
              <a:t>were</a:t>
            </a:r>
            <a:r>
              <a:rPr lang="hr-HR" i="1" dirty="0"/>
              <a:t> wet. It </a:t>
            </a:r>
            <a:r>
              <a:rPr lang="hr-HR" b="1" i="1" dirty="0"/>
              <a:t>had been raining</a:t>
            </a:r>
            <a:r>
              <a:rPr lang="hr-HR" i="1" dirty="0"/>
              <a:t>.</a:t>
            </a:r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64302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The past perfect continuous vs </a:t>
            </a:r>
            <a:br>
              <a:rPr lang="hr-HR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past perfect simple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en-US" dirty="0"/>
              <a:t>OVER A PERIOD (had been doing)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endParaRPr lang="hr-HR" dirty="0"/>
          </a:p>
          <a:p>
            <a:pPr marL="0" indent="0" algn="ctr">
              <a:buNone/>
            </a:pPr>
            <a:r>
              <a:rPr lang="en-US" i="1" dirty="0"/>
              <a:t>Jane felt tired because she</a:t>
            </a:r>
            <a:r>
              <a:rPr lang="en-US" b="1" i="1" dirty="0"/>
              <a:t>’d been</a:t>
            </a:r>
            <a:r>
              <a:rPr lang="hr-HR" b="1" i="1" dirty="0"/>
              <a:t> </a:t>
            </a:r>
            <a:r>
              <a:rPr lang="en-US" b="1" i="1" dirty="0"/>
              <a:t>working </a:t>
            </a:r>
            <a:r>
              <a:rPr lang="en-US" i="1" dirty="0"/>
              <a:t>all day. </a:t>
            </a:r>
            <a:endParaRPr lang="hr-HR" i="1" dirty="0"/>
          </a:p>
          <a:p>
            <a:pPr marL="0" indent="0" algn="ctr">
              <a:buNone/>
            </a:pPr>
            <a:r>
              <a:rPr lang="en-US" dirty="0"/>
              <a:t>(We are thinking of</a:t>
            </a:r>
            <a:r>
              <a:rPr lang="hr-HR" dirty="0"/>
              <a:t> </a:t>
            </a:r>
            <a:r>
              <a:rPr lang="en-US" dirty="0"/>
              <a:t>Jane’s work going on as she got</a:t>
            </a:r>
            <a:r>
              <a:rPr lang="hr-HR" dirty="0"/>
              <a:t> </a:t>
            </a:r>
            <a:r>
              <a:rPr lang="en-US" dirty="0"/>
              <a:t>tired.)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en-US" dirty="0"/>
              <a:t>COMPLETE (had done)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r-HR" dirty="0"/>
          </a:p>
          <a:p>
            <a:pPr marL="0" indent="0" algn="ctr">
              <a:buNone/>
            </a:pPr>
            <a:r>
              <a:rPr lang="en-US" i="1" dirty="0"/>
              <a:t>Jane felt pleased because she</a:t>
            </a:r>
            <a:r>
              <a:rPr lang="en-US" b="1" i="1" dirty="0"/>
              <a:t>’d</a:t>
            </a:r>
            <a:r>
              <a:rPr lang="hr-HR" b="1" i="1" dirty="0"/>
              <a:t> </a:t>
            </a:r>
            <a:r>
              <a:rPr lang="en-US" b="1" i="1" dirty="0"/>
              <a:t>done </a:t>
            </a:r>
            <a:r>
              <a:rPr lang="en-US" i="1" dirty="0"/>
              <a:t>so much work. </a:t>
            </a:r>
            <a:endParaRPr lang="hr-HR" i="1" dirty="0"/>
          </a:p>
          <a:p>
            <a:pPr marL="0" indent="0" algn="ctr">
              <a:buNone/>
            </a:pPr>
            <a:r>
              <a:rPr lang="en-US" dirty="0"/>
              <a:t>(We are</a:t>
            </a:r>
            <a:r>
              <a:rPr lang="hr-HR" dirty="0"/>
              <a:t> </a:t>
            </a:r>
            <a:r>
              <a:rPr lang="en-US" dirty="0"/>
              <a:t>thinking of Jane’s work as complete.)</a:t>
            </a:r>
          </a:p>
        </p:txBody>
      </p:sp>
    </p:spTree>
    <p:extLst>
      <p:ext uri="{BB962C8B-B14F-4D97-AF65-F5344CB8AC3E}">
        <p14:creationId xmlns:p14="http://schemas.microsoft.com/office/powerpoint/2010/main" val="633512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gebra">
      <a:dk1>
        <a:srgbClr val="000000"/>
      </a:dk1>
      <a:lt1>
        <a:srgbClr val="FFFFFF"/>
      </a:lt1>
      <a:dk2>
        <a:srgbClr val="FFFFFF"/>
      </a:dk2>
      <a:lt2>
        <a:srgbClr val="FFFFFF"/>
      </a:lt2>
      <a:accent1>
        <a:srgbClr val="CF41AD"/>
      </a:accent1>
      <a:accent2>
        <a:srgbClr val="F7921D"/>
      </a:accent2>
      <a:accent3>
        <a:srgbClr val="E5E5E5"/>
      </a:accent3>
      <a:accent4>
        <a:srgbClr val="B71373"/>
      </a:accent4>
      <a:accent5>
        <a:srgbClr val="FF8529"/>
      </a:accent5>
      <a:accent6>
        <a:srgbClr val="E83773"/>
      </a:accent6>
      <a:hlink>
        <a:srgbClr val="414141"/>
      </a:hlink>
      <a:folHlink>
        <a:srgbClr val="C1316E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D0AA1B0231CEF4E857B54171E17E403" ma:contentTypeVersion="13" ma:contentTypeDescription="Stvaranje novog dokumenta." ma:contentTypeScope="" ma:versionID="9e6746cbc645476afe235c7a711d3ba0">
  <xsd:schema xmlns:xsd="http://www.w3.org/2001/XMLSchema" xmlns:xs="http://www.w3.org/2001/XMLSchema" xmlns:p="http://schemas.microsoft.com/office/2006/metadata/properties" xmlns:ns3="0b6f975b-2c61-4660-a506-efd7fd47df31" xmlns:ns4="ac4cf650-1c28-4b81-85c7-d6b7a1590894" targetNamespace="http://schemas.microsoft.com/office/2006/metadata/properties" ma:root="true" ma:fieldsID="61d40c885bad70ffe53bb13240463129" ns3:_="" ns4:_="">
    <xsd:import namespace="0b6f975b-2c61-4660-a506-efd7fd47df31"/>
    <xsd:import namespace="ac4cf650-1c28-4b81-85c7-d6b7a159089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6f975b-2c61-4660-a506-efd7fd47df3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4cf650-1c28-4b81-85c7-d6b7a1590894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Zajednički se koristi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Detalji o zajedničkom korištenju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Raspršivanje savjeta za zajedničko korištenje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Vrsta sadržaja"/>
        <xsd:element ref="dc:title" minOccurs="0" maxOccurs="1" ma:index="4" ma:displayName="Naslov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6376B8D-D177-4F57-A20B-6FB6D8B609B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03DA44B-D9F8-455E-BD9A-7CF07AD5A22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b6f975b-2c61-4660-a506-efd7fd47df31"/>
    <ds:schemaRef ds:uri="ac4cf650-1c28-4b81-85c7-d6b7a159089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F8819C6-689D-4147-A62A-923E4A98EF8B}">
  <ds:schemaRefs>
    <ds:schemaRef ds:uri="http://schemas.openxmlformats.org/package/2006/metadata/core-properties"/>
    <ds:schemaRef ds:uri="http://schemas.microsoft.com/office/infopath/2007/PartnerControls"/>
    <ds:schemaRef ds:uri="http://purl.org/dc/terms/"/>
    <ds:schemaRef ds:uri="http://schemas.microsoft.com/office/2006/documentManagement/types"/>
    <ds:schemaRef ds:uri="0b6f975b-2c61-4660-a506-efd7fd47df31"/>
    <ds:schemaRef ds:uri="http://purl.org/dc/elements/1.1/"/>
    <ds:schemaRef ds:uri="http://schemas.microsoft.com/office/2006/metadata/properties"/>
    <ds:schemaRef ds:uri="ac4cf650-1c28-4b81-85c7-d6b7a1590894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1024</Words>
  <Application>Microsoft Office PowerPoint</Application>
  <PresentationFormat>Widescreen</PresentationFormat>
  <Paragraphs>155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Calibri</vt:lpstr>
      <vt:lpstr>Office Theme</vt:lpstr>
      <vt:lpstr>The Past Perfect Tense</vt:lpstr>
      <vt:lpstr>FORM - SIMPLE</vt:lpstr>
      <vt:lpstr>When do we use it?</vt:lpstr>
      <vt:lpstr>When do we use it?</vt:lpstr>
      <vt:lpstr>Already, yet, never, ever, by</vt:lpstr>
      <vt:lpstr>Time relationship between two past events</vt:lpstr>
      <vt:lpstr>FORM - CONTINUOUS</vt:lpstr>
      <vt:lpstr>When do we use it?</vt:lpstr>
      <vt:lpstr>The past perfect continuous vs  past perfect simple</vt:lpstr>
      <vt:lpstr>The past perfect continuous vs  past perfect simple</vt:lpstr>
      <vt:lpstr>PowerPoint Presentation</vt:lpstr>
      <vt:lpstr>Present perfect vs past perfect</vt:lpstr>
      <vt:lpstr>The present perfect continuous vs past perfect continuous</vt:lpstr>
      <vt:lpstr>The past continuous vs  the past perfect continuous</vt:lpstr>
      <vt:lpstr>Online practice</vt:lpstr>
      <vt:lpstr>#neverstoplearning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zana mrsa</dc:creator>
  <cp:lastModifiedBy>Tihana Banko @ Racunarstvo</cp:lastModifiedBy>
  <cp:revision>27</cp:revision>
  <dcterms:created xsi:type="dcterms:W3CDTF">2018-01-24T13:33:55Z</dcterms:created>
  <dcterms:modified xsi:type="dcterms:W3CDTF">2023-12-11T20:58:46Z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0x0101000D0AA1B0231CEF4E857B54171E17E403</vt:lpwstr>
  </property>
</Properties>
</file>