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8"/>
  </p:notesMasterIdLst>
  <p:sldIdLst>
    <p:sldId id="257" r:id="rId5"/>
    <p:sldId id="258" r:id="rId6"/>
    <p:sldId id="259" r:id="rId7"/>
    <p:sldId id="260" r:id="rId8"/>
    <p:sldId id="261" r:id="rId9"/>
    <p:sldId id="265" r:id="rId10"/>
    <p:sldId id="266" r:id="rId11"/>
    <p:sldId id="268" r:id="rId12"/>
    <p:sldId id="270" r:id="rId13"/>
    <p:sldId id="267" r:id="rId14"/>
    <p:sldId id="269" r:id="rId15"/>
    <p:sldId id="271" r:id="rId16"/>
    <p:sldId id="263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Stolzl" panose="020B0604020202020204" charset="0"/>
      <p:regular r:id="rId23"/>
    </p:embeddedFont>
    <p:embeddedFont>
      <p:font typeface="Stolzl Bold" panose="00000800000000000000" charset="0"/>
      <p:bold r:id="rId24"/>
    </p:embeddedFont>
    <p:embeddedFont>
      <p:font typeface="Stolzl Book" panose="00000500000000000000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7"/>
    <p:restoredTop sz="94706"/>
  </p:normalViewPr>
  <p:slideViewPr>
    <p:cSldViewPr snapToGrid="0" snapToObjects="1">
      <p:cViewPr varScale="1">
        <p:scale>
          <a:sx n="109" d="100"/>
          <a:sy n="109" d="100"/>
        </p:scale>
        <p:origin x="6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C21E-1610-F840-997A-88EB307E0A1C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C0C92-97E4-9540-AC90-F1BBF918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95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6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571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416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8111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9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65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3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542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67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3086" y="728663"/>
            <a:ext cx="5170713" cy="1680429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  <a:t>Glavni naslov</a:t>
            </a:r>
            <a:b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</a:br>
            <a:r>
              <a:rPr lang="hr-HR" sz="4800" dirty="0">
                <a:solidFill>
                  <a:schemeClr val="bg1"/>
                </a:solidFill>
                <a:latin typeface="Stolzl Book" panose="00000500000000000000" pitchFamily="50" charset="-18"/>
              </a:rPr>
              <a:t>Tekst</a:t>
            </a:r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74540"/>
            <a:ext cx="6183086" cy="59931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18" y="3904457"/>
            <a:ext cx="6022181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2" y="6283318"/>
            <a:ext cx="1414604" cy="57468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411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Slika 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7290"/>
            <a:ext cx="8686800" cy="56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5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62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go4u.com/en/cram-up/tests/conditional-sentences-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5450" y="671514"/>
            <a:ext cx="5891212" cy="2014537"/>
          </a:xfrm>
        </p:spPr>
        <p:txBody>
          <a:bodyPr/>
          <a:lstStyle/>
          <a:p>
            <a:pPr algn="ctr"/>
            <a:r>
              <a:rPr lang="hr-HR" dirty="0">
                <a:latin typeface="Stolzl Bold" panose="00000800000000000000" pitchFamily="50" charset="-18"/>
              </a:rPr>
              <a:t>The Conditionals</a:t>
            </a:r>
            <a:endParaRPr lang="hr-HR" dirty="0">
              <a:latin typeface="Stolzl Book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47328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/>
              <a:t>INVERTED CONSTRUCTIONS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hr-HR"/>
          </a:p>
          <a:p>
            <a:pPr marL="0" indent="0" algn="ctr">
              <a:buNone/>
            </a:pPr>
            <a:r>
              <a:rPr lang="en-US"/>
              <a:t>CONDITIONAL </a:t>
            </a:r>
            <a:r>
              <a:rPr lang="en-US" dirty="0"/>
              <a:t>I - inverted construction with </a:t>
            </a:r>
            <a:r>
              <a:rPr lang="en-US" b="1" dirty="0"/>
              <a:t>SHOULD</a:t>
            </a:r>
          </a:p>
          <a:p>
            <a:pPr marL="0" indent="0" algn="ctr">
              <a:buNone/>
            </a:pPr>
            <a:r>
              <a:rPr lang="en-US" b="1" i="1" dirty="0"/>
              <a:t>Should </a:t>
            </a:r>
            <a:r>
              <a:rPr lang="en-US" i="1" dirty="0"/>
              <a:t>the business </a:t>
            </a:r>
            <a:r>
              <a:rPr lang="en-US" b="1" i="1" dirty="0"/>
              <a:t>fail</a:t>
            </a:r>
            <a:r>
              <a:rPr lang="en-US" i="1" dirty="0"/>
              <a:t>, they </a:t>
            </a:r>
            <a:r>
              <a:rPr lang="en-US" b="1" i="1" dirty="0"/>
              <a:t>will be able </a:t>
            </a:r>
            <a:r>
              <a:rPr lang="en-US" i="1" dirty="0"/>
              <a:t>to recover their loan.</a:t>
            </a:r>
            <a:endParaRPr lang="hr-HR" i="1" dirty="0"/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dirty="0"/>
              <a:t>CONDITIONAL II - inverted construction with the subjunctive </a:t>
            </a:r>
            <a:endParaRPr lang="hr-HR" dirty="0"/>
          </a:p>
          <a:p>
            <a:pPr marL="0" indent="0" algn="ctr">
              <a:buNone/>
            </a:pPr>
            <a:r>
              <a:rPr lang="en-US" b="1" dirty="0"/>
              <a:t>WERE …TO</a:t>
            </a:r>
          </a:p>
          <a:p>
            <a:pPr marL="0" indent="0" algn="ctr">
              <a:buNone/>
            </a:pPr>
            <a:r>
              <a:rPr lang="en-US" b="1" i="1" dirty="0"/>
              <a:t>Were </a:t>
            </a:r>
            <a:r>
              <a:rPr lang="en-US" i="1" dirty="0"/>
              <a:t>the business </a:t>
            </a:r>
            <a:r>
              <a:rPr lang="en-US" b="1" i="1" dirty="0"/>
              <a:t>to fail</a:t>
            </a:r>
            <a:r>
              <a:rPr lang="en-US" i="1" dirty="0"/>
              <a:t>, they </a:t>
            </a:r>
            <a:r>
              <a:rPr lang="en-US" b="1" i="1" dirty="0"/>
              <a:t>would be able </a:t>
            </a:r>
            <a:r>
              <a:rPr lang="en-US" i="1" dirty="0"/>
              <a:t>to recover their loan.</a:t>
            </a:r>
            <a:endParaRPr lang="hr-HR" i="1" dirty="0"/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dirty="0"/>
              <a:t>CONDITIONAL III - inverted construction with </a:t>
            </a:r>
            <a:r>
              <a:rPr lang="en-US" b="1" dirty="0"/>
              <a:t>the past perfect</a:t>
            </a:r>
          </a:p>
          <a:p>
            <a:pPr marL="0" indent="0" algn="ctr">
              <a:buNone/>
            </a:pPr>
            <a:r>
              <a:rPr lang="en-US" b="1" i="1" dirty="0"/>
              <a:t>Had </a:t>
            </a:r>
            <a:r>
              <a:rPr lang="en-US" i="1" dirty="0"/>
              <a:t>the deal </a:t>
            </a:r>
            <a:r>
              <a:rPr lang="en-US" b="1" i="1" dirty="0"/>
              <a:t>gone </a:t>
            </a:r>
            <a:r>
              <a:rPr lang="en-US" i="1" dirty="0"/>
              <a:t>ahead, around 75% of the market for textiles </a:t>
            </a:r>
            <a:r>
              <a:rPr lang="en-US" b="1" i="1" dirty="0"/>
              <a:t>would have</a:t>
            </a:r>
            <a:r>
              <a:rPr lang="hr-HR" b="1" i="1" dirty="0"/>
              <a:t> </a:t>
            </a:r>
            <a:r>
              <a:rPr lang="en-US" b="1" i="1" dirty="0"/>
              <a:t>ended up </a:t>
            </a:r>
            <a:r>
              <a:rPr lang="en-US" i="1" dirty="0"/>
              <a:t>in the hands of two firms.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483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38782F-4367-E686-5C36-BFC697B83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75277" cy="76908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/>
              <a:t>Summary </a:t>
            </a:r>
            <a:r>
              <a:rPr lang="hr-HR" dirty="0" err="1"/>
              <a:t>chart</a:t>
            </a:r>
            <a:endParaRPr lang="en-GB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F917351-E986-8190-D7E1-ACE146C94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523" y="1134208"/>
            <a:ext cx="5405836" cy="5413387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120E0E3-84CB-9669-84AD-E1F592148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870" y="1134208"/>
            <a:ext cx="4392138" cy="541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9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8B72C4-CF17-4988-F252-C6471698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9906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 err="1"/>
              <a:t>Let’s</a:t>
            </a:r>
            <a:r>
              <a:rPr lang="hr-HR" dirty="0"/>
              <a:t> </a:t>
            </a:r>
            <a:r>
              <a:rPr lang="hr-HR" dirty="0" err="1"/>
              <a:t>revise</a:t>
            </a:r>
            <a:r>
              <a:rPr lang="hr-HR" dirty="0"/>
              <a:t>!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242BB2-DCDE-93A8-8649-5B157DFBC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538"/>
            <a:ext cx="10515600" cy="4506425"/>
          </a:xfrm>
        </p:spPr>
        <p:txBody>
          <a:bodyPr/>
          <a:lstStyle/>
          <a:p>
            <a:r>
              <a:rPr lang="hr-HR" dirty="0">
                <a:hlinkClick r:id="rId2"/>
              </a:rPr>
              <a:t>https://www.ego4u.com/en/cram-up/tests/conditional-sentences-3</a:t>
            </a:r>
            <a:endParaRPr lang="hr-HR" dirty="0"/>
          </a:p>
          <a:p>
            <a:r>
              <a:rPr lang="hr-HR" dirty="0"/>
              <a:t>https://test-english.com/grammar-points/b1/first-and-second-conditionals/</a:t>
            </a:r>
          </a:p>
          <a:p>
            <a:r>
              <a:rPr lang="hr-HR" dirty="0"/>
              <a:t>https://www.perfect-english-grammar.com/conditional-exercises.html</a:t>
            </a:r>
          </a:p>
          <a:p>
            <a:r>
              <a:rPr lang="en-GB" dirty="0"/>
              <a:t>https://test-english.com/grammar-points/b2/mixed-conditionals/</a:t>
            </a:r>
          </a:p>
        </p:txBody>
      </p:sp>
    </p:spTree>
    <p:extLst>
      <p:ext uri="{BB962C8B-B14F-4D97-AF65-F5344CB8AC3E}">
        <p14:creationId xmlns:p14="http://schemas.microsoft.com/office/powerpoint/2010/main" val="1288326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200" dirty="0">
                <a:latin typeface="Stolzl" panose="00000500000000000000" pitchFamily="50" charset="-18"/>
              </a:rPr>
              <a:t>#neverstoplearning</a:t>
            </a:r>
            <a:endParaRPr lang="en-US" sz="3200" dirty="0">
              <a:latin typeface="Stolzl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26191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/>
              <a:t>What are they?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en-US" dirty="0"/>
              <a:t>A conditional sentence comprises </a:t>
            </a:r>
            <a:r>
              <a:rPr lang="en-US" b="1" dirty="0"/>
              <a:t>two </a:t>
            </a:r>
            <a:r>
              <a:rPr lang="en-US" dirty="0"/>
              <a:t>clauses:</a:t>
            </a:r>
            <a:endParaRPr lang="hr-HR" dirty="0"/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                       </a:t>
            </a:r>
            <a:r>
              <a:rPr lang="en-US" b="1" dirty="0"/>
              <a:t>the IF clause</a:t>
            </a:r>
            <a:r>
              <a:rPr lang="hr-HR" dirty="0"/>
              <a:t>,</a:t>
            </a:r>
            <a:r>
              <a:rPr lang="en-US" dirty="0"/>
              <a:t> </a:t>
            </a:r>
            <a:r>
              <a:rPr lang="hr-HR" dirty="0"/>
              <a:t>    </a:t>
            </a:r>
            <a:r>
              <a:rPr lang="en-US" dirty="0"/>
              <a:t>+ </a:t>
            </a:r>
            <a:r>
              <a:rPr lang="hr-HR" dirty="0"/>
              <a:t>     </a:t>
            </a:r>
            <a:r>
              <a:rPr lang="en-US" b="1" dirty="0"/>
              <a:t>the main clause</a:t>
            </a:r>
          </a:p>
          <a:p>
            <a:pPr marL="0" indent="0">
              <a:buNone/>
            </a:pPr>
            <a:r>
              <a:rPr lang="hr-HR" dirty="0"/>
              <a:t>                       </a:t>
            </a:r>
            <a:r>
              <a:rPr lang="en-US" dirty="0"/>
              <a:t>(the condition) </a:t>
            </a:r>
            <a:r>
              <a:rPr lang="hr-HR" dirty="0"/>
              <a:t>               </a:t>
            </a:r>
            <a:r>
              <a:rPr lang="en-US" dirty="0"/>
              <a:t>(the result)</a:t>
            </a:r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en-US" dirty="0"/>
              <a:t>We use conditional sentences </a:t>
            </a:r>
            <a:r>
              <a:rPr lang="en-US" b="1" dirty="0"/>
              <a:t>to talk about the relationship between</a:t>
            </a:r>
            <a:r>
              <a:rPr lang="hr-HR" b="1" dirty="0"/>
              <a:t> </a:t>
            </a:r>
            <a:r>
              <a:rPr lang="en-US" b="1" dirty="0"/>
              <a:t>events and their consequences</a:t>
            </a:r>
            <a:r>
              <a:rPr lang="en-US" dirty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144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/>
              <a:t>THE ZERO CONDITIONAL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/>
              <a:t>(aka The Present Conditional, The Universal</a:t>
            </a:r>
            <a:r>
              <a:rPr lang="hr-HR" dirty="0"/>
              <a:t> </a:t>
            </a:r>
            <a:r>
              <a:rPr lang="en-US" dirty="0"/>
              <a:t>Condition)</a:t>
            </a:r>
            <a:endParaRPr lang="hr-HR" dirty="0"/>
          </a:p>
          <a:p>
            <a:pPr marL="0" indent="0" algn="ctr">
              <a:buNone/>
            </a:pPr>
            <a:endParaRPr lang="hr-HR" b="1" dirty="0"/>
          </a:p>
          <a:p>
            <a:pPr marL="0" indent="0" algn="ctr">
              <a:buNone/>
            </a:pPr>
            <a:r>
              <a:rPr lang="en-US" b="1" dirty="0"/>
              <a:t>IF + PRESENT TENSE, PRESENT TENSE</a:t>
            </a:r>
          </a:p>
          <a:p>
            <a:pPr marL="0" indent="0" algn="ctr">
              <a:buNone/>
            </a:pPr>
            <a:r>
              <a:rPr lang="en-US" i="1" dirty="0"/>
              <a:t>If you </a:t>
            </a:r>
            <a:r>
              <a:rPr lang="en-US" b="1" i="1" dirty="0"/>
              <a:t>heat </a:t>
            </a:r>
            <a:r>
              <a:rPr lang="en-US" i="1" dirty="0"/>
              <a:t>ice, it </a:t>
            </a:r>
            <a:r>
              <a:rPr lang="en-US" b="1" i="1" dirty="0"/>
              <a:t>melts</a:t>
            </a:r>
            <a:r>
              <a:rPr lang="en-US" i="1" dirty="0"/>
              <a:t>.</a:t>
            </a:r>
          </a:p>
          <a:p>
            <a:pPr marL="0" indent="0" algn="ctr">
              <a:buNone/>
            </a:pPr>
            <a:r>
              <a:rPr lang="en-US" i="1" dirty="0"/>
              <a:t>We </a:t>
            </a:r>
            <a:r>
              <a:rPr lang="en-US" b="1" i="1" dirty="0"/>
              <a:t>don’t process </a:t>
            </a:r>
            <a:r>
              <a:rPr lang="en-US" i="1" dirty="0"/>
              <a:t>orders the same day if we </a:t>
            </a:r>
            <a:r>
              <a:rPr lang="en-US" b="1" i="1" dirty="0"/>
              <a:t>receive </a:t>
            </a:r>
            <a:r>
              <a:rPr lang="en-US" i="1" dirty="0"/>
              <a:t>them after 3 pm.</a:t>
            </a:r>
            <a:endParaRPr lang="hr-HR" i="1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hr-HR" b="1" dirty="0"/>
              <a:t>*</a:t>
            </a:r>
            <a:r>
              <a:rPr lang="en-US" b="1" dirty="0"/>
              <a:t>We can also use an imperative or a modal for the result</a:t>
            </a:r>
            <a:r>
              <a:rPr lang="en-US" dirty="0"/>
              <a:t>:</a:t>
            </a:r>
          </a:p>
          <a:p>
            <a:pPr marL="0" indent="0" algn="ctr">
              <a:buNone/>
            </a:pPr>
            <a:r>
              <a:rPr lang="en-US" b="1" i="1" dirty="0"/>
              <a:t>Don’t get into </a:t>
            </a:r>
            <a:r>
              <a:rPr lang="en-US" i="1" dirty="0"/>
              <a:t>an unlicensed taxi if you</a:t>
            </a:r>
            <a:r>
              <a:rPr lang="en-US" b="1" i="1" dirty="0"/>
              <a:t>’re traveling </a:t>
            </a:r>
            <a:r>
              <a:rPr lang="en-US" i="1" dirty="0"/>
              <a:t>alone.</a:t>
            </a:r>
          </a:p>
          <a:p>
            <a:pPr marL="0" indent="0" algn="ctr">
              <a:buNone/>
            </a:pPr>
            <a:r>
              <a:rPr lang="en-US" i="1" dirty="0"/>
              <a:t>What </a:t>
            </a:r>
            <a:r>
              <a:rPr lang="en-US" b="1" i="1" dirty="0"/>
              <a:t>should </a:t>
            </a:r>
            <a:r>
              <a:rPr lang="en-US" i="1" dirty="0"/>
              <a:t>I do if my computer </a:t>
            </a:r>
            <a:r>
              <a:rPr lang="en-US" b="1" i="1" dirty="0"/>
              <a:t>crashes</a:t>
            </a:r>
            <a:r>
              <a:rPr lang="en-US" i="1" dirty="0"/>
              <a:t>?</a:t>
            </a:r>
            <a:endParaRPr lang="hr-HR" i="1" dirty="0"/>
          </a:p>
          <a:p>
            <a:endParaRPr lang="hr-HR" dirty="0"/>
          </a:p>
          <a:p>
            <a:pPr marL="0" indent="0" algn="ctr">
              <a:buNone/>
            </a:pPr>
            <a:r>
              <a:rPr lang="en-US" dirty="0"/>
              <a:t>The condition always has </a:t>
            </a:r>
            <a:r>
              <a:rPr lang="en-US" b="1" u="sng" dirty="0"/>
              <a:t>THE SAME RESULT</a:t>
            </a:r>
            <a:r>
              <a:rPr lang="en-US" u="sng" dirty="0"/>
              <a:t>!</a:t>
            </a:r>
          </a:p>
          <a:p>
            <a:endParaRPr lang="hr-HR" dirty="0"/>
          </a:p>
          <a:p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59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/>
              <a:t>THE FIRST CONDITIONAL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hr-HR" b="1" dirty="0"/>
          </a:p>
          <a:p>
            <a:pPr marL="0" indent="0" algn="ctr">
              <a:buNone/>
            </a:pPr>
            <a:r>
              <a:rPr lang="en-US" b="1" dirty="0"/>
              <a:t>IF + PRESENT TENSE, WILL + infinitive</a:t>
            </a:r>
            <a:endParaRPr lang="hr-HR" b="1" dirty="0"/>
          </a:p>
          <a:p>
            <a:pPr marL="0" indent="0" algn="ctr">
              <a:buNone/>
            </a:pPr>
            <a:r>
              <a:rPr lang="hr-HR" dirty="0"/>
              <a:t>(real possibility in the present!)</a:t>
            </a:r>
          </a:p>
          <a:p>
            <a:pPr marL="0" indent="0" algn="ctr">
              <a:buNone/>
            </a:pPr>
            <a:endParaRPr lang="hr-HR" b="1" dirty="0"/>
          </a:p>
          <a:p>
            <a:pPr marL="0" indent="0" algn="ctr">
              <a:buNone/>
            </a:pPr>
            <a:r>
              <a:rPr lang="en-US" i="1" dirty="0"/>
              <a:t>If you </a:t>
            </a:r>
            <a:r>
              <a:rPr lang="en-US" b="1" i="1" dirty="0"/>
              <a:t>study</a:t>
            </a:r>
            <a:r>
              <a:rPr lang="en-US" i="1" dirty="0"/>
              <a:t>, you </a:t>
            </a:r>
            <a:r>
              <a:rPr lang="en-US" b="1" i="1" dirty="0"/>
              <a:t>will pass </a:t>
            </a:r>
            <a:r>
              <a:rPr lang="en-US" i="1" dirty="0"/>
              <a:t>the exam.</a:t>
            </a:r>
          </a:p>
          <a:p>
            <a:pPr marL="0" indent="0" algn="ctr">
              <a:buNone/>
            </a:pPr>
            <a:r>
              <a:rPr lang="en-US" i="1" dirty="0"/>
              <a:t>If you </a:t>
            </a:r>
            <a:r>
              <a:rPr lang="en-US" b="1" i="1" dirty="0"/>
              <a:t>order </a:t>
            </a:r>
            <a:r>
              <a:rPr lang="en-US" i="1" dirty="0"/>
              <a:t>it now, we </a:t>
            </a:r>
            <a:r>
              <a:rPr lang="en-US" b="1" i="1" dirty="0"/>
              <a:t>could get </a:t>
            </a:r>
            <a:r>
              <a:rPr lang="en-US" i="1" dirty="0"/>
              <a:t>it to you by tomorrow. </a:t>
            </a:r>
            <a:endParaRPr lang="hr-HR" i="1" dirty="0"/>
          </a:p>
          <a:p>
            <a:pPr marL="0" indent="0" algn="ctr">
              <a:buNone/>
            </a:pPr>
            <a:r>
              <a:rPr lang="en-US" dirty="0"/>
              <a:t>(modal verb)</a:t>
            </a:r>
          </a:p>
          <a:p>
            <a:pPr marL="0" indent="0" algn="ctr">
              <a:buNone/>
            </a:pPr>
            <a:r>
              <a:rPr lang="en-US" i="1" dirty="0"/>
              <a:t>If they </a:t>
            </a:r>
            <a:r>
              <a:rPr lang="en-US" b="1" i="1" dirty="0"/>
              <a:t>arrive </a:t>
            </a:r>
            <a:r>
              <a:rPr lang="en-US" i="1" dirty="0"/>
              <a:t>early, </a:t>
            </a:r>
            <a:r>
              <a:rPr lang="en-US" b="1" i="1" dirty="0"/>
              <a:t>take </a:t>
            </a:r>
            <a:r>
              <a:rPr lang="en-US" i="1" dirty="0"/>
              <a:t>them to the canteen. (</a:t>
            </a:r>
            <a:r>
              <a:rPr lang="en-US" dirty="0"/>
              <a:t>imperative</a:t>
            </a:r>
            <a:r>
              <a:rPr lang="en-US" i="1" dirty="0"/>
              <a:t>)</a:t>
            </a:r>
            <a:endParaRPr lang="hr-HR" i="1" dirty="0"/>
          </a:p>
          <a:p>
            <a:pPr marL="0" indent="0" algn="ctr">
              <a:buNone/>
            </a:pPr>
            <a:endParaRPr lang="hr-HR" sz="2400" dirty="0"/>
          </a:p>
          <a:p>
            <a:pPr marL="0" indent="0" algn="ctr">
              <a:buNone/>
            </a:pPr>
            <a:r>
              <a:rPr lang="en-US" sz="2400" dirty="0"/>
              <a:t>We use it </a:t>
            </a:r>
            <a:r>
              <a:rPr lang="en-US" sz="2400" b="1" dirty="0"/>
              <a:t>to talk about actions that </a:t>
            </a:r>
            <a:r>
              <a:rPr lang="en-US" sz="2400" b="1" u="sng" dirty="0"/>
              <a:t>WILL or are likely to happen in the</a:t>
            </a:r>
            <a:r>
              <a:rPr lang="hr-HR" sz="2400" b="1" u="sng" dirty="0"/>
              <a:t> </a:t>
            </a:r>
            <a:r>
              <a:rPr lang="en-US" sz="2400" b="1" u="sng" dirty="0"/>
              <a:t>future</a:t>
            </a:r>
            <a:r>
              <a:rPr lang="en-US" sz="2400" u="sng" dirty="0"/>
              <a:t>, </a:t>
            </a:r>
            <a:r>
              <a:rPr lang="en-US" sz="2400" dirty="0"/>
              <a:t>depending on another action happening.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30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/>
              <a:t>Alternatives to IF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We can use these alternatives to IF with conditionals to talk about real</a:t>
            </a:r>
            <a:r>
              <a:rPr lang="hr-HR" dirty="0"/>
              <a:t> </a:t>
            </a:r>
            <a:r>
              <a:rPr lang="en-US" dirty="0"/>
              <a:t>present and future</a:t>
            </a:r>
            <a:r>
              <a:rPr lang="hr-HR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</a:t>
            </a:r>
            <a:r>
              <a:rPr lang="hr-HR" dirty="0"/>
              <a:t> </a:t>
            </a:r>
            <a:r>
              <a:rPr lang="en-US" i="1" dirty="0"/>
              <a:t>as long as/ providing/provided (that) / on condition that / so long as= </a:t>
            </a:r>
            <a:r>
              <a:rPr lang="en-US" b="1" i="1" dirty="0"/>
              <a:t>if only</a:t>
            </a:r>
          </a:p>
          <a:p>
            <a:pPr marL="0" indent="0">
              <a:buNone/>
            </a:pPr>
            <a:r>
              <a:rPr lang="hr-HR" i="1" dirty="0"/>
              <a:t>  </a:t>
            </a:r>
            <a:r>
              <a:rPr lang="en-US" i="1" dirty="0"/>
              <a:t>( conditionals I &amp; II)</a:t>
            </a:r>
          </a:p>
          <a:p>
            <a:pPr marL="0" indent="0" algn="ctr">
              <a:buNone/>
            </a:pPr>
            <a:r>
              <a:rPr lang="en-US" i="1" dirty="0"/>
              <a:t>A sports </a:t>
            </a:r>
            <a:r>
              <a:rPr lang="en-US" i="1" dirty="0" err="1"/>
              <a:t>centre</a:t>
            </a:r>
            <a:r>
              <a:rPr lang="en-US" i="1" dirty="0"/>
              <a:t> is a low financial risk </a:t>
            </a:r>
            <a:r>
              <a:rPr lang="en-US" b="1" i="1" dirty="0"/>
              <a:t>as long as/providing/ provided that</a:t>
            </a:r>
          </a:p>
          <a:p>
            <a:pPr marL="0" indent="0" algn="ctr">
              <a:buNone/>
            </a:pPr>
            <a:r>
              <a:rPr lang="en-US" i="1" dirty="0"/>
              <a:t>you sell memberships.</a:t>
            </a:r>
          </a:p>
          <a:p>
            <a:r>
              <a:rPr lang="en-US" i="1" dirty="0"/>
              <a:t>unless = </a:t>
            </a:r>
            <a:r>
              <a:rPr lang="en-US" b="1" i="1" dirty="0"/>
              <a:t>except if </a:t>
            </a:r>
            <a:r>
              <a:rPr lang="en-US" i="1" dirty="0"/>
              <a:t>(conditional I)</a:t>
            </a:r>
          </a:p>
          <a:p>
            <a:pPr marL="0" indent="0" algn="ctr">
              <a:buNone/>
            </a:pPr>
            <a:r>
              <a:rPr lang="en-US" i="1" dirty="0"/>
              <a:t>People won’t fill in marketing questionnaires </a:t>
            </a:r>
            <a:r>
              <a:rPr lang="en-US" b="1" i="1" dirty="0"/>
              <a:t>unless </a:t>
            </a:r>
            <a:r>
              <a:rPr lang="en-US" i="1" dirty="0"/>
              <a:t>you offer them a prize.</a:t>
            </a:r>
            <a:endParaRPr lang="hr-HR" i="1" dirty="0"/>
          </a:p>
          <a:p>
            <a:pPr marL="0" indent="0" algn="ctr">
              <a:buNone/>
            </a:pPr>
            <a:endParaRPr lang="en-US" i="1" dirty="0"/>
          </a:p>
          <a:p>
            <a:r>
              <a:rPr lang="en-US" i="1" dirty="0"/>
              <a:t>in case / in the case of / in the event that / in the event of = </a:t>
            </a:r>
            <a:r>
              <a:rPr lang="en-US" b="1" i="1" dirty="0"/>
              <a:t>to avoid a</a:t>
            </a:r>
            <a:r>
              <a:rPr lang="hr-HR" b="1" i="1" dirty="0"/>
              <a:t> </a:t>
            </a:r>
            <a:r>
              <a:rPr lang="en-US" b="1" i="1" dirty="0"/>
              <a:t>possible </a:t>
            </a:r>
            <a:r>
              <a:rPr lang="hr-HR" b="1" i="1" dirty="0"/>
              <a:t>           </a:t>
            </a:r>
          </a:p>
          <a:p>
            <a:pPr marL="0" indent="0">
              <a:buNone/>
            </a:pPr>
            <a:r>
              <a:rPr lang="hr-HR" b="1" i="1" dirty="0"/>
              <a:t>                                                                                      </a:t>
            </a:r>
            <a:r>
              <a:rPr lang="en-US" b="1" i="1" dirty="0"/>
              <a:t>problem later </a:t>
            </a:r>
            <a:r>
              <a:rPr lang="en-US" i="1" dirty="0"/>
              <a:t>(conditional I)</a:t>
            </a:r>
          </a:p>
          <a:p>
            <a:pPr marL="0" indent="0" algn="ctr">
              <a:buNone/>
            </a:pPr>
            <a:r>
              <a:rPr lang="en-US" i="1" dirty="0"/>
              <a:t>I’ll keep my mobile with me </a:t>
            </a:r>
            <a:r>
              <a:rPr lang="en-US" b="1" i="1" dirty="0"/>
              <a:t>in case </a:t>
            </a:r>
            <a:r>
              <a:rPr lang="en-US" i="1" dirty="0"/>
              <a:t>you need to contact 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817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/>
              <a:t>THE SECOND CONDITIONAL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hr-HR" b="1" dirty="0"/>
          </a:p>
          <a:p>
            <a:pPr marL="0" indent="0" algn="ctr">
              <a:buNone/>
            </a:pPr>
            <a:r>
              <a:rPr lang="en-US" b="1" dirty="0"/>
              <a:t>IF + PAST TENSE, WOULD + infinitive</a:t>
            </a:r>
            <a:endParaRPr lang="hr-HR" b="1" dirty="0"/>
          </a:p>
          <a:p>
            <a:pPr marL="0" indent="0" algn="ctr">
              <a:buNone/>
            </a:pPr>
            <a:r>
              <a:rPr lang="hr-HR" dirty="0"/>
              <a:t>(unreal possibility in the present)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i="1" dirty="0"/>
              <a:t>If I </a:t>
            </a:r>
            <a:r>
              <a:rPr lang="en-US" sz="2400" b="1" i="1" dirty="0"/>
              <a:t>won </a:t>
            </a:r>
            <a:r>
              <a:rPr lang="en-US" sz="2400" i="1" dirty="0"/>
              <a:t>the lottery, I </a:t>
            </a:r>
            <a:r>
              <a:rPr lang="en-US" sz="2400" b="1" i="1" dirty="0"/>
              <a:t>would quit </a:t>
            </a:r>
            <a:r>
              <a:rPr lang="en-US" sz="2400" i="1" dirty="0"/>
              <a:t>my job.</a:t>
            </a:r>
          </a:p>
          <a:p>
            <a:pPr marL="0" indent="0" algn="ctr">
              <a:buNone/>
            </a:pPr>
            <a:r>
              <a:rPr lang="en-US" sz="2400" i="1" dirty="0"/>
              <a:t>If we </a:t>
            </a:r>
            <a:r>
              <a:rPr lang="en-US" sz="2400" b="1" i="1" dirty="0"/>
              <a:t>had </a:t>
            </a:r>
            <a:r>
              <a:rPr lang="en-US" sz="2400" i="1" dirty="0"/>
              <a:t>a good database, we </a:t>
            </a:r>
            <a:r>
              <a:rPr lang="en-US" sz="2400" b="1" i="1" dirty="0"/>
              <a:t>wouldn’t waste </a:t>
            </a:r>
            <a:r>
              <a:rPr lang="en-US" sz="2400" i="1" dirty="0"/>
              <a:t>so much time.</a:t>
            </a:r>
          </a:p>
          <a:p>
            <a:pPr marL="0" indent="0" algn="ctr">
              <a:buNone/>
            </a:pPr>
            <a:r>
              <a:rPr lang="en-US" sz="2400" i="1" dirty="0"/>
              <a:t>If we </a:t>
            </a:r>
            <a:r>
              <a:rPr lang="en-US" sz="2400" b="1" i="1" dirty="0"/>
              <a:t>didn’t have </a:t>
            </a:r>
            <a:r>
              <a:rPr lang="en-US" sz="2400" i="1" dirty="0"/>
              <a:t>such poor customer service, we</a:t>
            </a:r>
            <a:r>
              <a:rPr lang="en-US" sz="2400" b="1" i="1" dirty="0"/>
              <a:t>’d be </a:t>
            </a:r>
            <a:r>
              <a:rPr lang="en-US" sz="2400" i="1" dirty="0"/>
              <a:t>much more</a:t>
            </a:r>
            <a:r>
              <a:rPr lang="hr-HR" sz="2400" i="1" dirty="0"/>
              <a:t> </a:t>
            </a:r>
            <a:r>
              <a:rPr lang="en-US" sz="2400" i="1" dirty="0"/>
              <a:t>successful.</a:t>
            </a:r>
          </a:p>
          <a:p>
            <a:pPr marL="0" indent="0" algn="ctr">
              <a:buNone/>
            </a:pPr>
            <a:endParaRPr lang="hr-HR" sz="2400" dirty="0"/>
          </a:p>
          <a:p>
            <a:pPr marL="0" indent="0" algn="ctr">
              <a:buNone/>
            </a:pPr>
            <a:r>
              <a:rPr lang="en-US" sz="2400" dirty="0"/>
              <a:t>We use it </a:t>
            </a:r>
            <a:r>
              <a:rPr lang="en-US" sz="2400" b="1" u="sng" dirty="0"/>
              <a:t>to talk about things in the future that are probably not going to</a:t>
            </a:r>
            <a:r>
              <a:rPr lang="hr-HR" sz="2400" b="1" u="sng" dirty="0"/>
              <a:t> </a:t>
            </a:r>
            <a:r>
              <a:rPr lang="en-US" sz="2400" b="1" u="sng" dirty="0"/>
              <a:t>be true </a:t>
            </a:r>
            <a:r>
              <a:rPr lang="en-US" sz="2400" dirty="0"/>
              <a:t>(hypothetical present = when we are thinking about the present</a:t>
            </a:r>
            <a:r>
              <a:rPr lang="hr-HR" sz="2400" dirty="0"/>
              <a:t> </a:t>
            </a:r>
            <a:r>
              <a:rPr lang="en-US" sz="2400" dirty="0"/>
              <a:t>situation and imagining how it could be different)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60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/>
              <a:t>THE THIRD CONDITIONAL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r-HR" b="1" dirty="0"/>
          </a:p>
          <a:p>
            <a:pPr marL="0" indent="0" algn="ctr">
              <a:buNone/>
            </a:pPr>
            <a:r>
              <a:rPr lang="en-US" b="1" dirty="0"/>
              <a:t>IF + PAST PERFECT, WOULD + HAVE + PAST PARTICIPLE</a:t>
            </a:r>
            <a:endParaRPr lang="hr-HR" b="1" dirty="0"/>
          </a:p>
          <a:p>
            <a:pPr marL="0" indent="0" algn="ctr">
              <a:buNone/>
            </a:pPr>
            <a:r>
              <a:rPr lang="hr-HR" dirty="0"/>
              <a:t>(unreal possibility in the past!)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en-US" i="1" dirty="0"/>
              <a:t>If she </a:t>
            </a:r>
            <a:r>
              <a:rPr lang="en-US" b="1" i="1" dirty="0"/>
              <a:t>had studied, </a:t>
            </a:r>
            <a:r>
              <a:rPr lang="en-US" i="1" dirty="0"/>
              <a:t>she </a:t>
            </a:r>
            <a:r>
              <a:rPr lang="en-US" b="1" i="1" dirty="0"/>
              <a:t>would have passed </a:t>
            </a:r>
            <a:r>
              <a:rPr lang="en-US" i="1" dirty="0"/>
              <a:t>the exam.</a:t>
            </a:r>
          </a:p>
          <a:p>
            <a:pPr marL="0" indent="0" algn="ctr">
              <a:buNone/>
            </a:pPr>
            <a:r>
              <a:rPr lang="en-US" i="1" dirty="0"/>
              <a:t>If you </a:t>
            </a:r>
            <a:r>
              <a:rPr lang="en-US" b="1" i="1" dirty="0"/>
              <a:t>hadn’t been </a:t>
            </a:r>
            <a:r>
              <a:rPr lang="en-US" i="1" dirty="0"/>
              <a:t>late, we </a:t>
            </a:r>
            <a:r>
              <a:rPr lang="en-US" b="1" i="1" dirty="0"/>
              <a:t>wouldn’t have missed </a:t>
            </a:r>
            <a:r>
              <a:rPr lang="en-US" i="1" dirty="0"/>
              <a:t>the bus.</a:t>
            </a:r>
          </a:p>
          <a:p>
            <a:pPr marL="0" indent="0" algn="ctr">
              <a:buNone/>
            </a:pPr>
            <a:r>
              <a:rPr lang="en-US" i="1" dirty="0"/>
              <a:t>It </a:t>
            </a:r>
            <a:r>
              <a:rPr lang="en-US" b="1" i="1" dirty="0"/>
              <a:t>wouldn’t have taken </a:t>
            </a:r>
            <a:r>
              <a:rPr lang="en-US" i="1" dirty="0"/>
              <a:t>so much time if they’</a:t>
            </a:r>
            <a:r>
              <a:rPr lang="en-US" b="1" i="1" dirty="0"/>
              <a:t>d known </a:t>
            </a:r>
            <a:r>
              <a:rPr lang="en-US" i="1" dirty="0"/>
              <a:t>who to contact.</a:t>
            </a:r>
            <a:endParaRPr lang="hr-HR" i="1" dirty="0"/>
          </a:p>
          <a:p>
            <a:pPr marL="0" indent="0" algn="ctr">
              <a:buNone/>
            </a:pPr>
            <a:endParaRPr lang="hr-HR" i="1" dirty="0"/>
          </a:p>
          <a:p>
            <a:pPr marL="0" indent="0" algn="ctr">
              <a:buNone/>
            </a:pPr>
            <a:r>
              <a:rPr lang="en-US" dirty="0"/>
              <a:t>We use it </a:t>
            </a:r>
            <a:r>
              <a:rPr lang="en-US" b="1" u="sng" dirty="0"/>
              <a:t>to describe a situation that didn't happen, and to imagine the</a:t>
            </a:r>
            <a:r>
              <a:rPr lang="hr-HR" b="1" u="sng" dirty="0"/>
              <a:t> </a:t>
            </a:r>
            <a:r>
              <a:rPr lang="en-US" b="1" u="sng" dirty="0"/>
              <a:t>result of this situation </a:t>
            </a:r>
            <a:r>
              <a:rPr lang="en-US" dirty="0"/>
              <a:t>(hypothetical past)</a:t>
            </a:r>
          </a:p>
          <a:p>
            <a:pPr marL="0" indent="0" algn="ctr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8933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/>
              <a:t>MIXED CONDITIONALS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71303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/>
              <a:t>1. </a:t>
            </a:r>
            <a:r>
              <a:rPr lang="en-GB" sz="2400" b="1" dirty="0"/>
              <a:t>[If + type II conditional, type III conditional]</a:t>
            </a:r>
            <a:r>
              <a:rPr lang="hr-HR" sz="2400" b="1" dirty="0"/>
              <a:t>: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a hypothetical present</a:t>
            </a:r>
            <a:r>
              <a:rPr lang="en-GB" sz="2400" dirty="0"/>
              <a:t> situation that is the result of </a:t>
            </a:r>
            <a:r>
              <a:rPr lang="en-GB" sz="2400" i="1" dirty="0"/>
              <a:t>a past action</a:t>
            </a:r>
            <a:r>
              <a:rPr lang="en-GB" sz="2400" dirty="0"/>
              <a:t> that </a:t>
            </a:r>
            <a:r>
              <a:rPr lang="en-GB" sz="2400" b="1" u="sng" dirty="0">
                <a:solidFill>
                  <a:schemeClr val="accent1">
                    <a:lumMod val="75000"/>
                  </a:schemeClr>
                </a:solidFill>
              </a:rPr>
              <a:t>did not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/>
              <a:t>actually happen. </a:t>
            </a:r>
            <a:endParaRPr lang="hr-HR" sz="2400" dirty="0"/>
          </a:p>
          <a:p>
            <a:pPr marL="0" indent="0">
              <a:buNone/>
            </a:pPr>
            <a:r>
              <a:rPr lang="hr-HR" b="1" dirty="0"/>
              <a:t>                                     </a:t>
            </a:r>
            <a:r>
              <a:rPr lang="hr-HR" sz="2400" b="1" dirty="0"/>
              <a:t>II           +           III</a:t>
            </a:r>
            <a:endParaRPr lang="hr-HR" b="1" dirty="0"/>
          </a:p>
          <a:p>
            <a:pPr marL="0" indent="0" algn="ctr">
              <a:buNone/>
            </a:pPr>
            <a:r>
              <a:rPr lang="hr-HR" sz="2400" i="1" dirty="0"/>
              <a:t>If I </a:t>
            </a:r>
            <a:r>
              <a:rPr lang="hr-HR" sz="2400" b="1" i="1" dirty="0"/>
              <a:t>were</a:t>
            </a:r>
            <a:r>
              <a:rPr lang="hr-HR" sz="2400" i="1" dirty="0"/>
              <a:t> you, I </a:t>
            </a:r>
            <a:r>
              <a:rPr lang="hr-HR" sz="2400" b="1" i="1" dirty="0"/>
              <a:t>would have </a:t>
            </a:r>
            <a:r>
              <a:rPr lang="hr-HR" sz="2400" b="1" i="1" dirty="0" err="1"/>
              <a:t>called</a:t>
            </a:r>
            <a:r>
              <a:rPr lang="hr-HR" sz="2400" i="1" dirty="0"/>
              <a:t>.</a:t>
            </a:r>
          </a:p>
          <a:p>
            <a:pPr marL="0" indent="0" algn="ctr">
              <a:buNone/>
            </a:pPr>
            <a:r>
              <a:rPr lang="hr-HR" sz="2400" i="1" dirty="0"/>
              <a:t>I</a:t>
            </a:r>
            <a:r>
              <a:rPr lang="en-GB" sz="2400" i="1" dirty="0"/>
              <a:t>f I </a:t>
            </a:r>
            <a:r>
              <a:rPr lang="en-GB" sz="2400" b="1" i="1" dirty="0"/>
              <a:t>were</a:t>
            </a:r>
            <a:r>
              <a:rPr lang="en-GB" sz="2400" i="1" dirty="0"/>
              <a:t> more outgoing, I </a:t>
            </a:r>
            <a:r>
              <a:rPr lang="en-GB" sz="2400" b="1" i="1" dirty="0"/>
              <a:t>would have asked </a:t>
            </a:r>
            <a:r>
              <a:rPr lang="en-GB" sz="2400" i="1" dirty="0"/>
              <a:t>her</a:t>
            </a:r>
            <a:r>
              <a:rPr lang="en-GB" sz="2400" b="1" i="1" dirty="0"/>
              <a:t> out</a:t>
            </a:r>
            <a:r>
              <a:rPr lang="hr-HR" sz="2400" i="1" dirty="0"/>
              <a:t>.</a:t>
            </a:r>
          </a:p>
          <a:p>
            <a:pPr marL="0" indent="0" algn="ctr">
              <a:buNone/>
            </a:pPr>
            <a:r>
              <a:rPr lang="en-GB" sz="2400" i="1" dirty="0"/>
              <a:t>If I </a:t>
            </a:r>
            <a:r>
              <a:rPr lang="en-GB" sz="2400" b="1" i="1" dirty="0"/>
              <a:t>were</a:t>
            </a:r>
            <a:r>
              <a:rPr lang="en-GB" sz="2400" i="1" dirty="0"/>
              <a:t> on a better salary, I </a:t>
            </a:r>
            <a:r>
              <a:rPr lang="en-GB" sz="2400" b="1" i="1" dirty="0"/>
              <a:t>would have bought </a:t>
            </a:r>
            <a:r>
              <a:rPr lang="en-GB" sz="2400" i="1" dirty="0"/>
              <a:t>that car</a:t>
            </a:r>
            <a:r>
              <a:rPr lang="hr-HR" sz="2400" i="1" dirty="0"/>
              <a:t>.</a:t>
            </a:r>
            <a:endParaRPr lang="hr-HR" sz="2400" b="1" i="1" dirty="0"/>
          </a:p>
          <a:p>
            <a:pPr marL="0" indent="0" algn="ctr">
              <a:buNone/>
            </a:pPr>
            <a:r>
              <a:rPr lang="en-GB" sz="2400" i="1" dirty="0"/>
              <a:t>If I </a:t>
            </a:r>
            <a:r>
              <a:rPr lang="en-GB" sz="2400" b="1" i="1" dirty="0"/>
              <a:t>weren’t going </a:t>
            </a:r>
            <a:r>
              <a:rPr lang="en-GB" sz="2400" i="1" dirty="0"/>
              <a:t>to that wedding, I </a:t>
            </a:r>
            <a:r>
              <a:rPr lang="en-GB" sz="2400" b="1" i="1" dirty="0"/>
              <a:t>would have gone out </a:t>
            </a:r>
            <a:r>
              <a:rPr lang="en-GB" sz="2400" i="1" dirty="0"/>
              <a:t>last night</a:t>
            </a:r>
            <a:r>
              <a:rPr lang="hr-HR" sz="2400" i="1" dirty="0"/>
              <a:t>.</a:t>
            </a:r>
            <a:endParaRPr lang="hr-HR" sz="2400" b="1" i="1" dirty="0"/>
          </a:p>
          <a:p>
            <a:pPr marL="0" indent="0" algn="ctr">
              <a:buNone/>
            </a:pPr>
            <a:endParaRPr lang="hr-HR" b="1" i="1" dirty="0"/>
          </a:p>
          <a:p>
            <a:pPr marL="0" indent="0" algn="ctr">
              <a:buNone/>
            </a:pPr>
            <a:endParaRPr lang="hr-HR" b="1" i="1" dirty="0"/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41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840B8E-3F18-68F4-CE76-D403F8DAC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00329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/>
              <a:t>MIXED CONDITIONALS </a:t>
            </a:r>
            <a:r>
              <a:rPr lang="hr-HR" dirty="0" err="1"/>
              <a:t>cont</a:t>
            </a:r>
            <a:r>
              <a:rPr lang="hr-HR" dirty="0"/>
              <a:t>.</a:t>
            </a:r>
            <a:endParaRPr lang="en-GB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DAA60249-41B4-61B8-9D4D-7B2108B30DA6}"/>
              </a:ext>
            </a:extLst>
          </p:cNvPr>
          <p:cNvSpPr txBox="1"/>
          <p:nvPr/>
        </p:nvSpPr>
        <p:spPr>
          <a:xfrm>
            <a:off x="838201" y="1565454"/>
            <a:ext cx="1051560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[If + type III conditional, type II conditional]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hypothetical present or future result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that is the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consequence of a past action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that </a:t>
            </a:r>
            <a:r>
              <a:rPr lang="en-GB" sz="24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not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actually happen.</a:t>
            </a:r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600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III                               +              II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r-H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hr-HR" sz="2400" i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hr-HR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hadn’t</a:t>
            </a:r>
            <a:r>
              <a:rPr lang="hr-H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told</a:t>
            </a:r>
            <a:r>
              <a:rPr lang="hr-H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hr-HR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hr-HR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hr-HR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hr-H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hr-H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2400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r-H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hr-HR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mood</a:t>
            </a:r>
            <a:r>
              <a:rPr lang="hr-HR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hr-HR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If I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had finished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high school, I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would be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college student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If I 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had bought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it, then it 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would be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worth $1.5 million 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If I 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had gone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to the party last night, I 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would be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exhausted 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hr-H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hr-HR" u="sng" dirty="0"/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2592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0AA1B0231CEF4E857B54171E17E403" ma:contentTypeVersion="9" ma:contentTypeDescription="Stvaranje novog dokumenta." ma:contentTypeScope="" ma:versionID="f6e209c0a8aefd2a9c45bbb7ad0b145b">
  <xsd:schema xmlns:xsd="http://www.w3.org/2001/XMLSchema" xmlns:xs="http://www.w3.org/2001/XMLSchema" xmlns:p="http://schemas.microsoft.com/office/2006/metadata/properties" xmlns:ns3="0b6f975b-2c61-4660-a506-efd7fd47df31" targetNamespace="http://schemas.microsoft.com/office/2006/metadata/properties" ma:root="true" ma:fieldsID="98bf33701d5c6539cf77723e019ddd6c" ns3:_="">
    <xsd:import namespace="0b6f975b-2c61-4660-a506-efd7fd47df3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f975b-2c61-4660-a506-efd7fd47df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C233D3-DE37-4E86-8FC3-CD9E650669B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0b6f975b-2c61-4660-a506-efd7fd47df3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97272B4-D76D-435F-BB6D-319FCE3B08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84D567-66ED-4C94-9899-5C596C2ECF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6f975b-2c61-4660-a506-efd7fd47df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868</Words>
  <Application>Microsoft Office PowerPoint</Application>
  <PresentationFormat>Široki zaslon</PresentationFormat>
  <Paragraphs>102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9" baseType="lpstr">
      <vt:lpstr>Stolzl Bold</vt:lpstr>
      <vt:lpstr>Stolzl</vt:lpstr>
      <vt:lpstr>Calibri</vt:lpstr>
      <vt:lpstr>Arial</vt:lpstr>
      <vt:lpstr>Stolzl Book</vt:lpstr>
      <vt:lpstr>Office Theme</vt:lpstr>
      <vt:lpstr>The Conditionals</vt:lpstr>
      <vt:lpstr>What are they?</vt:lpstr>
      <vt:lpstr>THE ZERO CONDITIONAL</vt:lpstr>
      <vt:lpstr>THE FIRST CONDITIONAL</vt:lpstr>
      <vt:lpstr>Alternatives to IF</vt:lpstr>
      <vt:lpstr>THE SECOND CONDITIONAL</vt:lpstr>
      <vt:lpstr>THE THIRD CONDITIONAL</vt:lpstr>
      <vt:lpstr>MIXED CONDITIONALS</vt:lpstr>
      <vt:lpstr>MIXED CONDITIONALS cont.</vt:lpstr>
      <vt:lpstr>INVERTED CONSTRUCTIONS</vt:lpstr>
      <vt:lpstr>Summary chart</vt:lpstr>
      <vt:lpstr>Let’s revise!</vt:lpstr>
      <vt:lpstr>#neverstoplearning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zana mrsa</dc:creator>
  <cp:lastModifiedBy>Martina Stadnik</cp:lastModifiedBy>
  <cp:revision>37</cp:revision>
  <dcterms:created xsi:type="dcterms:W3CDTF">2018-01-24T13:33:55Z</dcterms:created>
  <dcterms:modified xsi:type="dcterms:W3CDTF">2023-12-18T09:57:27Z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0x0101000D0AA1B0231CEF4E857B54171E17E403</vt:lpwstr>
  </property>
</Properties>
</file>