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7" r:id="rId5"/>
    <p:sldId id="256" r:id="rId6"/>
    <p:sldId id="258" r:id="rId7"/>
    <p:sldId id="259" r:id="rId8"/>
    <p:sldId id="261" r:id="rId9"/>
    <p:sldId id="264" r:id="rId10"/>
    <p:sldId id="266" r:id="rId11"/>
    <p:sldId id="267" r:id="rId12"/>
    <p:sldId id="269" r:id="rId13"/>
    <p:sldId id="268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/>
    <p:restoredTop sz="94706"/>
  </p:normalViewPr>
  <p:slideViewPr>
    <p:cSldViewPr snapToGrid="0" snapToObjects="1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-english.com/grammar-points/b2/future-forms-expressing-future-time/" TargetMode="External"/><Relationship Id="rId2" Type="http://schemas.openxmlformats.org/officeDocument/2006/relationships/hyperlink" Target="https://test-english.com/grammar-points/b1/future-form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est-english.com/grammar-points/b2/ways-express-future/" TargetMode="External"/><Relationship Id="rId4" Type="http://schemas.openxmlformats.org/officeDocument/2006/relationships/hyperlink" Target="https://test-english.com/grammar-points/a2/will-vs-be-going-to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r>
              <a:rPr lang="hr-HR" dirty="0"/>
              <a:t>FUTURE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0D3079-470A-06A6-54C1-688D62CFB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https://test-english.com/grammar-points/b1/future-forms/</a:t>
            </a:r>
            <a:endParaRPr lang="hr-HR" dirty="0"/>
          </a:p>
          <a:p>
            <a:r>
              <a:rPr lang="en-GB" dirty="0">
                <a:hlinkClick r:id="rId3"/>
              </a:rPr>
              <a:t>https://test-english.com/grammar-points/b2/future-forms-expressing-future-time/</a:t>
            </a:r>
            <a:r>
              <a:rPr lang="hr-HR" dirty="0"/>
              <a:t> </a:t>
            </a:r>
          </a:p>
          <a:p>
            <a:r>
              <a:rPr lang="en-GB" dirty="0">
                <a:hlinkClick r:id="rId4"/>
              </a:rPr>
              <a:t>https://test-english.com/grammar-points/a2/will-vs-be-going-to/</a:t>
            </a:r>
            <a:endParaRPr lang="hr-HR" dirty="0"/>
          </a:p>
          <a:p>
            <a:r>
              <a:rPr lang="hr-HR" dirty="0">
                <a:hlinkClick r:id="rId5"/>
              </a:rPr>
              <a:t>https://test-english.com/grammar-points/b2/ways-express-future/</a:t>
            </a:r>
            <a:r>
              <a:rPr lang="hr-HR" dirty="0"/>
              <a:t>  </a:t>
            </a: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F29EF7-1438-0E7B-246A-473FEC4D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5400" dirty="0" err="1">
                <a:solidFill>
                  <a:schemeClr val="bg1"/>
                </a:solidFill>
              </a:rPr>
              <a:t>Let’s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hr-HR" sz="5400" dirty="0" err="1">
                <a:solidFill>
                  <a:schemeClr val="bg1"/>
                </a:solidFill>
              </a:rPr>
              <a:t>revise</a:t>
            </a:r>
            <a:r>
              <a:rPr lang="hr-HR" sz="5400" dirty="0">
                <a:solidFill>
                  <a:schemeClr val="bg1"/>
                </a:solidFill>
              </a:rPr>
              <a:t>!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21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5392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WILL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OFFER: I</a:t>
            </a:r>
            <a:r>
              <a:rPr lang="en-US" b="1" dirty="0"/>
              <a:t>’ll help </a:t>
            </a:r>
            <a:r>
              <a:rPr lang="en-US" dirty="0"/>
              <a:t>you.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PROMISE: I</a:t>
            </a:r>
            <a:r>
              <a:rPr lang="en-US" b="1" dirty="0"/>
              <a:t>’ll pay </a:t>
            </a:r>
            <a:r>
              <a:rPr lang="en-US" dirty="0"/>
              <a:t>you back next week.</a:t>
            </a:r>
            <a:endParaRPr lang="hr-HR" dirty="0"/>
          </a:p>
          <a:p>
            <a:endParaRPr lang="en-US" dirty="0"/>
          </a:p>
          <a:p>
            <a:r>
              <a:rPr lang="en-US" dirty="0"/>
              <a:t>AN INVITATION: </a:t>
            </a:r>
            <a:r>
              <a:rPr lang="en-US" b="1" dirty="0"/>
              <a:t>Will </a:t>
            </a:r>
            <a:r>
              <a:rPr lang="en-US" dirty="0"/>
              <a:t>you </a:t>
            </a:r>
            <a:r>
              <a:rPr lang="en-US" b="1" dirty="0"/>
              <a:t>go out </a:t>
            </a:r>
            <a:r>
              <a:rPr lang="en-US" dirty="0"/>
              <a:t>with me?</a:t>
            </a:r>
            <a:endParaRPr lang="hr-HR" dirty="0"/>
          </a:p>
          <a:p>
            <a:endParaRPr lang="hr-HR" dirty="0"/>
          </a:p>
          <a:p>
            <a:r>
              <a:rPr lang="en-US" dirty="0"/>
              <a:t>A PREDICTION: Croatia </a:t>
            </a:r>
            <a:r>
              <a:rPr lang="en-US" b="1" dirty="0"/>
              <a:t>will win </a:t>
            </a:r>
            <a:r>
              <a:rPr lang="en-US" dirty="0"/>
              <a:t>the game.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INSTANT DECISION:</a:t>
            </a:r>
            <a:r>
              <a:rPr lang="hr-HR" dirty="0"/>
              <a:t> </a:t>
            </a:r>
            <a:r>
              <a:rPr lang="en-US" dirty="0"/>
              <a:t>I’m thirsty. I think I</a:t>
            </a:r>
            <a:r>
              <a:rPr lang="en-US" b="1" dirty="0"/>
              <a:t>’ll make </a:t>
            </a:r>
            <a:r>
              <a:rPr lang="en-US" dirty="0"/>
              <a:t>some tea.</a:t>
            </a:r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BE</a:t>
            </a:r>
            <a:r>
              <a:rPr lang="hr-HR" sz="6000" dirty="0">
                <a:solidFill>
                  <a:schemeClr val="bg1"/>
                </a:solidFill>
              </a:rPr>
              <a:t> </a:t>
            </a:r>
            <a:r>
              <a:rPr lang="en-US" sz="6000" dirty="0">
                <a:solidFill>
                  <a:schemeClr val="bg1"/>
                </a:solidFill>
              </a:rPr>
              <a:t>GOING</a:t>
            </a:r>
            <a:r>
              <a:rPr lang="hr-HR" sz="6000" dirty="0">
                <a:solidFill>
                  <a:schemeClr val="bg1"/>
                </a:solidFill>
              </a:rPr>
              <a:t> </a:t>
            </a:r>
            <a:r>
              <a:rPr lang="en-US" sz="6000" dirty="0">
                <a:solidFill>
                  <a:schemeClr val="bg1"/>
                </a:solidFill>
              </a:rPr>
              <a:t>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algn="ctr"/>
            <a:r>
              <a:rPr lang="en-US" dirty="0"/>
              <a:t>AN INTENTION:</a:t>
            </a:r>
            <a:r>
              <a:rPr lang="hr-HR" dirty="0"/>
              <a:t> </a:t>
            </a:r>
          </a:p>
          <a:p>
            <a:pPr marL="0" indent="0" algn="ctr">
              <a:buNone/>
            </a:pPr>
            <a:r>
              <a:rPr lang="hr-HR" dirty="0"/>
              <a:t>   </a:t>
            </a:r>
            <a:r>
              <a:rPr lang="en-US" dirty="0"/>
              <a:t>Mary </a:t>
            </a:r>
            <a:r>
              <a:rPr lang="en-US" b="1" dirty="0"/>
              <a:t>is going to spend </a:t>
            </a:r>
            <a:r>
              <a:rPr lang="en-US" dirty="0"/>
              <a:t>six weeks in the States</a:t>
            </a:r>
            <a:r>
              <a:rPr lang="en-US" b="1" dirty="0"/>
              <a:t>.</a:t>
            </a:r>
            <a:endParaRPr lang="hr-HR" b="1" dirty="0"/>
          </a:p>
          <a:p>
            <a:pPr marL="0" indent="0" algn="ctr">
              <a:buNone/>
            </a:pPr>
            <a:endParaRPr lang="en-US" b="1" dirty="0"/>
          </a:p>
          <a:p>
            <a:pPr algn="ctr"/>
            <a:r>
              <a:rPr lang="en-US" dirty="0"/>
              <a:t>A PREDICTION </a:t>
            </a:r>
            <a:r>
              <a:rPr lang="en-US" u="sng" dirty="0"/>
              <a:t>BASED ON THE PRESENT SITUATION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hr-HR" dirty="0"/>
              <a:t>   </a:t>
            </a:r>
            <a:r>
              <a:rPr lang="en-US" dirty="0"/>
              <a:t>It’s nearly nine now. We</a:t>
            </a:r>
            <a:r>
              <a:rPr lang="en-US" b="1" dirty="0"/>
              <a:t>’re going to be </a:t>
            </a:r>
            <a:r>
              <a:rPr lang="en-US" dirty="0"/>
              <a:t>late.</a:t>
            </a: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6000" dirty="0">
                <a:solidFill>
                  <a:schemeClr val="bg1"/>
                </a:solidFill>
              </a:rPr>
              <a:t>PRESENT TENSES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hr-HR" dirty="0"/>
          </a:p>
          <a:p>
            <a:pPr algn="ctr"/>
            <a:r>
              <a:rPr lang="hr-HR" sz="3200" dirty="0">
                <a:solidFill>
                  <a:schemeClr val="bg1"/>
                </a:solidFill>
              </a:rPr>
              <a:t>PRESENT SIMPLE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A TIME TABLE: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game </a:t>
            </a:r>
            <a:r>
              <a:rPr lang="en-US" b="1" dirty="0"/>
              <a:t>starts </a:t>
            </a:r>
            <a:r>
              <a:rPr lang="en-US" dirty="0"/>
              <a:t>at 3:00 pm.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en-US" dirty="0"/>
              <a:t>IN A SUB CLAUSE:</a:t>
            </a:r>
            <a:r>
              <a:rPr lang="hr-HR" dirty="0"/>
              <a:t>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We must get there before the </a:t>
            </a: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game </a:t>
            </a:r>
            <a:r>
              <a:rPr lang="en-US" b="1" dirty="0"/>
              <a:t>starts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</a:rPr>
              <a:t>PRESENT CONTINUOUS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FUTURE ARRANGEMENT: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</a:t>
            </a:r>
            <a:r>
              <a:rPr lang="en-US" dirty="0"/>
              <a:t>We</a:t>
            </a:r>
            <a:r>
              <a:rPr lang="en-US" b="1" dirty="0"/>
              <a:t>’re having </a:t>
            </a:r>
            <a:r>
              <a:rPr lang="en-US" dirty="0"/>
              <a:t>a party next </a:t>
            </a: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4800" dirty="0">
                <a:solidFill>
                  <a:schemeClr val="bg1"/>
                </a:solidFill>
              </a:rPr>
              <a:t>FUTURE CONTINUOUS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en-US" dirty="0"/>
              <a:t>AN ACTION OVER A FUTURE PERIOD:</a:t>
            </a:r>
          </a:p>
          <a:p>
            <a:pPr marL="0" indent="0">
              <a:buNone/>
            </a:pPr>
            <a:r>
              <a:rPr lang="hr-HR" dirty="0"/>
              <a:t>  </a:t>
            </a:r>
            <a:r>
              <a:rPr lang="en-US" dirty="0"/>
              <a:t>This time next week we</a:t>
            </a:r>
            <a:r>
              <a:rPr lang="en-US" b="1" dirty="0"/>
              <a:t>’ll be sitting </a:t>
            </a:r>
            <a:r>
              <a:rPr lang="en-US" dirty="0"/>
              <a:t>on the beach.</a:t>
            </a:r>
          </a:p>
          <a:p>
            <a:endParaRPr lang="hr-HR" dirty="0"/>
          </a:p>
          <a:p>
            <a:r>
              <a:rPr lang="en-US" dirty="0"/>
              <a:t>THE RESULT OF A ROUTINE OR ARRANGEMENT: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Peter and Laura </a:t>
            </a:r>
            <a:r>
              <a:rPr lang="en-US" b="1" dirty="0"/>
              <a:t>will be cleaning </a:t>
            </a:r>
            <a:r>
              <a:rPr lang="en-US" dirty="0"/>
              <a:t>the house tomorrow. They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always do it on Saturday.</a:t>
            </a:r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6600" dirty="0">
                <a:solidFill>
                  <a:schemeClr val="bg1"/>
                </a:solidFill>
              </a:rPr>
              <a:t>BE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400" dirty="0">
                <a:solidFill>
                  <a:schemeClr val="bg1"/>
                </a:solidFill>
              </a:rPr>
              <a:t>BE TO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AN OFFICIAL</a:t>
            </a:r>
            <a:r>
              <a:rPr lang="hr-HR" dirty="0"/>
              <a:t> </a:t>
            </a:r>
            <a:r>
              <a:rPr lang="en-US" dirty="0"/>
              <a:t>ARRANGEMENT:</a:t>
            </a:r>
          </a:p>
          <a:p>
            <a:pPr marL="0" indent="0">
              <a:buNone/>
            </a:pPr>
            <a:r>
              <a:rPr lang="en-US" dirty="0"/>
              <a:t>The conference </a:t>
            </a:r>
            <a:r>
              <a:rPr lang="en-US" b="1" dirty="0"/>
              <a:t>is to take</a:t>
            </a:r>
            <a:r>
              <a:rPr lang="hr-HR" b="1" dirty="0"/>
              <a:t> </a:t>
            </a:r>
            <a:r>
              <a:rPr lang="en-US" b="1" dirty="0"/>
              <a:t>place </a:t>
            </a:r>
            <a:r>
              <a:rPr lang="en-US" dirty="0"/>
              <a:t>in April.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hr-HR" sz="2000" i="1" dirty="0"/>
              <a:t>Note: </a:t>
            </a:r>
            <a:r>
              <a:rPr lang="hr-HR" sz="2000" i="1" dirty="0" err="1"/>
              <a:t>This</a:t>
            </a:r>
            <a:r>
              <a:rPr lang="hr-HR" sz="2000" i="1" dirty="0"/>
              <a:t> </a:t>
            </a:r>
            <a:r>
              <a:rPr lang="hr-HR" sz="2000" i="1" dirty="0" err="1"/>
              <a:t>is</a:t>
            </a:r>
            <a:r>
              <a:rPr lang="hr-HR" sz="2000" i="1" dirty="0"/>
              <a:t> </a:t>
            </a:r>
            <a:r>
              <a:rPr lang="hr-HR" sz="2000" i="1" dirty="0" err="1"/>
              <a:t>rather</a:t>
            </a:r>
            <a:r>
              <a:rPr lang="hr-HR" sz="2000" i="1" dirty="0"/>
              <a:t> </a:t>
            </a:r>
            <a:r>
              <a:rPr lang="hr-HR" sz="2000" i="1" dirty="0" err="1"/>
              <a:t>formal</a:t>
            </a:r>
            <a:r>
              <a:rPr lang="hr-HR" sz="2000" i="1" dirty="0"/>
              <a:t>!</a:t>
            </a:r>
            <a:endParaRPr lang="en-US" sz="2000" i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400" dirty="0">
                <a:solidFill>
                  <a:schemeClr val="bg1"/>
                </a:solidFill>
              </a:rPr>
              <a:t>BE ABOUT TO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THE VERY NEAR FUTURE: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players are on the field.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game </a:t>
            </a:r>
            <a:r>
              <a:rPr lang="en-US" b="1" dirty="0"/>
              <a:t>is about to start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590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FUTURE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marL="0" indent="0" algn="ctr">
              <a:buNone/>
            </a:pPr>
            <a:r>
              <a:rPr lang="en-US" dirty="0"/>
              <a:t>SOMETHING THAT </a:t>
            </a:r>
            <a:r>
              <a:rPr lang="en-US" u="sng" dirty="0"/>
              <a:t>WILL BE OVER IN THE FUTURE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hr-HR" dirty="0"/>
              <a:t>  </a:t>
            </a:r>
            <a:r>
              <a:rPr lang="en-US" dirty="0"/>
              <a:t> </a:t>
            </a:r>
            <a:endParaRPr lang="hr-HR" dirty="0"/>
          </a:p>
          <a:p>
            <a:pPr marL="0" indent="0" algn="ctr">
              <a:buNone/>
            </a:pPr>
            <a:r>
              <a:rPr lang="hr-HR" dirty="0"/>
              <a:t>A: </a:t>
            </a:r>
            <a:r>
              <a:rPr lang="en-US" dirty="0"/>
              <a:t>What time will you be home?</a:t>
            </a:r>
            <a:endParaRPr lang="hr-HR" dirty="0"/>
          </a:p>
          <a:p>
            <a:pPr marL="0" indent="0" algn="ctr">
              <a:buNone/>
            </a:pPr>
            <a:r>
              <a:rPr lang="hr-HR" dirty="0"/>
              <a:t>   B: </a:t>
            </a:r>
            <a:r>
              <a:rPr lang="en-US" dirty="0"/>
              <a:t>I’</a:t>
            </a:r>
            <a:r>
              <a:rPr lang="en-US" b="1" dirty="0"/>
              <a:t>ll have finished </a:t>
            </a:r>
            <a:r>
              <a:rPr lang="en-US" dirty="0"/>
              <a:t>here by half past eight, so I should be</a:t>
            </a:r>
            <a:r>
              <a:rPr lang="hr-HR" dirty="0"/>
              <a:t> </a:t>
            </a:r>
            <a:r>
              <a:rPr lang="en-US" dirty="0"/>
              <a:t>home about nine.</a:t>
            </a:r>
          </a:p>
        </p:txBody>
      </p:sp>
    </p:spTree>
    <p:extLst>
      <p:ext uri="{BB962C8B-B14F-4D97-AF65-F5344CB8AC3E}">
        <p14:creationId xmlns:p14="http://schemas.microsoft.com/office/powerpoint/2010/main" val="189911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WOULD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/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WAS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GOING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LOOKING FORWARD FROM THE PAST: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At half time we thought Croatia </a:t>
            </a:r>
            <a:r>
              <a:rPr lang="en-US" b="1" dirty="0"/>
              <a:t>would win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r>
              <a:rPr lang="en-US" dirty="0"/>
              <a:t>At half time we thought Croatia </a:t>
            </a:r>
            <a:r>
              <a:rPr lang="en-US" b="1" dirty="0"/>
              <a:t>were going to win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830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2EEC5DE1-EDCA-FBBD-B7B4-B6E21C4AC6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8828" y="1107831"/>
            <a:ext cx="5280745" cy="5069132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040F07-E536-D63B-4920-3B4F65B32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48900" cy="84821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5400" dirty="0">
                <a:solidFill>
                  <a:schemeClr val="bg1"/>
                </a:solidFill>
              </a:rPr>
              <a:t>QUICK REMINDER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817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9DD982-995E-404A-ACCB-A7F8D6B2FC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12C871-1648-42C5-ABB7-3D52A66D47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6A8381-8FBC-46F7-9DCD-B1E5C07AD4F3}">
  <ds:schemaRefs>
    <ds:schemaRef ds:uri="http://schemas.microsoft.com/office/2006/documentManagement/types"/>
    <ds:schemaRef ds:uri="ac4cf650-1c28-4b81-85c7-d6b7a159089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359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FUTURE FORMS</vt:lpstr>
      <vt:lpstr>WILL</vt:lpstr>
      <vt:lpstr>BE GOING TO</vt:lpstr>
      <vt:lpstr>PRESENT TENSES</vt:lpstr>
      <vt:lpstr>FUTURE CONTINUOUS</vt:lpstr>
      <vt:lpstr>BE</vt:lpstr>
      <vt:lpstr>FUTURE PERFECT</vt:lpstr>
      <vt:lpstr>WOULD / WAS GOING TO</vt:lpstr>
      <vt:lpstr>QUICK REMINDER</vt:lpstr>
      <vt:lpstr>Let’s revise!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Tihana Banko | Nastavnik</cp:lastModifiedBy>
  <cp:revision>14</cp:revision>
  <dcterms:created xsi:type="dcterms:W3CDTF">2018-01-24T13:33:55Z</dcterms:created>
  <dcterms:modified xsi:type="dcterms:W3CDTF">2023-10-19T17:21:28Z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