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32"/>
  </p:notesMasterIdLst>
  <p:sldIdLst>
    <p:sldId id="257" r:id="rId5"/>
    <p:sldId id="279" r:id="rId6"/>
    <p:sldId id="278" r:id="rId7"/>
    <p:sldId id="280" r:id="rId8"/>
    <p:sldId id="256" r:id="rId9"/>
    <p:sldId id="267" r:id="rId10"/>
    <p:sldId id="270" r:id="rId11"/>
    <p:sldId id="268" r:id="rId12"/>
    <p:sldId id="269" r:id="rId13"/>
    <p:sldId id="258" r:id="rId14"/>
    <p:sldId id="273" r:id="rId15"/>
    <p:sldId id="274" r:id="rId16"/>
    <p:sldId id="271" r:id="rId17"/>
    <p:sldId id="272" r:id="rId18"/>
    <p:sldId id="259" r:id="rId19"/>
    <p:sldId id="281" r:id="rId20"/>
    <p:sldId id="285" r:id="rId21"/>
    <p:sldId id="260" r:id="rId22"/>
    <p:sldId id="261" r:id="rId23"/>
    <p:sldId id="264" r:id="rId24"/>
    <p:sldId id="265" r:id="rId25"/>
    <p:sldId id="266" r:id="rId26"/>
    <p:sldId id="275" r:id="rId27"/>
    <p:sldId id="276" r:id="rId28"/>
    <p:sldId id="277" r:id="rId29"/>
    <p:sldId id="284" r:id="rId30"/>
    <p:sldId id="263" r:id="rId3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07"/>
    <p:restoredTop sz="94706"/>
  </p:normalViewPr>
  <p:slideViewPr>
    <p:cSldViewPr snapToGrid="0" snapToObjects="1">
      <p:cViewPr varScale="1">
        <p:scale>
          <a:sx n="82" d="100"/>
          <a:sy n="82" d="100"/>
        </p:scale>
        <p:origin x="691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theme" Target="theme/theme1.xml"/><Relationship Id="rId8" Type="http://schemas.openxmlformats.org/officeDocument/2006/relationships/slide" Target="slides/slide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81C21E-1610-F840-997A-88EB307E0A1C}" type="datetimeFigureOut">
              <a:rPr lang="en-US" smtClean="0"/>
              <a:t>10/28/2023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DC0C92-97E4-9540-AC90-F1BBF91896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43439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29580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785718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364169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4081119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679553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5196536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200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8319342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454221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2576782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0912510-587E-0743-8BB6-FA03E27BCB0C}" type="datetimeFigureOut">
              <a:rPr lang="en-US" smtClean="0"/>
              <a:t>10/28/2023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D830844-789E-4246-80A3-6F7B92FC0B15}" type="slidenum">
              <a:rPr lang="en-US" smtClean="0"/>
              <a:t>‹#›</a:t>
            </a:fld>
            <a:endParaRPr lang="en-US"/>
          </a:p>
        </p:txBody>
      </p:sp>
      <p:sp>
        <p:nvSpPr>
          <p:cNvPr id="6" name="Rectangle 5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526255" y="1600199"/>
            <a:ext cx="5829301" cy="548640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6800" y="728663"/>
            <a:ext cx="6476999" cy="2014537"/>
          </a:xfrm>
        </p:spPr>
        <p:txBody>
          <a:bodyPr>
            <a:normAutofit/>
          </a:bodyPr>
          <a:lstStyle>
            <a:lvl1pPr>
              <a:defRPr sz="5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2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0912510-587E-0743-8BB6-FA03E27BCB0C}" type="datetimeFigureOut">
              <a:rPr lang="en-US" smtClean="0"/>
              <a:t>10/28/2023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D830844-789E-4246-80A3-6F7B92FC0B15}" type="slidenum">
              <a:rPr lang="en-US" smtClean="0"/>
              <a:t>‹#›</a:t>
            </a:fld>
            <a:endParaRPr lang="en-US"/>
          </a:p>
        </p:txBody>
      </p:sp>
      <p:sp>
        <p:nvSpPr>
          <p:cNvPr id="6" name="Rectangle 5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8718" y="3904457"/>
            <a:ext cx="6022181" cy="2014537"/>
          </a:xfrm>
        </p:spPr>
        <p:txBody>
          <a:bodyPr>
            <a:normAutofit/>
          </a:bodyPr>
          <a:lstStyle>
            <a:lvl1pPr>
              <a:defRPr sz="5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68607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4" name="Slika 3"/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38959"/>
            <a:ext cx="11931868" cy="6190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1150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60" r:id="rId7"/>
    <p:sldLayoutId id="2147483661" r:id="rId8"/>
    <p:sldLayoutId id="2147483655" r:id="rId9"/>
    <p:sldLayoutId id="2147483656" r:id="rId10"/>
    <p:sldLayoutId id="2147483657" r:id="rId11"/>
    <p:sldLayoutId id="2147483658" r:id="rId12"/>
    <p:sldLayoutId id="2147483659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i="0" kern="1200">
          <a:solidFill>
            <a:schemeClr val="tx1"/>
          </a:solidFill>
          <a:latin typeface="Arial" charset="0"/>
          <a:ea typeface="Arial" charset="0"/>
          <a:cs typeface="Arial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b="0" i="0" kern="1200">
          <a:solidFill>
            <a:schemeClr val="tx1"/>
          </a:solidFill>
          <a:latin typeface="Arial" charset="0"/>
          <a:ea typeface="Arial" charset="0"/>
          <a:cs typeface="Arial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b="0" i="0" kern="1200">
          <a:solidFill>
            <a:schemeClr val="tx1"/>
          </a:solidFill>
          <a:latin typeface="Arial" charset="0"/>
          <a:ea typeface="Arial" charset="0"/>
          <a:cs typeface="Arial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b="0" i="0" kern="1200">
          <a:solidFill>
            <a:schemeClr val="tx1"/>
          </a:solidFill>
          <a:latin typeface="Arial" charset="0"/>
          <a:ea typeface="Arial" charset="0"/>
          <a:cs typeface="Arial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b="0" i="0" kern="1200">
          <a:solidFill>
            <a:schemeClr val="tx1"/>
          </a:solidFill>
          <a:latin typeface="Arial" charset="0"/>
          <a:ea typeface="Arial" charset="0"/>
          <a:cs typeface="Arial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b="0" i="0" kern="1200">
          <a:solidFill>
            <a:schemeClr val="tx1"/>
          </a:solidFill>
          <a:latin typeface="Arial" charset="0"/>
          <a:ea typeface="Arial" charset="0"/>
          <a:cs typeface="Arial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english.lingolia.com/en/grammar/sentences/word-order" TargetMode="External"/><Relationship Id="rId2" Type="http://schemas.openxmlformats.org/officeDocument/2006/relationships/hyperlink" Target="https://english.lingolia.com/en/grammar/nouns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english.lingolia.com/en/grammar/prepositions" TargetMode="Externa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go4u.com/en/cram-up/grammar/infinitive-gerund/exercises?30" TargetMode="External"/><Relationship Id="rId2" Type="http://schemas.openxmlformats.org/officeDocument/2006/relationships/hyperlink" Target="https://english.lingolia.com/en/grammar/verbs/infinitive-gerund/exercises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test-english.com/grammar-points/b2/verb-object-infinitive-gerund/" TargetMode="External"/><Relationship Id="rId5" Type="http://schemas.openxmlformats.org/officeDocument/2006/relationships/hyperlink" Target="https://test-english.com/grammar-points/b1-b2/gerund-or-infinitive/" TargetMode="External"/><Relationship Id="rId4" Type="http://schemas.openxmlformats.org/officeDocument/2006/relationships/hyperlink" Target="https://test-english.com/grammar-points/b1/gerund-or-infinitive-do-to-do-doing/" TargetMode="Externa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english.lingolia.com/en/grammar/prepositions" TargetMode="External"/><Relationship Id="rId2" Type="http://schemas.openxmlformats.org/officeDocument/2006/relationships/hyperlink" Target="https://english.lingolia.com/en/grammar/sentences/word-order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english.lingolia.com/en/grammar/adjectives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05450" y="671514"/>
            <a:ext cx="5891212" cy="2014537"/>
          </a:xfrm>
        </p:spPr>
        <p:txBody>
          <a:bodyPr/>
          <a:lstStyle/>
          <a:p>
            <a:pPr algn="ctr"/>
            <a:r>
              <a:rPr lang="hr-HR" dirty="0"/>
              <a:t>Gerunds and infinitives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73281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/>
          <a:lstStyle/>
          <a:p>
            <a:pPr algn="ctr"/>
            <a:r>
              <a:rPr lang="hr-HR" dirty="0">
                <a:solidFill>
                  <a:schemeClr val="bg1"/>
                </a:solidFill>
              </a:rPr>
              <a:t>To infinitives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dirty="0"/>
              <a:t>We use </a:t>
            </a:r>
            <a:r>
              <a:rPr lang="en-US" b="1" dirty="0"/>
              <a:t>'to' + infinitive</a:t>
            </a:r>
            <a:r>
              <a:rPr lang="en-US" dirty="0"/>
              <a:t>:</a:t>
            </a:r>
            <a:endParaRPr lang="hr-HR" dirty="0"/>
          </a:p>
          <a:p>
            <a:pPr marL="0" indent="0" algn="ctr">
              <a:buNone/>
            </a:pPr>
            <a:endParaRPr lang="en-US" dirty="0"/>
          </a:p>
          <a:p>
            <a:r>
              <a:rPr lang="en-US" dirty="0"/>
              <a:t>After certain verbs - </a:t>
            </a:r>
            <a:r>
              <a:rPr lang="en-US" i="1" dirty="0"/>
              <a:t>We </a:t>
            </a:r>
            <a:r>
              <a:rPr lang="en-US" b="1" i="1" dirty="0"/>
              <a:t>decided to leave</a:t>
            </a:r>
            <a:r>
              <a:rPr lang="en-US" i="1" dirty="0"/>
              <a:t>.</a:t>
            </a:r>
            <a:endParaRPr lang="hr-HR" i="1" dirty="0"/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After many adjectives - </a:t>
            </a:r>
            <a:r>
              <a:rPr lang="en-US" i="1" dirty="0"/>
              <a:t>It's </a:t>
            </a:r>
            <a:r>
              <a:rPr lang="en-US" b="1" i="1" dirty="0"/>
              <a:t>difficult to get </a:t>
            </a:r>
            <a:r>
              <a:rPr lang="en-US" i="1" dirty="0"/>
              <a:t>up early.</a:t>
            </a:r>
            <a:endParaRPr lang="hr-HR" i="1" dirty="0"/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To show purpose - </a:t>
            </a:r>
            <a:r>
              <a:rPr lang="en-US" i="1" dirty="0"/>
              <a:t>I came to London </a:t>
            </a:r>
            <a:r>
              <a:rPr lang="en-US" b="1" i="1" dirty="0"/>
              <a:t>to study </a:t>
            </a:r>
            <a:r>
              <a:rPr lang="en-US" i="1" dirty="0"/>
              <a:t>English.</a:t>
            </a:r>
          </a:p>
        </p:txBody>
      </p:sp>
    </p:spTree>
    <p:extLst>
      <p:ext uri="{BB962C8B-B14F-4D97-AF65-F5344CB8AC3E}">
        <p14:creationId xmlns:p14="http://schemas.microsoft.com/office/powerpoint/2010/main" val="15514403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/>
          <a:lstStyle/>
          <a:p>
            <a:pPr algn="ctr"/>
            <a:r>
              <a:rPr lang="en-US" b="0" dirty="0">
                <a:solidFill>
                  <a:schemeClr val="bg1"/>
                </a:solidFill>
              </a:rPr>
              <a:t>Common verbs followed by </a:t>
            </a:r>
            <a:r>
              <a:rPr lang="en-US" dirty="0">
                <a:solidFill>
                  <a:schemeClr val="bg1"/>
                </a:solidFill>
              </a:rPr>
              <a:t>to infinitive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31157925"/>
              </p:ext>
            </p:extLst>
          </p:nvPr>
        </p:nvGraphicFramePr>
        <p:xfrm>
          <a:off x="838200" y="1825626"/>
          <a:ext cx="10515600" cy="426265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57800">
                  <a:extLst>
                    <a:ext uri="{9D8B030D-6E8A-4147-A177-3AD203B41FA5}">
                      <a16:colId xmlns:a16="http://schemas.microsoft.com/office/drawing/2014/main" val="3415111835"/>
                    </a:ext>
                  </a:extLst>
                </a:gridCol>
                <a:gridCol w="5257800">
                  <a:extLst>
                    <a:ext uri="{9D8B030D-6E8A-4147-A177-3AD203B41FA5}">
                      <a16:colId xmlns:a16="http://schemas.microsoft.com/office/drawing/2014/main" val="4216413696"/>
                    </a:ext>
                  </a:extLst>
                </a:gridCol>
              </a:tblGrid>
              <a:tr h="456391">
                <a:tc>
                  <a:txBody>
                    <a:bodyPr/>
                    <a:lstStyle/>
                    <a:p>
                      <a:r>
                        <a:rPr lang="en-US" sz="2000" b="1" i="0" u="none" strike="noStrike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DEMAND</a:t>
                      </a:r>
                      <a:endParaRPr lang="en-US" sz="20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0" i="1" u="none" strike="noStrike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He </a:t>
                      </a:r>
                      <a:r>
                        <a:rPr lang="en-US" sz="2000" b="1" i="1" u="none" strike="noStrike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demanded to speak </a:t>
                      </a:r>
                      <a:r>
                        <a:rPr lang="en-US" sz="2000" b="0" i="1" u="none" strike="noStrike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to Mr. Pitt.</a:t>
                      </a:r>
                      <a:endParaRPr lang="en-US" sz="2000" i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5747383"/>
                  </a:ext>
                </a:extLst>
              </a:tr>
              <a:tr h="675938">
                <a:tc>
                  <a:txBody>
                    <a:bodyPr/>
                    <a:lstStyle/>
                    <a:p>
                      <a:r>
                        <a:rPr lang="en-US" sz="2000" b="1" i="0" u="none" strike="noStrike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OFFER</a:t>
                      </a:r>
                      <a:endParaRPr lang="en-US" sz="20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0" i="1" u="none" strike="noStrike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Frank </a:t>
                      </a:r>
                      <a:r>
                        <a:rPr lang="en-US" sz="2000" b="1" i="1" u="none" strike="noStrike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offered to drive </a:t>
                      </a:r>
                      <a:r>
                        <a:rPr lang="en-US" sz="2000" b="0" i="1" u="none" strike="noStrike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us to the</a:t>
                      </a:r>
                      <a:r>
                        <a:rPr lang="hr-HR" sz="2000" b="0" i="1" u="none" strike="noStrike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b="0" i="1" u="none" strike="noStrike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supermarket.</a:t>
                      </a:r>
                      <a:endParaRPr lang="en-US" sz="2000" i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0486324"/>
                  </a:ext>
                </a:extLst>
              </a:tr>
              <a:tr h="456391">
                <a:tc>
                  <a:txBody>
                    <a:bodyPr/>
                    <a:lstStyle/>
                    <a:p>
                      <a:r>
                        <a:rPr lang="en-US" sz="2000" b="1" i="0" u="none" strike="noStrike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WAIT</a:t>
                      </a:r>
                      <a:endParaRPr lang="en-US" sz="20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0" i="1" u="none" strike="noStrike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She </a:t>
                      </a:r>
                      <a:r>
                        <a:rPr lang="en-US" sz="2000" b="1" i="1" u="none" strike="noStrike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waited to buy </a:t>
                      </a:r>
                      <a:r>
                        <a:rPr lang="en-US" sz="2000" b="0" i="1" u="none" strike="noStrike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 movie ticket.</a:t>
                      </a:r>
                      <a:endParaRPr lang="en-US" sz="2000" i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3708980"/>
                  </a:ext>
                </a:extLst>
              </a:tr>
              <a:tr h="472199">
                <a:tc>
                  <a:txBody>
                    <a:bodyPr/>
                    <a:lstStyle/>
                    <a:p>
                      <a:r>
                        <a:rPr lang="en-US" sz="2000" b="1" i="0" u="none" strike="noStrike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WOULD HATE*</a:t>
                      </a:r>
                      <a:endParaRPr lang="en-US" sz="20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0" i="1" u="none" strike="noStrike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I’</a:t>
                      </a:r>
                      <a:r>
                        <a:rPr lang="en-US" sz="2000" b="1" i="1" u="none" strike="noStrike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 hate to be </a:t>
                      </a:r>
                      <a:r>
                        <a:rPr lang="en-US" sz="2000" b="0" i="1" u="none" strike="noStrike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late. /</a:t>
                      </a:r>
                      <a:r>
                        <a:rPr lang="hr-HR" sz="2000" b="0" i="1" u="none" strike="noStrike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b="0" i="1" u="none" strike="noStrike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</a:t>
                      </a:r>
                      <a:r>
                        <a:rPr lang="en-US" sz="2000" b="1" i="1" u="none" strike="noStrike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’d hate you to be </a:t>
                      </a:r>
                      <a:r>
                        <a:rPr lang="en-US" sz="2000" b="0" i="1" u="none" strike="noStrike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late.</a:t>
                      </a:r>
                      <a:endParaRPr lang="en-US" sz="2000" i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7453959"/>
                  </a:ext>
                </a:extLst>
              </a:tr>
              <a:tr h="456391">
                <a:tc>
                  <a:txBody>
                    <a:bodyPr/>
                    <a:lstStyle/>
                    <a:p>
                      <a:r>
                        <a:rPr lang="en-US" sz="2000" b="1" i="0" u="none" strike="noStrike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WOULD LOVE*</a:t>
                      </a:r>
                      <a:endParaRPr lang="en-US" sz="20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0" i="1" u="none" strike="noStrike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</a:t>
                      </a:r>
                      <a:r>
                        <a:rPr lang="en-US" sz="2000" b="1" i="1" u="none" strike="noStrike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’d love to </a:t>
                      </a:r>
                      <a:r>
                        <a:rPr lang="en-US" sz="2000" b="0" i="1" u="none" strike="noStrike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come. /</a:t>
                      </a:r>
                      <a:r>
                        <a:rPr lang="hr-HR" sz="2000" b="0" i="1" u="none" strike="noStrike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b="0" i="1" u="none" strike="noStrike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I’</a:t>
                      </a:r>
                      <a:r>
                        <a:rPr lang="en-US" sz="2000" b="1" i="1" u="none" strike="noStrike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 love him to come.</a:t>
                      </a:r>
                      <a:endParaRPr lang="en-US" sz="2000" b="1" i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3465226"/>
                  </a:ext>
                </a:extLst>
              </a:tr>
              <a:tr h="456391">
                <a:tc>
                  <a:txBody>
                    <a:bodyPr/>
                    <a:lstStyle/>
                    <a:p>
                      <a:r>
                        <a:rPr lang="en-US" sz="2000" b="1" i="0" u="none" strike="noStrike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SEEM</a:t>
                      </a:r>
                      <a:endParaRPr lang="en-US" sz="20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0" i="1" u="none" strike="noStrike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Nancy </a:t>
                      </a:r>
                      <a:r>
                        <a:rPr lang="en-US" sz="2000" b="1" i="1" u="none" strike="noStrike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seemed to be disappointed.</a:t>
                      </a:r>
                      <a:endParaRPr lang="en-US" sz="2000" b="1" i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4249198"/>
                  </a:ext>
                </a:extLst>
              </a:tr>
              <a:tr h="807459">
                <a:tc>
                  <a:txBody>
                    <a:bodyPr/>
                    <a:lstStyle/>
                    <a:p>
                      <a:r>
                        <a:rPr lang="en-US" sz="2000" b="1" i="0" u="none" strike="noStrike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EXPECT</a:t>
                      </a:r>
                      <a:endParaRPr lang="en-US" sz="20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0" i="1" u="none" strike="noStrike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They </a:t>
                      </a:r>
                      <a:r>
                        <a:rPr lang="en-US" sz="2000" b="1" i="1" u="none" strike="noStrike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expect to arrive </a:t>
                      </a:r>
                      <a:r>
                        <a:rPr lang="en-US" sz="2000" b="0" i="1" u="none" strike="noStrike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early. /</a:t>
                      </a:r>
                      <a:r>
                        <a:rPr lang="hr-HR" sz="2000" b="0" i="1" u="none" strike="noStrike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</a:p>
                    <a:p>
                      <a:r>
                        <a:rPr lang="en-US" sz="2000" b="0" i="1" u="none" strike="noStrike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They </a:t>
                      </a:r>
                      <a:r>
                        <a:rPr lang="en-US" sz="2000" b="1" i="1" u="none" strike="noStrike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expect Julie to arrive </a:t>
                      </a:r>
                      <a:r>
                        <a:rPr lang="en-US" sz="2000" b="0" i="1" u="none" strike="noStrike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early.</a:t>
                      </a:r>
                      <a:endParaRPr lang="en-US" sz="2000" i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205285"/>
                  </a:ext>
                </a:extLst>
              </a:tr>
              <a:tr h="456391">
                <a:tc>
                  <a:txBody>
                    <a:bodyPr/>
                    <a:lstStyle/>
                    <a:p>
                      <a:r>
                        <a:rPr lang="en-US" sz="2000" b="1" i="0" u="none" strike="noStrike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INTEND</a:t>
                      </a:r>
                      <a:endParaRPr lang="en-US" sz="20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0" i="1" u="none" strike="noStrike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We </a:t>
                      </a:r>
                      <a:r>
                        <a:rPr lang="en-US" sz="2000" b="1" i="1" u="none" strike="noStrike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intend to visit </a:t>
                      </a:r>
                      <a:r>
                        <a:rPr lang="en-US" sz="2000" b="0" i="1" u="none" strike="noStrike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you next spring.</a:t>
                      </a:r>
                      <a:endParaRPr lang="en-US" sz="2000" i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91012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815704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/>
          <a:lstStyle/>
          <a:p>
            <a:pPr algn="ctr"/>
            <a:r>
              <a:rPr lang="en-US" b="0" dirty="0">
                <a:solidFill>
                  <a:schemeClr val="bg1"/>
                </a:solidFill>
              </a:rPr>
              <a:t>Common verbs followed by </a:t>
            </a:r>
            <a:r>
              <a:rPr lang="en-US" dirty="0">
                <a:solidFill>
                  <a:schemeClr val="bg1"/>
                </a:solidFill>
              </a:rPr>
              <a:t>to infinitive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98941008"/>
              </p:ext>
            </p:extLst>
          </p:nvPr>
        </p:nvGraphicFramePr>
        <p:xfrm>
          <a:off x="838200" y="1596290"/>
          <a:ext cx="10515600" cy="452366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57800">
                  <a:extLst>
                    <a:ext uri="{9D8B030D-6E8A-4147-A177-3AD203B41FA5}">
                      <a16:colId xmlns:a16="http://schemas.microsoft.com/office/drawing/2014/main" val="2874887596"/>
                    </a:ext>
                  </a:extLst>
                </a:gridCol>
                <a:gridCol w="5257800">
                  <a:extLst>
                    <a:ext uri="{9D8B030D-6E8A-4147-A177-3AD203B41FA5}">
                      <a16:colId xmlns:a16="http://schemas.microsoft.com/office/drawing/2014/main" val="3301199750"/>
                    </a:ext>
                  </a:extLst>
                </a:gridCol>
              </a:tblGrid>
              <a:tr h="521455">
                <a:tc>
                  <a:txBody>
                    <a:bodyPr/>
                    <a:lstStyle/>
                    <a:p>
                      <a:r>
                        <a:rPr lang="en-US" sz="2000" b="1" i="0" u="none" strike="noStrike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PRETEND</a:t>
                      </a:r>
                      <a:endParaRPr lang="en-US" sz="20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0" i="1" u="none" strike="noStrike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The child </a:t>
                      </a:r>
                      <a:r>
                        <a:rPr lang="en-US" sz="2000" b="1" i="1" u="none" strike="noStrike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pretended to be </a:t>
                      </a:r>
                      <a:r>
                        <a:rPr lang="en-US" sz="2000" b="0" i="1" u="none" strike="noStrike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</a:t>
                      </a:r>
                      <a:r>
                        <a:rPr lang="hr-HR" sz="2000" b="0" i="1" u="none" strike="noStrike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b="0" i="1" u="none" strike="noStrike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monster.</a:t>
                      </a:r>
                      <a:endParaRPr lang="en-US" sz="2000" i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0225873"/>
                  </a:ext>
                </a:extLst>
              </a:tr>
              <a:tr h="672649">
                <a:tc>
                  <a:txBody>
                    <a:bodyPr/>
                    <a:lstStyle/>
                    <a:p>
                      <a:r>
                        <a:rPr lang="en-US" sz="2000" b="1" i="0" u="none" strike="noStrike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REFUSE</a:t>
                      </a:r>
                      <a:endParaRPr lang="en-US" sz="20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0" i="1" u="none" strike="noStrike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The guard </a:t>
                      </a:r>
                      <a:r>
                        <a:rPr lang="en-US" sz="2000" b="1" i="1" u="none" strike="noStrike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refused to let </a:t>
                      </a:r>
                      <a:r>
                        <a:rPr lang="en-US" sz="2000" b="0" i="1" u="none" strike="noStrike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them</a:t>
                      </a:r>
                      <a:r>
                        <a:rPr lang="hr-HR" sz="2000" b="0" i="1" u="none" strike="noStrike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b="0" i="1" u="none" strike="noStrike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enter the building.</a:t>
                      </a:r>
                      <a:endParaRPr lang="en-US" sz="2000" i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834270"/>
                  </a:ext>
                </a:extLst>
              </a:tr>
              <a:tr h="521455">
                <a:tc>
                  <a:txBody>
                    <a:bodyPr/>
                    <a:lstStyle/>
                    <a:p>
                      <a:r>
                        <a:rPr lang="en-US" sz="2000" b="1" i="0" u="none" strike="noStrike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TEND</a:t>
                      </a:r>
                      <a:endParaRPr lang="en-US" sz="20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0" i="1" u="none" strike="noStrike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He </a:t>
                      </a:r>
                      <a:r>
                        <a:rPr lang="en-US" sz="2000" b="1" i="1" u="none" strike="noStrike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tends to be </a:t>
                      </a:r>
                      <a:r>
                        <a:rPr lang="en-US" sz="2000" b="0" i="1" u="none" strike="noStrike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 little shy.</a:t>
                      </a:r>
                      <a:endParaRPr lang="en-US" sz="2000" i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4119240"/>
                  </a:ext>
                </a:extLst>
              </a:tr>
              <a:tr h="521455">
                <a:tc>
                  <a:txBody>
                    <a:bodyPr/>
                    <a:lstStyle/>
                    <a:p>
                      <a:r>
                        <a:rPr lang="en-US" sz="2000" b="1" i="0" u="none" strike="noStrike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WOULD PREFER</a:t>
                      </a:r>
                      <a:endParaRPr lang="en-US" sz="20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0" i="1" u="none" strike="noStrike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</a:t>
                      </a:r>
                      <a:r>
                        <a:rPr lang="en-US" sz="2000" b="1" i="1" u="none" strike="noStrike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’d</a:t>
                      </a:r>
                      <a:r>
                        <a:rPr lang="en-US" sz="2000" b="0" i="1" u="none" strike="noStrike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b="1" i="1" u="none" strike="noStrike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prefer to do </a:t>
                      </a:r>
                      <a:r>
                        <a:rPr lang="en-US" sz="2000" b="0" i="1" u="none" strike="noStrike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it. /</a:t>
                      </a:r>
                      <a:r>
                        <a:rPr lang="hr-HR" sz="2000" b="0" i="1" u="none" strike="noStrike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b="0" i="1" u="none" strike="noStrike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I’</a:t>
                      </a:r>
                      <a:r>
                        <a:rPr lang="en-US" sz="2000" b="1" i="1" u="none" strike="noStrike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 prefer him to do </a:t>
                      </a:r>
                      <a:r>
                        <a:rPr lang="en-US" sz="2000" b="0" i="1" u="none" strike="noStrike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it.</a:t>
                      </a:r>
                      <a:endParaRPr lang="en-US" sz="2000" i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4537779"/>
                  </a:ext>
                </a:extLst>
              </a:tr>
              <a:tr h="521455">
                <a:tc>
                  <a:txBody>
                    <a:bodyPr/>
                    <a:lstStyle/>
                    <a:p>
                      <a:r>
                        <a:rPr lang="en-US" sz="2000" b="1" i="0" u="none" strike="noStrike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DESERVE</a:t>
                      </a:r>
                      <a:endParaRPr lang="en-US" sz="20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0" i="1" u="none" strike="noStrike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He </a:t>
                      </a:r>
                      <a:r>
                        <a:rPr lang="en-US" sz="2000" b="1" i="1" u="none" strike="noStrike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deserves to go </a:t>
                      </a:r>
                      <a:r>
                        <a:rPr lang="en-US" sz="2000" b="0" i="1" u="none" strike="noStrike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to jail.</a:t>
                      </a:r>
                      <a:endParaRPr lang="en-US" sz="2000" i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1770024"/>
                  </a:ext>
                </a:extLst>
              </a:tr>
              <a:tr h="521455">
                <a:tc>
                  <a:txBody>
                    <a:bodyPr/>
                    <a:lstStyle/>
                    <a:p>
                      <a:r>
                        <a:rPr lang="en-US" sz="2000" b="1" i="0" u="none" strike="noStrike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APPEAR</a:t>
                      </a:r>
                      <a:endParaRPr lang="en-US" sz="20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0" i="1" u="none" strike="noStrike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His health </a:t>
                      </a:r>
                      <a:r>
                        <a:rPr lang="en-US" sz="2000" b="1" i="1" u="none" strike="noStrike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appeared to be </a:t>
                      </a:r>
                      <a:r>
                        <a:rPr lang="en-US" sz="2000" b="0" i="1" u="none" strike="noStrike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better.</a:t>
                      </a:r>
                      <a:endParaRPr lang="en-US" sz="2000" i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1629299"/>
                  </a:ext>
                </a:extLst>
              </a:tr>
              <a:tr h="672649">
                <a:tc>
                  <a:txBody>
                    <a:bodyPr/>
                    <a:lstStyle/>
                    <a:p>
                      <a:r>
                        <a:rPr lang="en-US" sz="2000" b="1" i="0" u="none" strike="noStrike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ARRANGE</a:t>
                      </a:r>
                      <a:endParaRPr lang="en-US" sz="20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0" i="1" u="none" strike="noStrike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Anna </a:t>
                      </a:r>
                      <a:r>
                        <a:rPr lang="en-US" sz="2000" b="1" i="1" u="none" strike="noStrike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arranged to stay </a:t>
                      </a:r>
                      <a:r>
                        <a:rPr lang="en-US" sz="2000" b="0" i="1" u="none" strike="noStrike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with her</a:t>
                      </a:r>
                      <a:r>
                        <a:rPr lang="hr-HR" sz="2000" b="0" i="1" u="none" strike="noStrike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b="0" i="1" u="none" strike="noStrike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cousin in Miami.</a:t>
                      </a:r>
                      <a:endParaRPr lang="en-US" sz="2000" i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4355436"/>
                  </a:ext>
                </a:extLst>
              </a:tr>
              <a:tr h="514312">
                <a:tc>
                  <a:txBody>
                    <a:bodyPr/>
                    <a:lstStyle/>
                    <a:p>
                      <a:r>
                        <a:rPr lang="en-US" sz="2000" b="1" i="0" u="none" strike="noStrike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CHOOSE</a:t>
                      </a:r>
                      <a:endParaRPr lang="en-US" sz="20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0" i="1" u="none" strike="noStrike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 </a:t>
                      </a:r>
                      <a:r>
                        <a:rPr lang="en-US" sz="2000" b="1" i="1" u="none" strike="noStrike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chose to help.</a:t>
                      </a:r>
                      <a:endParaRPr lang="en-US" sz="2000" b="1" i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34662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289534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/>
          <a:lstStyle/>
          <a:p>
            <a:pPr algn="ctr"/>
            <a:r>
              <a:rPr lang="en-US" b="0" dirty="0">
                <a:solidFill>
                  <a:schemeClr val="bg1"/>
                </a:solidFill>
              </a:rPr>
              <a:t>Common verbs followed by </a:t>
            </a:r>
            <a:r>
              <a:rPr lang="en-US" dirty="0">
                <a:solidFill>
                  <a:schemeClr val="bg1"/>
                </a:solidFill>
              </a:rPr>
              <a:t>to infinitive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94544602"/>
              </p:ext>
            </p:extLst>
          </p:nvPr>
        </p:nvGraphicFramePr>
        <p:xfrm>
          <a:off x="838200" y="1825624"/>
          <a:ext cx="10515600" cy="412500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57800">
                  <a:extLst>
                    <a:ext uri="{9D8B030D-6E8A-4147-A177-3AD203B41FA5}">
                      <a16:colId xmlns:a16="http://schemas.microsoft.com/office/drawing/2014/main" val="3111032921"/>
                    </a:ext>
                  </a:extLst>
                </a:gridCol>
                <a:gridCol w="5257800">
                  <a:extLst>
                    <a:ext uri="{9D8B030D-6E8A-4147-A177-3AD203B41FA5}">
                      <a16:colId xmlns:a16="http://schemas.microsoft.com/office/drawing/2014/main" val="4030058206"/>
                    </a:ext>
                  </a:extLst>
                </a:gridCol>
              </a:tblGrid>
              <a:tr h="735467">
                <a:tc>
                  <a:txBody>
                    <a:bodyPr/>
                    <a:lstStyle/>
                    <a:p>
                      <a:r>
                        <a:rPr lang="en-US" sz="2400" b="1" i="0" u="none" strike="noStrike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AGREE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0" i="1" u="none" strike="noStrike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She </a:t>
                      </a:r>
                      <a:r>
                        <a:rPr lang="en-US" sz="2000" b="1" i="1" u="none" strike="noStrike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agreed to give </a:t>
                      </a:r>
                      <a:r>
                        <a:rPr lang="en-US" sz="2000" b="0" i="1" u="none" strike="noStrike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 presentation</a:t>
                      </a:r>
                      <a:r>
                        <a:rPr lang="hr-HR" sz="2000" b="0" i="1" u="none" strike="noStrike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b="0" i="1" u="none" strike="noStrike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at the meeting.</a:t>
                      </a:r>
                      <a:endParaRPr lang="en-US" sz="2000" i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3617205"/>
                  </a:ext>
                </a:extLst>
              </a:tr>
              <a:tr h="735467">
                <a:tc>
                  <a:txBody>
                    <a:bodyPr/>
                    <a:lstStyle/>
                    <a:p>
                      <a:r>
                        <a:rPr lang="hr-HR" sz="24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ASK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0" i="1" u="none" strike="noStrike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 </a:t>
                      </a:r>
                      <a:r>
                        <a:rPr lang="en-US" sz="2000" b="1" i="1" u="none" strike="noStrike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asked to leave </a:t>
                      </a:r>
                      <a:r>
                        <a:rPr lang="en-US" sz="2000" b="0" i="1" u="none" strike="noStrike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early. /</a:t>
                      </a:r>
                      <a:r>
                        <a:rPr lang="hr-HR" sz="2000" b="0" i="1" u="none" strike="noStrike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b="0" i="1" u="none" strike="noStrike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 asked him to leave early.</a:t>
                      </a:r>
                      <a:endParaRPr lang="en-US" sz="2000" i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406618"/>
                  </a:ext>
                </a:extLst>
              </a:tr>
              <a:tr h="479652">
                <a:tc>
                  <a:txBody>
                    <a:bodyPr/>
                    <a:lstStyle/>
                    <a:p>
                      <a:r>
                        <a:rPr lang="en-US" sz="2400" b="1" i="0" u="none" strike="noStrike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DECIDE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0" i="1" u="none" strike="noStrike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We </a:t>
                      </a:r>
                      <a:r>
                        <a:rPr lang="en-US" sz="2000" b="1" i="1" u="none" strike="noStrike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decided to go </a:t>
                      </a:r>
                      <a:r>
                        <a:rPr lang="en-US" sz="2000" b="0" i="1" u="none" strike="noStrike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out for dinner.</a:t>
                      </a:r>
                      <a:endParaRPr lang="en-US" sz="2000" i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4009840"/>
                  </a:ext>
                </a:extLst>
              </a:tr>
              <a:tr h="735467">
                <a:tc>
                  <a:txBody>
                    <a:bodyPr/>
                    <a:lstStyle/>
                    <a:p>
                      <a:r>
                        <a:rPr lang="en-US" sz="2400" b="1" i="0" u="none" strike="noStrike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HELP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0" i="1" u="none" strike="noStrike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He </a:t>
                      </a:r>
                      <a:r>
                        <a:rPr lang="en-US" sz="2000" b="1" i="1" u="none" strike="noStrike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helped to clean </a:t>
                      </a:r>
                      <a:r>
                        <a:rPr lang="en-US" sz="2000" b="0" i="1" u="none" strike="noStrike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the kitchen./</a:t>
                      </a:r>
                    </a:p>
                    <a:p>
                      <a:r>
                        <a:rPr lang="en-US" sz="2000" b="0" i="1" u="none" strike="noStrike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He </a:t>
                      </a:r>
                      <a:r>
                        <a:rPr lang="en-US" sz="2000" b="1" i="1" u="none" strike="noStrike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helped his wife to clean </a:t>
                      </a:r>
                      <a:r>
                        <a:rPr lang="en-US" sz="2000" b="0" i="1" u="none" strike="noStrike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the</a:t>
                      </a:r>
                      <a:r>
                        <a:rPr lang="hr-HR" sz="2000" b="0" i="1" u="none" strike="noStrike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b="0" i="1" u="none" strike="noStrike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kitchen.</a:t>
                      </a:r>
                      <a:endParaRPr lang="en-US" sz="2000" i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1000385"/>
                  </a:ext>
                </a:extLst>
              </a:tr>
              <a:tr h="479652">
                <a:tc>
                  <a:txBody>
                    <a:bodyPr/>
                    <a:lstStyle/>
                    <a:p>
                      <a:r>
                        <a:rPr lang="en-US" sz="2400" b="1" i="0" u="none" strike="noStrike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PLAN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0" i="1" u="none" strike="noStrike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She </a:t>
                      </a:r>
                      <a:r>
                        <a:rPr lang="en-US" sz="2000" b="1" i="1" u="none" strike="noStrike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plans to buy </a:t>
                      </a:r>
                      <a:r>
                        <a:rPr lang="en-US" sz="2000" b="0" i="1" u="none" strike="noStrike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 new flat next</a:t>
                      </a:r>
                      <a:r>
                        <a:rPr lang="hr-HR" sz="2000" b="0" i="1" u="none" strike="noStrike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b="0" i="1" u="none" strike="noStrike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year.</a:t>
                      </a:r>
                      <a:endParaRPr lang="en-US" sz="2000" i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6464247"/>
                  </a:ext>
                </a:extLst>
              </a:tr>
              <a:tr h="479652">
                <a:tc>
                  <a:txBody>
                    <a:bodyPr/>
                    <a:lstStyle/>
                    <a:p>
                      <a:r>
                        <a:rPr lang="en-US" sz="2400" b="1" i="0" u="none" strike="noStrike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HOPE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0" i="1" u="none" strike="noStrike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 </a:t>
                      </a:r>
                      <a:r>
                        <a:rPr lang="en-US" sz="2000" b="1" i="1" u="none" strike="noStrike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hope to pass </a:t>
                      </a:r>
                      <a:r>
                        <a:rPr lang="en-US" sz="2000" b="0" i="1" u="none" strike="noStrike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the exam.</a:t>
                      </a:r>
                      <a:endParaRPr lang="en-US" sz="2000" i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4779535"/>
                  </a:ext>
                </a:extLst>
              </a:tr>
              <a:tr h="479652">
                <a:tc>
                  <a:txBody>
                    <a:bodyPr/>
                    <a:lstStyle/>
                    <a:p>
                      <a:r>
                        <a:rPr lang="en-US" sz="2400" b="1" i="0" u="none" strike="noStrike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LEARN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0" i="1" u="none" strike="noStrike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They </a:t>
                      </a:r>
                      <a:r>
                        <a:rPr lang="en-US" sz="2000" b="1" i="1" u="none" strike="noStrike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are learning to sing.</a:t>
                      </a:r>
                      <a:endParaRPr lang="en-US" sz="2000" b="1" i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946044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6611704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/>
          <a:lstStyle/>
          <a:p>
            <a:pPr algn="ctr"/>
            <a:r>
              <a:rPr lang="en-US" b="0" dirty="0">
                <a:solidFill>
                  <a:schemeClr val="bg1"/>
                </a:solidFill>
              </a:rPr>
              <a:t>Common verbs followed by </a:t>
            </a:r>
            <a:r>
              <a:rPr lang="en-US" dirty="0">
                <a:solidFill>
                  <a:schemeClr val="bg1"/>
                </a:solidFill>
              </a:rPr>
              <a:t>to infinitive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94210784"/>
              </p:ext>
            </p:extLst>
          </p:nvPr>
        </p:nvGraphicFramePr>
        <p:xfrm>
          <a:off x="838200" y="1690687"/>
          <a:ext cx="10415954" cy="4480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07977">
                  <a:extLst>
                    <a:ext uri="{9D8B030D-6E8A-4147-A177-3AD203B41FA5}">
                      <a16:colId xmlns:a16="http://schemas.microsoft.com/office/drawing/2014/main" val="1628668390"/>
                    </a:ext>
                  </a:extLst>
                </a:gridCol>
                <a:gridCol w="5207977">
                  <a:extLst>
                    <a:ext uri="{9D8B030D-6E8A-4147-A177-3AD203B41FA5}">
                      <a16:colId xmlns:a16="http://schemas.microsoft.com/office/drawing/2014/main" val="3731757411"/>
                    </a:ext>
                  </a:extLst>
                </a:gridCol>
              </a:tblGrid>
              <a:tr h="686332">
                <a:tc>
                  <a:txBody>
                    <a:bodyPr/>
                    <a:lstStyle/>
                    <a:p>
                      <a:r>
                        <a:rPr lang="en-US" sz="2400" b="1" i="0" u="none" strike="noStrike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WANT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0" i="1" u="none" strike="noStrike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 </a:t>
                      </a:r>
                      <a:r>
                        <a:rPr lang="en-US" sz="2000" b="1" i="1" u="none" strike="noStrike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want to come </a:t>
                      </a:r>
                      <a:r>
                        <a:rPr lang="en-US" sz="2000" b="0" i="1" u="none" strike="noStrike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to the party. /</a:t>
                      </a:r>
                    </a:p>
                    <a:p>
                      <a:r>
                        <a:rPr lang="en-US" sz="2000" b="0" i="1" u="none" strike="noStrike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 </a:t>
                      </a:r>
                      <a:r>
                        <a:rPr lang="en-US" sz="2000" b="1" i="1" u="none" strike="noStrike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want him to come </a:t>
                      </a:r>
                      <a:r>
                        <a:rPr lang="en-US" sz="2000" b="0" i="1" u="none" strike="noStrike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to the party.</a:t>
                      </a:r>
                      <a:endParaRPr lang="en-US" sz="2000" i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8497602"/>
                  </a:ext>
                </a:extLst>
              </a:tr>
              <a:tr h="686332">
                <a:tc>
                  <a:txBody>
                    <a:bodyPr/>
                    <a:lstStyle/>
                    <a:p>
                      <a:r>
                        <a:rPr lang="en-US" sz="2400" b="1" i="0" u="none" strike="noStrike" kern="1200" baseline="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WOULD LIKE</a:t>
                      </a:r>
                      <a:endParaRPr lang="en-US" sz="2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0" i="1" u="none" strike="noStrike" kern="1200" baseline="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 </a:t>
                      </a:r>
                      <a:r>
                        <a:rPr lang="en-US" sz="2000" b="1" i="1" u="none" strike="noStrike" kern="1200" baseline="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would like to see </a:t>
                      </a:r>
                      <a:r>
                        <a:rPr lang="en-US" sz="2000" b="0" i="1" u="none" strike="noStrike" kern="1200" baseline="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her tonight. /</a:t>
                      </a:r>
                    </a:p>
                    <a:p>
                      <a:r>
                        <a:rPr lang="en-US" sz="2000" b="0" i="1" u="none" strike="noStrike" kern="1200" baseline="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 </a:t>
                      </a:r>
                      <a:r>
                        <a:rPr lang="en-US" sz="2000" b="1" i="1" u="none" strike="noStrike" kern="1200" baseline="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would like you to see </a:t>
                      </a:r>
                      <a:r>
                        <a:rPr lang="en-US" sz="2000" b="0" i="1" u="none" strike="noStrike" kern="1200" baseline="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her tonight.</a:t>
                      </a:r>
                      <a:endParaRPr lang="en-US" sz="2000" i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7390234"/>
                  </a:ext>
                </a:extLst>
              </a:tr>
              <a:tr h="447608">
                <a:tc>
                  <a:txBody>
                    <a:bodyPr/>
                    <a:lstStyle/>
                    <a:p>
                      <a:r>
                        <a:rPr lang="en-US" sz="2400" b="1" i="0" u="none" strike="noStrike" kern="1200" baseline="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PROMISE</a:t>
                      </a:r>
                      <a:endParaRPr lang="en-US" sz="2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0" i="1" u="none" strike="noStrike" kern="1200" baseline="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We </a:t>
                      </a:r>
                      <a:r>
                        <a:rPr lang="en-US" sz="2000" b="1" i="1" u="none" strike="noStrike" kern="1200" baseline="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promised not to be </a:t>
                      </a:r>
                      <a:r>
                        <a:rPr lang="en-US" sz="2000" b="0" i="1" u="none" strike="noStrike" kern="1200" baseline="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late.</a:t>
                      </a:r>
                      <a:endParaRPr lang="en-US" sz="2000" i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2905389"/>
                  </a:ext>
                </a:extLst>
              </a:tr>
              <a:tr h="447608">
                <a:tc>
                  <a:txBody>
                    <a:bodyPr/>
                    <a:lstStyle/>
                    <a:p>
                      <a:r>
                        <a:rPr lang="en-US" sz="2400" b="1" i="0" u="none" strike="noStrike" kern="1200" baseline="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CAN AFFORD</a:t>
                      </a:r>
                      <a:endParaRPr lang="en-US" sz="2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0" i="1" u="none" strike="noStrike" kern="1200" baseline="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We </a:t>
                      </a:r>
                      <a:r>
                        <a:rPr lang="en-US" sz="2000" b="1" i="1" u="none" strike="noStrike" kern="1200" baseline="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can’t afford to go </a:t>
                      </a:r>
                      <a:r>
                        <a:rPr lang="en-US" sz="2000" b="0" i="1" u="none" strike="noStrike" kern="1200" baseline="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on holiday.</a:t>
                      </a:r>
                      <a:endParaRPr lang="en-US" sz="2000" i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7511852"/>
                  </a:ext>
                </a:extLst>
              </a:tr>
              <a:tr h="686332">
                <a:tc>
                  <a:txBody>
                    <a:bodyPr/>
                    <a:lstStyle/>
                    <a:p>
                      <a:r>
                        <a:rPr lang="en-US" sz="2400" b="1" i="0" u="none" strike="noStrike" kern="1200" baseline="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MANAGE</a:t>
                      </a:r>
                      <a:endParaRPr lang="en-US" sz="2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0" i="1" u="none" strike="noStrike" kern="1200" baseline="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He </a:t>
                      </a:r>
                      <a:r>
                        <a:rPr lang="en-US" sz="2000" b="1" i="1" u="none" strike="noStrike" kern="1200" baseline="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managed to open </a:t>
                      </a:r>
                      <a:r>
                        <a:rPr lang="en-US" sz="2000" b="0" i="1" u="none" strike="noStrike" kern="1200" baseline="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the door</a:t>
                      </a:r>
                    </a:p>
                    <a:p>
                      <a:r>
                        <a:rPr lang="en-US" sz="2000" b="0" i="1" u="none" strike="noStrike" kern="1200" baseline="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without the key.</a:t>
                      </a:r>
                      <a:endParaRPr lang="en-US" sz="2000" i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5863270"/>
                  </a:ext>
                </a:extLst>
              </a:tr>
              <a:tr h="447608">
                <a:tc>
                  <a:txBody>
                    <a:bodyPr/>
                    <a:lstStyle/>
                    <a:p>
                      <a:r>
                        <a:rPr lang="en-US" sz="2400" b="1" i="0" u="none" strike="noStrike" kern="1200" baseline="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CLAIM</a:t>
                      </a:r>
                      <a:endParaRPr lang="en-US" sz="2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0" i="1" u="none" strike="noStrike" kern="1200" baseline="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She </a:t>
                      </a:r>
                      <a:r>
                        <a:rPr lang="en-US" sz="2000" b="1" i="1" u="none" strike="noStrike" kern="1200" baseline="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claimed to be </a:t>
                      </a:r>
                      <a:r>
                        <a:rPr lang="en-US" sz="2000" b="0" i="1" u="none" strike="noStrike" kern="1200" baseline="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 princess.</a:t>
                      </a:r>
                      <a:endParaRPr lang="en-US" sz="2000" i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8839398"/>
                  </a:ext>
                </a:extLst>
              </a:tr>
              <a:tr h="984737">
                <a:tc>
                  <a:txBody>
                    <a:bodyPr/>
                    <a:lstStyle/>
                    <a:p>
                      <a:r>
                        <a:rPr lang="en-US" sz="2400" b="1" i="0" u="none" strike="noStrike" kern="1200" baseline="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PREPARE</a:t>
                      </a:r>
                      <a:endParaRPr lang="en-US" sz="2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0" i="1" u="none" strike="noStrike" kern="1200" baseline="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They </a:t>
                      </a:r>
                      <a:r>
                        <a:rPr lang="en-US" sz="2000" b="1" i="1" u="none" strike="noStrike" kern="1200" baseline="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prepared to take </a:t>
                      </a:r>
                      <a:r>
                        <a:rPr lang="en-US" sz="2000" b="0" i="1" u="none" strike="noStrike" kern="1200" baseline="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the test. /</a:t>
                      </a:r>
                    </a:p>
                    <a:p>
                      <a:r>
                        <a:rPr lang="en-US" sz="2000" b="0" i="1" u="none" strike="noStrike" kern="1200" baseline="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The teachers </a:t>
                      </a:r>
                      <a:r>
                        <a:rPr lang="en-US" sz="2000" b="1" i="1" u="none" strike="noStrike" kern="1200" baseline="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prepared the</a:t>
                      </a:r>
                      <a:r>
                        <a:rPr lang="hr-HR" sz="2000" b="1" i="1" u="none" strike="noStrike" kern="1200" baseline="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b="1" i="1" u="none" strike="noStrike" kern="1200" baseline="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students to take the </a:t>
                      </a:r>
                      <a:r>
                        <a:rPr lang="en-US" sz="2000" b="0" i="1" u="none" strike="noStrike" kern="1200" baseline="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test.</a:t>
                      </a:r>
                      <a:endParaRPr lang="en-US" sz="2000" i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67642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4226273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>
            <a:normAutofit fontScale="90000"/>
          </a:bodyPr>
          <a:lstStyle/>
          <a:p>
            <a:pPr algn="ctr"/>
            <a:r>
              <a:rPr lang="hr-HR" dirty="0">
                <a:solidFill>
                  <a:schemeClr val="bg1"/>
                </a:solidFill>
              </a:rPr>
              <a:t>Bare infinitive </a:t>
            </a:r>
            <a:r>
              <a:rPr lang="hr-HR" dirty="0">
                <a:sym typeface="Wingdings" panose="05000000000000000000" pitchFamily="2" charset="2"/>
              </a:rPr>
              <a:t></a:t>
            </a:r>
            <a:r>
              <a:rPr lang="hr-HR" dirty="0"/>
              <a:t> </a:t>
            </a:r>
            <a:r>
              <a:rPr lang="en-US" dirty="0">
                <a:solidFill>
                  <a:schemeClr val="bg1"/>
                </a:solidFill>
              </a:rPr>
              <a:t>the infinitive without ‘to'</a:t>
            </a:r>
            <a:br>
              <a:rPr lang="en-US" dirty="0"/>
            </a:b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marL="0" indent="0">
              <a:buNone/>
            </a:pPr>
            <a:endParaRPr lang="en-US" dirty="0"/>
          </a:p>
          <a:p>
            <a:r>
              <a:rPr lang="en-US" sz="4400" dirty="0"/>
              <a:t>After modal verbs - </a:t>
            </a:r>
            <a:r>
              <a:rPr lang="en-US" sz="4400" i="1" dirty="0"/>
              <a:t>I can </a:t>
            </a:r>
            <a:r>
              <a:rPr lang="en-US" sz="4400" b="1" i="1" dirty="0"/>
              <a:t>meet </a:t>
            </a:r>
            <a:r>
              <a:rPr lang="en-US" sz="4400" i="1" dirty="0"/>
              <a:t>you at six o’clock.</a:t>
            </a:r>
            <a:endParaRPr lang="hr-HR" sz="4400" i="1" dirty="0"/>
          </a:p>
          <a:p>
            <a:pPr marL="0" indent="0">
              <a:buNone/>
            </a:pPr>
            <a:endParaRPr lang="en-US" sz="4400" i="1" dirty="0"/>
          </a:p>
          <a:p>
            <a:r>
              <a:rPr lang="en-US" sz="4400" dirty="0"/>
              <a:t>After 'let', 'make' and (sometimes) 'help' </a:t>
            </a:r>
            <a:endParaRPr lang="hr-HR" sz="4400" dirty="0"/>
          </a:p>
          <a:p>
            <a:pPr>
              <a:buFontTx/>
              <a:buChar char="-"/>
            </a:pPr>
            <a:r>
              <a:rPr lang="en-US" sz="4400" i="1" dirty="0"/>
              <a:t>The teacher let us</a:t>
            </a:r>
            <a:r>
              <a:rPr lang="hr-HR" sz="4400" i="1" dirty="0"/>
              <a:t> </a:t>
            </a:r>
            <a:r>
              <a:rPr lang="en-US" sz="4400" b="1" i="1" dirty="0"/>
              <a:t>leave </a:t>
            </a:r>
            <a:r>
              <a:rPr lang="en-US" sz="4400" i="1" dirty="0"/>
              <a:t>early.</a:t>
            </a:r>
            <a:endParaRPr lang="hr-HR" sz="4400" i="1" dirty="0"/>
          </a:p>
          <a:p>
            <a:pPr marL="0" indent="0">
              <a:buNone/>
            </a:pPr>
            <a:endParaRPr lang="en-US" sz="4400" i="1" dirty="0"/>
          </a:p>
          <a:p>
            <a:r>
              <a:rPr lang="en-US" sz="4400" dirty="0"/>
              <a:t>After some verbs of perception (see, watch, hear, notice, feel,</a:t>
            </a:r>
            <a:r>
              <a:rPr lang="hr-HR" sz="4400" dirty="0"/>
              <a:t> </a:t>
            </a:r>
            <a:r>
              <a:rPr lang="en-US" sz="4400" dirty="0"/>
              <a:t>sense) </a:t>
            </a:r>
            <a:r>
              <a:rPr lang="en-US" sz="4400" i="1" dirty="0"/>
              <a:t>- I watched her </a:t>
            </a:r>
            <a:r>
              <a:rPr lang="en-US" sz="4400" b="1" i="1" dirty="0"/>
              <a:t>walk </a:t>
            </a:r>
            <a:r>
              <a:rPr lang="en-US" sz="4400" i="1" dirty="0"/>
              <a:t>away.</a:t>
            </a:r>
            <a:endParaRPr lang="hr-HR" sz="4400" i="1" dirty="0"/>
          </a:p>
          <a:p>
            <a:pPr marL="0" indent="0">
              <a:buNone/>
            </a:pPr>
            <a:endParaRPr lang="en-US" sz="4400" i="1" dirty="0"/>
          </a:p>
          <a:p>
            <a:r>
              <a:rPr lang="en-US" sz="4400" dirty="0"/>
              <a:t>After expressions with 'why' - </a:t>
            </a:r>
            <a:r>
              <a:rPr lang="hr-HR" sz="4400" i="1" dirty="0"/>
              <a:t>W</a:t>
            </a:r>
            <a:r>
              <a:rPr lang="en-US" sz="4400" i="1" dirty="0" err="1"/>
              <a:t>hy</a:t>
            </a:r>
            <a:r>
              <a:rPr lang="en-US" sz="4400" i="1" dirty="0"/>
              <a:t> </a:t>
            </a:r>
            <a:r>
              <a:rPr lang="en-US" sz="4400" b="1" i="1" dirty="0"/>
              <a:t>go </a:t>
            </a:r>
            <a:r>
              <a:rPr lang="en-US" sz="4400" i="1" dirty="0"/>
              <a:t>out the night before an</a:t>
            </a:r>
            <a:r>
              <a:rPr lang="hr-HR" sz="4400" i="1" dirty="0"/>
              <a:t> </a:t>
            </a:r>
            <a:r>
              <a:rPr lang="en-US" sz="4400" i="1" dirty="0"/>
              <a:t>exam?</a:t>
            </a:r>
          </a:p>
          <a:p>
            <a:pPr marL="0" indent="0">
              <a:buNone/>
            </a:pPr>
            <a:endParaRPr lang="hr-HR" dirty="0"/>
          </a:p>
          <a:p>
            <a:pPr marL="0" indent="0">
              <a:buNone/>
            </a:pPr>
            <a:r>
              <a:rPr lang="en-US" dirty="0"/>
              <a:t>** ‘help’ can also be followed by the infinitive without ‘to’ with no</a:t>
            </a:r>
            <a:r>
              <a:rPr lang="hr-HR" dirty="0"/>
              <a:t> </a:t>
            </a:r>
            <a:r>
              <a:rPr lang="en-US" dirty="0"/>
              <a:t>difference in meaning: </a:t>
            </a:r>
            <a:endParaRPr lang="hr-HR" dirty="0"/>
          </a:p>
          <a:p>
            <a:pPr marL="0" indent="0">
              <a:buNone/>
            </a:pPr>
            <a:r>
              <a:rPr lang="hr-HR" dirty="0"/>
              <a:t>     </a:t>
            </a:r>
            <a:r>
              <a:rPr lang="en-US" dirty="0"/>
              <a:t>‘</a:t>
            </a:r>
            <a:r>
              <a:rPr lang="en-US" i="1" dirty="0"/>
              <a:t>I </a:t>
            </a:r>
            <a:r>
              <a:rPr lang="en-US" b="1" i="1" dirty="0"/>
              <a:t>helped to carry </a:t>
            </a:r>
            <a:r>
              <a:rPr lang="en-US" i="1" dirty="0"/>
              <a:t>it</a:t>
            </a:r>
            <a:r>
              <a:rPr lang="en-US" dirty="0"/>
              <a:t>’ = ‘</a:t>
            </a:r>
            <a:r>
              <a:rPr lang="en-US" i="1" dirty="0"/>
              <a:t>I </a:t>
            </a:r>
            <a:r>
              <a:rPr lang="en-US" b="1" i="1" dirty="0"/>
              <a:t>helped carry </a:t>
            </a:r>
            <a:r>
              <a:rPr lang="en-US" i="1" dirty="0"/>
              <a:t>it’.</a:t>
            </a:r>
          </a:p>
        </p:txBody>
      </p:sp>
    </p:spTree>
    <p:extLst>
      <p:ext uri="{BB962C8B-B14F-4D97-AF65-F5344CB8AC3E}">
        <p14:creationId xmlns:p14="http://schemas.microsoft.com/office/powerpoint/2010/main" val="31215924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199" y="365125"/>
            <a:ext cx="10911435" cy="945785"/>
          </a:xfrm>
        </p:spPr>
        <p:txBody>
          <a:bodyPr>
            <a:normAutofit fontScale="90000"/>
          </a:bodyPr>
          <a:lstStyle/>
          <a:p>
            <a:r>
              <a:rPr lang="hr-HR" dirty="0"/>
              <a:t>Infinitive or gerund - </a:t>
            </a:r>
            <a:r>
              <a:rPr lang="en-US" dirty="0"/>
              <a:t>No Change in Meaning</a:t>
            </a:r>
            <a:br>
              <a:rPr lang="hr-HR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7279" y="1153986"/>
            <a:ext cx="10515600" cy="479366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/>
              <a:t>The following verbs can be followed by either the infinitive or the gerund without</a:t>
            </a:r>
            <a:r>
              <a:rPr lang="hr-HR" dirty="0"/>
              <a:t> </a:t>
            </a:r>
            <a:r>
              <a:rPr lang="en-US" dirty="0"/>
              <a:t>changing their meaning.</a:t>
            </a:r>
            <a:r>
              <a:rPr lang="hr-HR" dirty="0"/>
              <a:t> </a:t>
            </a:r>
          </a:p>
          <a:p>
            <a:pPr>
              <a:buNone/>
            </a:pPr>
            <a:endParaRPr lang="hr-HR" dirty="0"/>
          </a:p>
          <a:p>
            <a:pPr>
              <a:buNone/>
            </a:pPr>
            <a:r>
              <a:rPr lang="en-US" dirty="0"/>
              <a:t>Example:</a:t>
            </a:r>
            <a:r>
              <a:rPr lang="hr-HR" dirty="0"/>
              <a:t>  </a:t>
            </a:r>
            <a:r>
              <a:rPr lang="en-US" dirty="0">
                <a:solidFill>
                  <a:schemeClr val="accent1"/>
                </a:solidFill>
              </a:rPr>
              <a:t>I </a:t>
            </a:r>
            <a:r>
              <a:rPr lang="en-US" i="1" dirty="0">
                <a:solidFill>
                  <a:schemeClr val="accent1"/>
                </a:solidFill>
              </a:rPr>
              <a:t>started</a:t>
            </a:r>
            <a:r>
              <a:rPr lang="en-US" dirty="0">
                <a:solidFill>
                  <a:schemeClr val="accent1"/>
                </a:solidFill>
              </a:rPr>
              <a:t> </a:t>
            </a:r>
            <a:r>
              <a:rPr lang="en-US" u="sng" dirty="0">
                <a:solidFill>
                  <a:schemeClr val="accent1"/>
                </a:solidFill>
              </a:rPr>
              <a:t>to read</a:t>
            </a:r>
            <a:r>
              <a:rPr lang="en-US" dirty="0">
                <a:solidFill>
                  <a:schemeClr val="accent1"/>
                </a:solidFill>
              </a:rPr>
              <a:t>./I </a:t>
            </a:r>
            <a:r>
              <a:rPr lang="en-US" i="1" dirty="0">
                <a:solidFill>
                  <a:schemeClr val="accent1"/>
                </a:solidFill>
              </a:rPr>
              <a:t>started</a:t>
            </a:r>
            <a:r>
              <a:rPr lang="en-US" dirty="0">
                <a:solidFill>
                  <a:schemeClr val="accent1"/>
                </a:solidFill>
              </a:rPr>
              <a:t> </a:t>
            </a:r>
            <a:r>
              <a:rPr lang="en-US" u="sng" dirty="0">
                <a:solidFill>
                  <a:schemeClr val="accent1"/>
                </a:solidFill>
              </a:rPr>
              <a:t>reading</a:t>
            </a:r>
            <a:r>
              <a:rPr lang="en-US" dirty="0">
                <a:solidFill>
                  <a:schemeClr val="accent1"/>
                </a:solidFill>
              </a:rPr>
              <a:t>.</a:t>
            </a:r>
            <a:endParaRPr lang="hr-HR" dirty="0">
              <a:solidFill>
                <a:schemeClr val="accent1"/>
              </a:solidFill>
            </a:endParaRPr>
          </a:p>
          <a:p>
            <a:pPr>
              <a:buNone/>
            </a:pPr>
            <a:endParaRPr lang="hr-HR" dirty="0">
              <a:solidFill>
                <a:schemeClr val="accent1"/>
              </a:solidFill>
            </a:endParaRPr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2774383" y="3422210"/>
          <a:ext cx="4558924" cy="228600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22714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874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3389">
                <a:tc>
                  <a:txBody>
                    <a:bodyPr/>
                    <a:lstStyle/>
                    <a:p>
                      <a:r>
                        <a:rPr lang="hr-HR" sz="2400" b="0" dirty="0"/>
                        <a:t>ATTEMPT</a:t>
                      </a:r>
                      <a:endParaRPr lang="en-US" sz="2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2400" b="0" dirty="0"/>
                        <a:t>CONTINUE</a:t>
                      </a:r>
                      <a:endParaRPr lang="en-US" sz="24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hr-HR" sz="2400" dirty="0"/>
                        <a:t>BEGIN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2400" dirty="0"/>
                        <a:t>LOVE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hr-HR" sz="2400" dirty="0"/>
                        <a:t>BOTHER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2400" dirty="0"/>
                        <a:t>HATE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hr-HR" sz="2400" dirty="0"/>
                        <a:t>CANNOT BEAR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2400" dirty="0"/>
                        <a:t>INTEND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hr-HR" sz="2400" dirty="0"/>
                        <a:t>CEASE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2400" dirty="0"/>
                        <a:t>PREFER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199" y="365125"/>
            <a:ext cx="10911435" cy="945785"/>
          </a:xfrm>
        </p:spPr>
        <p:txBody>
          <a:bodyPr>
            <a:normAutofit fontScale="90000"/>
          </a:bodyPr>
          <a:lstStyle/>
          <a:p>
            <a:r>
              <a:rPr lang="hr-HR" dirty="0"/>
              <a:t>Infinitive or gerund - </a:t>
            </a:r>
            <a:r>
              <a:rPr lang="en-US" dirty="0"/>
              <a:t>Change in Meaning</a:t>
            </a:r>
            <a:br>
              <a:rPr lang="hr-HR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7279" y="1153986"/>
            <a:ext cx="10515600" cy="479366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/>
              <a:t>The following verbs can be followed by either the infinitive or the gerund with a</a:t>
            </a:r>
            <a:r>
              <a:rPr lang="hr-HR" dirty="0"/>
              <a:t> </a:t>
            </a:r>
            <a:r>
              <a:rPr lang="en-US" dirty="0"/>
              <a:t>change in meaning.</a:t>
            </a:r>
            <a:r>
              <a:rPr lang="hr-HR" dirty="0"/>
              <a:t> </a:t>
            </a:r>
          </a:p>
          <a:p>
            <a:pPr>
              <a:buNone/>
            </a:pPr>
            <a:endParaRPr lang="hr-HR" dirty="0"/>
          </a:p>
          <a:p>
            <a:pPr>
              <a:buNone/>
            </a:pPr>
            <a:r>
              <a:rPr lang="en-US" dirty="0"/>
              <a:t>Example:</a:t>
            </a:r>
            <a:r>
              <a:rPr lang="hr-HR" dirty="0"/>
              <a:t>  </a:t>
            </a:r>
            <a:r>
              <a:rPr lang="en-US" dirty="0">
                <a:solidFill>
                  <a:schemeClr val="accent1"/>
                </a:solidFill>
              </a:rPr>
              <a:t>I </a:t>
            </a:r>
            <a:r>
              <a:rPr lang="en-US" i="1" dirty="0">
                <a:solidFill>
                  <a:schemeClr val="accent1"/>
                </a:solidFill>
              </a:rPr>
              <a:t>forgot</a:t>
            </a:r>
            <a:r>
              <a:rPr lang="en-US" dirty="0">
                <a:solidFill>
                  <a:schemeClr val="accent1"/>
                </a:solidFill>
              </a:rPr>
              <a:t> </a:t>
            </a:r>
            <a:r>
              <a:rPr lang="en-US" u="sng" dirty="0">
                <a:solidFill>
                  <a:schemeClr val="accent1"/>
                </a:solidFill>
              </a:rPr>
              <a:t>to meet him. </a:t>
            </a:r>
            <a:r>
              <a:rPr lang="en-US" dirty="0">
                <a:solidFill>
                  <a:schemeClr val="accent1"/>
                </a:solidFill>
              </a:rPr>
              <a:t>/ I </a:t>
            </a:r>
            <a:r>
              <a:rPr lang="en-US" i="1" dirty="0">
                <a:solidFill>
                  <a:schemeClr val="accent1"/>
                </a:solidFill>
              </a:rPr>
              <a:t>forgot </a:t>
            </a:r>
            <a:r>
              <a:rPr lang="en-US" i="1" u="sng" dirty="0">
                <a:solidFill>
                  <a:schemeClr val="accent1"/>
                </a:solidFill>
              </a:rPr>
              <a:t>meeting him</a:t>
            </a:r>
            <a:r>
              <a:rPr lang="en-US" dirty="0">
                <a:solidFill>
                  <a:schemeClr val="accent1"/>
                </a:solidFill>
              </a:rPr>
              <a:t>.</a:t>
            </a:r>
            <a:endParaRPr lang="hr-HR" dirty="0">
              <a:solidFill>
                <a:schemeClr val="accent1"/>
              </a:solidFill>
            </a:endParaRPr>
          </a:p>
          <a:p>
            <a:pPr>
              <a:buNone/>
            </a:pPr>
            <a:endParaRPr lang="hr-HR" dirty="0">
              <a:solidFill>
                <a:schemeClr val="accent1"/>
              </a:solidFill>
            </a:endParaRPr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3577181"/>
              </p:ext>
            </p:extLst>
          </p:nvPr>
        </p:nvGraphicFramePr>
        <p:xfrm>
          <a:off x="2774383" y="3422210"/>
          <a:ext cx="4558924" cy="173736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22714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874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3389">
                <a:tc>
                  <a:txBody>
                    <a:bodyPr/>
                    <a:lstStyle/>
                    <a:p>
                      <a:r>
                        <a:rPr lang="en-GB" sz="2400" b="0" dirty="0"/>
                        <a:t>FORGET</a:t>
                      </a:r>
                      <a:endParaRPr lang="en-US" sz="2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b="0" dirty="0"/>
                        <a:t>REMEMBER</a:t>
                      </a:r>
                      <a:endParaRPr lang="en-US" sz="24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dirty="0"/>
                        <a:t>GO ON 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/>
                        <a:t>REGRET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dirty="0"/>
                        <a:t>STOP</a:t>
                      </a:r>
                    </a:p>
                    <a:p>
                      <a:r>
                        <a:rPr lang="en-GB" sz="2400" dirty="0"/>
                        <a:t>MEAN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/>
                        <a:t>TRY</a:t>
                      </a:r>
                    </a:p>
                    <a:p>
                      <a:r>
                        <a:rPr lang="en-GB" sz="2400" dirty="0"/>
                        <a:t>NEED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9217057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/>
          <a:lstStyle/>
          <a:p>
            <a:pPr algn="ctr"/>
            <a:r>
              <a:rPr lang="hr-HR" dirty="0">
                <a:solidFill>
                  <a:schemeClr val="bg1"/>
                </a:solidFill>
              </a:rPr>
              <a:t>REMEMBER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type="body" idx="1"/>
          </p:nvPr>
        </p:nvSpPr>
        <p:spPr/>
        <p:txBody>
          <a:bodyPr>
            <a:normAutofit fontScale="40000" lnSpcReduction="20000"/>
          </a:bodyPr>
          <a:lstStyle/>
          <a:p>
            <a:pPr algn="ctr"/>
            <a:endParaRPr lang="hr-HR" dirty="0"/>
          </a:p>
          <a:p>
            <a:pPr algn="ctr"/>
            <a:endParaRPr lang="hr-HR" dirty="0"/>
          </a:p>
          <a:p>
            <a:pPr algn="ctr"/>
            <a:r>
              <a:rPr lang="en-US" sz="5100" dirty="0">
                <a:solidFill>
                  <a:schemeClr val="accent1"/>
                </a:solidFill>
              </a:rPr>
              <a:t>Remember + gerund</a:t>
            </a:r>
          </a:p>
          <a:p>
            <a:pPr marL="0" indent="0" algn="ctr">
              <a:buNone/>
            </a:pP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i="1" dirty="0"/>
              <a:t>I </a:t>
            </a:r>
            <a:r>
              <a:rPr lang="en-US" b="1" i="1" dirty="0"/>
              <a:t>remember going </a:t>
            </a:r>
            <a:r>
              <a:rPr lang="en-US" i="1" dirty="0"/>
              <a:t>to the beach when I was a child. </a:t>
            </a:r>
            <a:endParaRPr lang="hr-HR" i="1" dirty="0"/>
          </a:p>
          <a:p>
            <a:pPr marL="0" indent="0">
              <a:buNone/>
            </a:pPr>
            <a:r>
              <a:rPr lang="en-US" sz="2000" dirty="0"/>
              <a:t>(I have a</a:t>
            </a:r>
            <a:r>
              <a:rPr lang="hr-HR" sz="2000" dirty="0"/>
              <a:t> </a:t>
            </a:r>
            <a:r>
              <a:rPr lang="en-US" sz="2000" dirty="0"/>
              <a:t>memory of going to the beach).</a:t>
            </a:r>
            <a:endParaRPr lang="en-US" dirty="0"/>
          </a:p>
          <a:p>
            <a:endParaRPr lang="hr-HR" i="1" dirty="0"/>
          </a:p>
          <a:p>
            <a:r>
              <a:rPr lang="en-US" i="1" dirty="0"/>
              <a:t>He </a:t>
            </a:r>
            <a:r>
              <a:rPr lang="en-US" b="1" i="1" dirty="0"/>
              <a:t>remembers closing </a:t>
            </a:r>
            <a:r>
              <a:rPr lang="en-US" i="1" dirty="0"/>
              <a:t>the door. </a:t>
            </a:r>
            <a:endParaRPr lang="hr-HR" i="1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 fontScale="47500" lnSpcReduction="20000"/>
          </a:bodyPr>
          <a:lstStyle/>
          <a:p>
            <a:pPr algn="ctr"/>
            <a:endParaRPr lang="hr-HR" dirty="0"/>
          </a:p>
          <a:p>
            <a:pPr algn="ctr"/>
            <a:endParaRPr lang="hr-HR" dirty="0"/>
          </a:p>
          <a:p>
            <a:pPr algn="ctr"/>
            <a:r>
              <a:rPr lang="en-US" sz="3600" dirty="0">
                <a:solidFill>
                  <a:schemeClr val="accent1"/>
                </a:solidFill>
              </a:rPr>
              <a:t>Remember + to + infinitive</a:t>
            </a:r>
          </a:p>
          <a:p>
            <a:pPr algn="ctr"/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r>
              <a:rPr lang="en-US" i="1" dirty="0"/>
              <a:t>I </a:t>
            </a:r>
            <a:r>
              <a:rPr lang="en-US" b="1" i="1" dirty="0"/>
              <a:t>remembered to buy </a:t>
            </a:r>
            <a:r>
              <a:rPr lang="en-US" i="1" dirty="0"/>
              <a:t>milk. </a:t>
            </a:r>
            <a:endParaRPr lang="hr-HR" i="1" dirty="0"/>
          </a:p>
          <a:p>
            <a:pPr marL="0" indent="0">
              <a:buNone/>
            </a:pPr>
            <a:r>
              <a:rPr lang="en-US" sz="2000" dirty="0"/>
              <a:t>(I was walking home and the idea</a:t>
            </a:r>
            <a:r>
              <a:rPr lang="hr-HR" sz="2000" dirty="0"/>
              <a:t> </a:t>
            </a:r>
            <a:r>
              <a:rPr lang="en-US" sz="2000" dirty="0"/>
              <a:t>that I needed milk came into my head, so I bought some).</a:t>
            </a:r>
            <a:endParaRPr lang="hr-HR" sz="2000" dirty="0"/>
          </a:p>
          <a:p>
            <a:pPr marL="0" indent="0">
              <a:buNone/>
            </a:pPr>
            <a:endParaRPr lang="en-US" i="1" dirty="0"/>
          </a:p>
          <a:p>
            <a:r>
              <a:rPr lang="en-US" i="1" dirty="0"/>
              <a:t>She </a:t>
            </a:r>
            <a:r>
              <a:rPr lang="en-US" b="1" i="1" dirty="0"/>
              <a:t>remembered to send </a:t>
            </a:r>
            <a:r>
              <a:rPr lang="en-US" i="1" dirty="0"/>
              <a:t>a card to her grandmother</a:t>
            </a:r>
            <a:r>
              <a:rPr lang="hr-HR" i="1" dirty="0"/>
              <a:t>.</a:t>
            </a:r>
            <a:endParaRPr lang="en-US" i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83067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/>
          <a:lstStyle/>
          <a:p>
            <a:pPr algn="ctr"/>
            <a:r>
              <a:rPr lang="hr-HR" dirty="0">
                <a:solidFill>
                  <a:schemeClr val="bg1"/>
                </a:solidFill>
              </a:rPr>
              <a:t>FORGET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chemeClr val="accent1"/>
                </a:solidFill>
              </a:rPr>
              <a:t>Forget + gerund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/>
          </a:bodyPr>
          <a:lstStyle/>
          <a:p>
            <a:endParaRPr lang="hr-HR" i="1" dirty="0"/>
          </a:p>
          <a:p>
            <a:r>
              <a:rPr lang="en-US" i="1" dirty="0"/>
              <a:t>Have we really studied this topic before? I </a:t>
            </a:r>
            <a:r>
              <a:rPr lang="en-US" b="1" i="1" dirty="0"/>
              <a:t>forget reading </a:t>
            </a:r>
            <a:r>
              <a:rPr lang="en-US" i="1" dirty="0"/>
              <a:t>about it.</a:t>
            </a:r>
            <a:r>
              <a:rPr lang="hr-HR" i="1" dirty="0"/>
              <a:t> (NO RECOLLECTION!!!)</a:t>
            </a:r>
          </a:p>
          <a:p>
            <a:pPr marL="0" indent="0">
              <a:buNone/>
            </a:pPr>
            <a:endParaRPr lang="en-US" i="1" dirty="0"/>
          </a:p>
          <a:p>
            <a:r>
              <a:rPr lang="en-US" i="1" dirty="0"/>
              <a:t>I told my brother that we’d spent Christmas at Granny’s house in</a:t>
            </a:r>
            <a:r>
              <a:rPr lang="hr-HR" i="1" dirty="0"/>
              <a:t> </a:t>
            </a:r>
            <a:r>
              <a:rPr lang="en-US" i="1" dirty="0"/>
              <a:t>1985, but</a:t>
            </a:r>
            <a:r>
              <a:rPr lang="hr-HR" i="1" dirty="0"/>
              <a:t> </a:t>
            </a:r>
            <a:r>
              <a:rPr lang="en-US" i="1" dirty="0"/>
              <a:t>he’</a:t>
            </a:r>
            <a:r>
              <a:rPr lang="en-US" b="1" i="1" dirty="0"/>
              <a:t>d forgotten going </a:t>
            </a:r>
            <a:r>
              <a:rPr lang="en-US" i="1" dirty="0"/>
              <a:t>there.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chemeClr val="accent1"/>
                </a:solidFill>
              </a:rPr>
              <a:t>Forget + to + infinitive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endParaRPr lang="hr-HR" dirty="0"/>
          </a:p>
          <a:p>
            <a:r>
              <a:rPr lang="en-US" i="1" dirty="0"/>
              <a:t>I </a:t>
            </a:r>
            <a:r>
              <a:rPr lang="en-US" b="1" i="1" dirty="0"/>
              <a:t>forgot to call </a:t>
            </a:r>
            <a:r>
              <a:rPr lang="en-US" i="1" dirty="0"/>
              <a:t>my mother. </a:t>
            </a:r>
            <a:endParaRPr lang="hr-HR" i="1" dirty="0"/>
          </a:p>
          <a:p>
            <a:pPr marL="0" indent="0">
              <a:buNone/>
            </a:pPr>
            <a:endParaRPr lang="en-US" dirty="0"/>
          </a:p>
          <a:p>
            <a:endParaRPr lang="hr-HR" i="1" dirty="0"/>
          </a:p>
          <a:p>
            <a:r>
              <a:rPr lang="en-US" i="1" dirty="0"/>
              <a:t>She keeps </a:t>
            </a:r>
            <a:r>
              <a:rPr lang="en-US" b="1" i="1" dirty="0"/>
              <a:t>forgetting to bring </a:t>
            </a:r>
            <a:r>
              <a:rPr lang="en-US" i="1" dirty="0"/>
              <a:t>his book back.</a:t>
            </a:r>
          </a:p>
        </p:txBody>
      </p:sp>
    </p:spTree>
    <p:extLst>
      <p:ext uri="{BB962C8B-B14F-4D97-AF65-F5344CB8AC3E}">
        <p14:creationId xmlns:p14="http://schemas.microsoft.com/office/powerpoint/2010/main" val="5178170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Verb patterns in English grammar tell us whether to use </a:t>
            </a:r>
            <a:r>
              <a:rPr lang="en-US" b="1" dirty="0">
                <a:solidFill>
                  <a:schemeClr val="accent1"/>
                </a:solidFill>
              </a:rPr>
              <a:t>the infinitive or the gerund </a:t>
            </a:r>
            <a:r>
              <a:rPr lang="en-US" dirty="0"/>
              <a:t>after certain words. </a:t>
            </a:r>
            <a:endParaRPr lang="hr-HR" dirty="0"/>
          </a:p>
          <a:p>
            <a:r>
              <a:rPr lang="en-US" dirty="0"/>
              <a:t>The infinitive is the basic form of the verb. Depending on the verb, adjective or noun it follows, we can use the infinitive with or without </a:t>
            </a:r>
            <a:r>
              <a:rPr lang="en-US" i="1" dirty="0"/>
              <a:t>to</a:t>
            </a:r>
            <a:r>
              <a:rPr lang="en-US" dirty="0"/>
              <a:t> e.g. </a:t>
            </a:r>
            <a:r>
              <a:rPr lang="en-US" i="1" dirty="0"/>
              <a:t>(to) be, (to) have, (to) do</a:t>
            </a:r>
            <a:r>
              <a:rPr lang="en-US" dirty="0"/>
              <a:t>. </a:t>
            </a:r>
          </a:p>
          <a:p>
            <a:r>
              <a:rPr lang="en-US" dirty="0"/>
              <a:t>The infinitive without to is called </a:t>
            </a:r>
            <a:r>
              <a:rPr lang="en-US" b="1" dirty="0">
                <a:solidFill>
                  <a:schemeClr val="accent1"/>
                </a:solidFill>
              </a:rPr>
              <a:t>the bare infinitive</a:t>
            </a:r>
            <a:endParaRPr lang="hr-HR" b="1" dirty="0">
              <a:solidFill>
                <a:schemeClr val="accent1"/>
              </a:solidFill>
            </a:endParaRPr>
          </a:p>
          <a:p>
            <a:r>
              <a:rPr lang="en-US" dirty="0"/>
              <a:t>The gerund is the -</a:t>
            </a:r>
            <a:r>
              <a:rPr lang="en-US" dirty="0" err="1"/>
              <a:t>ing</a:t>
            </a:r>
            <a:r>
              <a:rPr lang="en-US" dirty="0"/>
              <a:t> form of a verb. It acts as a </a:t>
            </a:r>
            <a:r>
              <a:rPr lang="en-US" dirty="0">
                <a:hlinkClick r:id="rId2" tooltip="Nouns in English Grammar"/>
              </a:rPr>
              <a:t>noun</a:t>
            </a:r>
            <a:r>
              <a:rPr lang="en-US" dirty="0"/>
              <a:t> in a </a:t>
            </a:r>
            <a:r>
              <a:rPr lang="en-US" dirty="0">
                <a:hlinkClick r:id="rId3" tooltip="Word Order in English Sentences"/>
              </a:rPr>
              <a:t>sentence</a:t>
            </a:r>
            <a:r>
              <a:rPr lang="en-US" dirty="0"/>
              <a:t> and follows certain verbs, </a:t>
            </a:r>
            <a:r>
              <a:rPr lang="en-US" dirty="0">
                <a:hlinkClick r:id="rId4" tooltip="Prepositions in English Grammar"/>
              </a:rPr>
              <a:t>prepositions</a:t>
            </a:r>
            <a:r>
              <a:rPr lang="en-US" dirty="0"/>
              <a:t> and adjectives.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/>
          <a:lstStyle/>
          <a:p>
            <a:pPr algn="ctr"/>
            <a:r>
              <a:rPr lang="hr-HR" dirty="0">
                <a:solidFill>
                  <a:schemeClr val="bg1"/>
                </a:solidFill>
              </a:rPr>
              <a:t>TRY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chemeClr val="accent1"/>
                </a:solidFill>
              </a:rPr>
              <a:t>Try + gerund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i="1" dirty="0"/>
              <a:t>I wanted to stop smoking, so I </a:t>
            </a:r>
            <a:r>
              <a:rPr lang="en-US" b="1" i="1" dirty="0"/>
              <a:t>tried using </a:t>
            </a:r>
            <a:r>
              <a:rPr lang="en-US" i="1" dirty="0"/>
              <a:t>nicotine patches. </a:t>
            </a:r>
            <a:r>
              <a:rPr lang="en-US" sz="2200" dirty="0"/>
              <a:t>(Using nicotine patches was easy, but I wanted to know if it</a:t>
            </a:r>
            <a:r>
              <a:rPr lang="hr-HR" sz="2200" dirty="0"/>
              <a:t> </a:t>
            </a:r>
            <a:r>
              <a:rPr lang="en-US" sz="2200" dirty="0"/>
              <a:t>would help me stop smoking).</a:t>
            </a:r>
            <a:endParaRPr lang="hr-HR" sz="2200" dirty="0"/>
          </a:p>
          <a:p>
            <a:endParaRPr lang="en-US" dirty="0"/>
          </a:p>
          <a:p>
            <a:r>
              <a:rPr lang="en-US" i="1" dirty="0"/>
              <a:t>She </a:t>
            </a:r>
            <a:r>
              <a:rPr lang="en-US" b="1" i="1" dirty="0"/>
              <a:t>tried giving up </a:t>
            </a:r>
            <a:r>
              <a:rPr lang="en-US" i="1" dirty="0"/>
              <a:t>chocolate, but it didn’t help her lose weight</a:t>
            </a:r>
            <a:r>
              <a:rPr lang="en-US" dirty="0"/>
              <a:t>. </a:t>
            </a:r>
            <a:r>
              <a:rPr lang="en-US" sz="2200" dirty="0"/>
              <a:t>(It</a:t>
            </a:r>
            <a:r>
              <a:rPr lang="hr-HR" sz="2200" dirty="0"/>
              <a:t> </a:t>
            </a:r>
            <a:r>
              <a:rPr lang="en-US" sz="2200" dirty="0"/>
              <a:t>was easy for her to give up chocolate. She gave it up to see if</a:t>
            </a:r>
            <a:r>
              <a:rPr lang="hr-HR" sz="2200" dirty="0"/>
              <a:t> </a:t>
            </a:r>
            <a:r>
              <a:rPr lang="en-US" sz="2200" dirty="0"/>
              <a:t>it would help her lose weight, but it didn’t).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chemeClr val="accent1"/>
                </a:solidFill>
              </a:rPr>
              <a:t>Try + to + infinitive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i="1" dirty="0"/>
              <a:t>I </a:t>
            </a:r>
            <a:r>
              <a:rPr lang="en-US" b="1" i="1" dirty="0"/>
              <a:t>tried to lift </a:t>
            </a:r>
            <a:r>
              <a:rPr lang="en-US" i="1" dirty="0"/>
              <a:t>the suitcase, but it was too heavy.</a:t>
            </a:r>
            <a:endParaRPr lang="hr-HR" i="1" dirty="0"/>
          </a:p>
          <a:p>
            <a:pPr marL="0" indent="0">
              <a:buNone/>
            </a:pPr>
            <a:endParaRPr lang="en-US" dirty="0"/>
          </a:p>
          <a:p>
            <a:endParaRPr lang="hr-HR" i="1" dirty="0"/>
          </a:p>
          <a:p>
            <a:r>
              <a:rPr lang="en-US" i="1" dirty="0"/>
              <a:t>She </a:t>
            </a:r>
            <a:r>
              <a:rPr lang="en-US" b="1" i="1" dirty="0"/>
              <a:t>tried to catch </a:t>
            </a:r>
            <a:r>
              <a:rPr lang="en-US" i="1" dirty="0"/>
              <a:t>the bus, but she couldn’t run fast enough.</a:t>
            </a:r>
          </a:p>
        </p:txBody>
      </p:sp>
    </p:spTree>
    <p:extLst>
      <p:ext uri="{BB962C8B-B14F-4D97-AF65-F5344CB8AC3E}">
        <p14:creationId xmlns:p14="http://schemas.microsoft.com/office/powerpoint/2010/main" val="82973470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/>
          <a:lstStyle/>
          <a:p>
            <a:pPr algn="ctr"/>
            <a:r>
              <a:rPr lang="hr-HR" dirty="0">
                <a:solidFill>
                  <a:schemeClr val="bg1"/>
                </a:solidFill>
              </a:rPr>
              <a:t>STOP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chemeClr val="accent1"/>
                </a:solidFill>
              </a:rPr>
              <a:t>Stop + gerund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endParaRPr lang="hr-HR" dirty="0"/>
          </a:p>
          <a:p>
            <a:r>
              <a:rPr lang="en-US" i="1" dirty="0"/>
              <a:t>I </a:t>
            </a:r>
            <a:r>
              <a:rPr lang="en-US" b="1" i="1" dirty="0"/>
              <a:t>stopped smoking</a:t>
            </a:r>
            <a:r>
              <a:rPr lang="en-US" i="1" dirty="0"/>
              <a:t>. </a:t>
            </a:r>
            <a:endParaRPr lang="hr-HR" i="1" dirty="0"/>
          </a:p>
          <a:p>
            <a:pPr marL="0" indent="0">
              <a:buNone/>
            </a:pPr>
            <a:r>
              <a:rPr lang="en-US" sz="2000" dirty="0"/>
              <a:t>(I gave up cigarettes OR I threw</a:t>
            </a:r>
            <a:r>
              <a:rPr lang="hr-HR" sz="2000" dirty="0"/>
              <a:t> </a:t>
            </a:r>
            <a:r>
              <a:rPr lang="en-US" sz="2000" dirty="0"/>
              <a:t>away my</a:t>
            </a:r>
            <a:r>
              <a:rPr lang="hr-HR" sz="2000" dirty="0"/>
              <a:t> </a:t>
            </a:r>
            <a:r>
              <a:rPr lang="en-US" sz="2000" dirty="0"/>
              <a:t>cigarette at that moment).</a:t>
            </a:r>
            <a:endParaRPr lang="hr-HR" sz="2000" dirty="0"/>
          </a:p>
          <a:p>
            <a:pPr marL="0" indent="0">
              <a:buNone/>
            </a:pPr>
            <a:endParaRPr lang="en-US" sz="2400" dirty="0"/>
          </a:p>
          <a:p>
            <a:r>
              <a:rPr lang="en-US" i="1" dirty="0"/>
              <a:t>My boss came into the room, so I </a:t>
            </a:r>
            <a:r>
              <a:rPr lang="en-US" b="1" i="1" dirty="0"/>
              <a:t>stopped browsing </a:t>
            </a:r>
            <a:r>
              <a:rPr lang="en-US" i="1" dirty="0"/>
              <a:t>the internet.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chemeClr val="accent1"/>
                </a:solidFill>
              </a:rPr>
              <a:t>Stop + to + infinitive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endParaRPr lang="hr-HR" dirty="0"/>
          </a:p>
          <a:p>
            <a:r>
              <a:rPr lang="en-US" i="1" dirty="0"/>
              <a:t>I </a:t>
            </a:r>
            <a:r>
              <a:rPr lang="en-US" b="1" i="1" dirty="0"/>
              <a:t>stopped to smoke</a:t>
            </a:r>
            <a:r>
              <a:rPr lang="en-US" i="1" dirty="0"/>
              <a:t>. </a:t>
            </a:r>
            <a:endParaRPr lang="hr-HR" i="1" dirty="0"/>
          </a:p>
          <a:p>
            <a:pPr marL="0" indent="0">
              <a:buNone/>
            </a:pPr>
            <a:r>
              <a:rPr lang="en-US" sz="2000" dirty="0"/>
              <a:t>(I stopped doing something else because I</a:t>
            </a:r>
            <a:r>
              <a:rPr lang="hr-HR" sz="2000" dirty="0"/>
              <a:t> </a:t>
            </a:r>
            <a:r>
              <a:rPr lang="en-US" sz="2000" dirty="0"/>
              <a:t>wanted to have a cigarette).</a:t>
            </a:r>
            <a:endParaRPr lang="hr-HR" sz="2000" dirty="0"/>
          </a:p>
          <a:p>
            <a:endParaRPr lang="hr-HR" dirty="0"/>
          </a:p>
          <a:p>
            <a:r>
              <a:rPr lang="en-US" i="1" dirty="0"/>
              <a:t>I </a:t>
            </a:r>
            <a:r>
              <a:rPr lang="en-US" b="1" i="1" dirty="0"/>
              <a:t>stopped to eat </a:t>
            </a:r>
            <a:r>
              <a:rPr lang="en-US" i="1" dirty="0"/>
              <a:t>lunch. </a:t>
            </a:r>
            <a:endParaRPr lang="hr-HR" i="1" dirty="0"/>
          </a:p>
          <a:p>
            <a:pPr marL="0" indent="0">
              <a:buNone/>
            </a:pPr>
            <a:r>
              <a:rPr lang="en-US" sz="2000" dirty="0"/>
              <a:t>(I stopped something else, because I wanted to eat lunch).</a:t>
            </a:r>
          </a:p>
        </p:txBody>
      </p:sp>
    </p:spTree>
    <p:extLst>
      <p:ext uri="{BB962C8B-B14F-4D97-AF65-F5344CB8AC3E}">
        <p14:creationId xmlns:p14="http://schemas.microsoft.com/office/powerpoint/2010/main" val="201499312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/>
          <a:lstStyle/>
          <a:p>
            <a:pPr algn="ctr"/>
            <a:r>
              <a:rPr lang="hr-HR" dirty="0">
                <a:solidFill>
                  <a:schemeClr val="bg1"/>
                </a:solidFill>
              </a:rPr>
              <a:t>REGRET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40000" lnSpcReduction="20000"/>
          </a:bodyPr>
          <a:lstStyle/>
          <a:p>
            <a:pPr algn="ctr"/>
            <a:endParaRPr lang="hr-HR" dirty="0"/>
          </a:p>
          <a:p>
            <a:pPr algn="ctr"/>
            <a:endParaRPr lang="hr-HR" dirty="0"/>
          </a:p>
          <a:p>
            <a:pPr algn="ctr"/>
            <a:r>
              <a:rPr lang="en-US" sz="5100" dirty="0">
                <a:solidFill>
                  <a:schemeClr val="accent1"/>
                </a:solidFill>
              </a:rPr>
              <a:t>Regret + gerund</a:t>
            </a:r>
          </a:p>
          <a:p>
            <a:pPr algn="ctr"/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i="1" dirty="0"/>
              <a:t>I </a:t>
            </a:r>
            <a:r>
              <a:rPr lang="en-US" b="1" i="1" dirty="0"/>
              <a:t>regret going </a:t>
            </a:r>
            <a:r>
              <a:rPr lang="en-US" i="1" dirty="0"/>
              <a:t>to</a:t>
            </a:r>
            <a:r>
              <a:rPr lang="en-US" b="1" i="1" dirty="0"/>
              <a:t> </a:t>
            </a:r>
            <a:r>
              <a:rPr lang="en-US" i="1" dirty="0"/>
              <a:t>bed so late. </a:t>
            </a:r>
            <a:r>
              <a:rPr lang="hr-HR" sz="2000" dirty="0"/>
              <a:t>(</a:t>
            </a:r>
            <a:r>
              <a:rPr lang="en-US" sz="2000" dirty="0"/>
              <a:t>I’m really tired today.</a:t>
            </a:r>
            <a:r>
              <a:rPr lang="hr-HR" sz="2000" dirty="0"/>
              <a:t>)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i="1" dirty="0"/>
              <a:t>She </a:t>
            </a:r>
            <a:r>
              <a:rPr lang="en-US" b="1" i="1" dirty="0"/>
              <a:t>regrets leaving </a:t>
            </a:r>
            <a:r>
              <a:rPr lang="en-US" i="1" dirty="0"/>
              <a:t>school when she was sixteen. </a:t>
            </a:r>
            <a:endParaRPr lang="hr-HR" i="1" dirty="0"/>
          </a:p>
          <a:p>
            <a:pPr marL="0" indent="0">
              <a:buNone/>
            </a:pPr>
            <a:r>
              <a:rPr lang="hr-HR" sz="2000" dirty="0"/>
              <a:t>(</a:t>
            </a:r>
            <a:r>
              <a:rPr lang="en-US" sz="2000" dirty="0"/>
              <a:t>She wishes that</a:t>
            </a:r>
            <a:r>
              <a:rPr lang="hr-HR" sz="2000" dirty="0"/>
              <a:t> </a:t>
            </a:r>
            <a:r>
              <a:rPr lang="en-US" sz="2000" dirty="0"/>
              <a:t>she had</a:t>
            </a:r>
            <a:r>
              <a:rPr lang="hr-HR" sz="2000" dirty="0"/>
              <a:t> </a:t>
            </a:r>
            <a:r>
              <a:rPr lang="en-US" sz="2000" dirty="0"/>
              <a:t>studied more and then gone to university.</a:t>
            </a:r>
            <a:r>
              <a:rPr lang="hr-HR" sz="2000" dirty="0"/>
              <a:t>)</a:t>
            </a:r>
            <a:endParaRPr lang="en-US" sz="200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 fontScale="47500" lnSpcReduction="20000"/>
          </a:bodyPr>
          <a:lstStyle/>
          <a:p>
            <a:pPr algn="ctr"/>
            <a:endParaRPr lang="hr-HR" dirty="0"/>
          </a:p>
          <a:p>
            <a:pPr algn="ctr"/>
            <a:endParaRPr lang="hr-HR" dirty="0"/>
          </a:p>
          <a:p>
            <a:pPr algn="ctr"/>
            <a:r>
              <a:rPr lang="en-US" sz="4400" dirty="0">
                <a:solidFill>
                  <a:schemeClr val="accent1"/>
                </a:solidFill>
              </a:rPr>
              <a:t>Regret + to + infinitive</a:t>
            </a:r>
          </a:p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i="1" dirty="0"/>
              <a:t>I </a:t>
            </a:r>
            <a:r>
              <a:rPr lang="en-US" b="1" i="1" dirty="0"/>
              <a:t>regret to tell </a:t>
            </a:r>
            <a:r>
              <a:rPr lang="en-US" i="1" dirty="0"/>
              <a:t>you that the train has been delayed.</a:t>
            </a:r>
            <a:endParaRPr lang="hr-HR" i="1" dirty="0"/>
          </a:p>
          <a:p>
            <a:pPr marL="0" indent="0">
              <a:buNone/>
            </a:pPr>
            <a:endParaRPr lang="en-US" dirty="0"/>
          </a:p>
          <a:p>
            <a:r>
              <a:rPr lang="en-US" i="1" dirty="0"/>
              <a:t>The company </a:t>
            </a:r>
            <a:r>
              <a:rPr lang="en-US" b="1" i="1" dirty="0"/>
              <a:t>regrets to inform </a:t>
            </a:r>
            <a:r>
              <a:rPr lang="en-US" i="1" dirty="0"/>
              <a:t>employees that the London office</a:t>
            </a:r>
            <a:r>
              <a:rPr lang="hr-HR" i="1" dirty="0"/>
              <a:t> </a:t>
            </a:r>
            <a:r>
              <a:rPr lang="en-US" i="1" dirty="0"/>
              <a:t>will close</a:t>
            </a:r>
            <a:r>
              <a:rPr lang="hr-HR" i="1" dirty="0"/>
              <a:t> </a:t>
            </a:r>
            <a:r>
              <a:rPr lang="en-US" i="1" dirty="0"/>
              <a:t>next year.</a:t>
            </a:r>
          </a:p>
        </p:txBody>
      </p:sp>
    </p:spTree>
    <p:extLst>
      <p:ext uri="{BB962C8B-B14F-4D97-AF65-F5344CB8AC3E}">
        <p14:creationId xmlns:p14="http://schemas.microsoft.com/office/powerpoint/2010/main" val="244680666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/>
          <a:lstStyle/>
          <a:p>
            <a:pPr algn="ctr"/>
            <a:r>
              <a:rPr lang="hr-HR" dirty="0">
                <a:solidFill>
                  <a:schemeClr val="bg1"/>
                </a:solidFill>
              </a:rPr>
              <a:t>MEAN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hr-HR" dirty="0">
                <a:solidFill>
                  <a:schemeClr val="accent1"/>
                </a:solidFill>
              </a:rPr>
              <a:t>Mean + gerund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hr-HR" sz="2400" i="1" dirty="0"/>
          </a:p>
          <a:p>
            <a:r>
              <a:rPr lang="hr-HR" i="1" dirty="0"/>
              <a:t>I’m applying for a visa. It </a:t>
            </a:r>
            <a:r>
              <a:rPr lang="hr-HR" b="1" i="1" dirty="0"/>
              <a:t>means filling </a:t>
            </a:r>
            <a:r>
              <a:rPr lang="hr-HR" i="1" dirty="0"/>
              <a:t>in this form.</a:t>
            </a:r>
          </a:p>
          <a:p>
            <a:pPr marL="0" indent="0">
              <a:buNone/>
            </a:pPr>
            <a:r>
              <a:rPr lang="hr-HR" sz="2000" dirty="0"/>
              <a:t>   (One thing resulting in another)</a:t>
            </a:r>
          </a:p>
          <a:p>
            <a:pPr marL="0" indent="0" algn="ctr">
              <a:buNone/>
            </a:pPr>
            <a:endParaRPr lang="hr-HR" sz="2000" dirty="0"/>
          </a:p>
          <a:p>
            <a:r>
              <a:rPr lang="en-US" i="1" dirty="0"/>
              <a:t>I'll have to catch the 7 am train to Nottingham, which </a:t>
            </a:r>
            <a:r>
              <a:rPr lang="en-US" b="1" i="1" dirty="0"/>
              <a:t>means getting up </a:t>
            </a:r>
            <a:r>
              <a:rPr lang="en-US" i="1" dirty="0"/>
              <a:t>at 5 am.</a:t>
            </a:r>
            <a:endParaRPr lang="hr-HR" sz="2000" i="1" dirty="0"/>
          </a:p>
          <a:p>
            <a:endParaRPr lang="en-US" sz="2400" i="1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hr-HR" dirty="0">
                <a:solidFill>
                  <a:schemeClr val="accent1"/>
                </a:solidFill>
              </a:rPr>
              <a:t>Mean + to + infinitive 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hr-HR" sz="2400" dirty="0"/>
          </a:p>
          <a:p>
            <a:r>
              <a:rPr lang="hr-HR" i="1" dirty="0"/>
              <a:t>I think Peter </a:t>
            </a:r>
            <a:r>
              <a:rPr lang="hr-HR" b="1" i="1" dirty="0"/>
              <a:t>meant to break </a:t>
            </a:r>
            <a:r>
              <a:rPr lang="hr-HR" i="1" dirty="0"/>
              <a:t>that glass. It didn’t look like an accident. </a:t>
            </a:r>
            <a:r>
              <a:rPr lang="hr-HR" sz="2000" dirty="0"/>
              <a:t>(Intention!)</a:t>
            </a:r>
          </a:p>
          <a:p>
            <a:endParaRPr lang="hr-HR" sz="2000" dirty="0"/>
          </a:p>
          <a:p>
            <a:r>
              <a:rPr lang="hr-HR" i="1" dirty="0"/>
              <a:t>I </a:t>
            </a:r>
            <a:r>
              <a:rPr lang="hr-HR" b="1" i="1" dirty="0"/>
              <a:t>meant to go </a:t>
            </a:r>
            <a:r>
              <a:rPr lang="hr-HR" i="1" dirty="0"/>
              <a:t>running, but I got up too late.</a:t>
            </a:r>
            <a:endParaRPr lang="en-US" i="1" dirty="0"/>
          </a:p>
          <a:p>
            <a:pPr marL="0" indent="0" algn="ctr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99344162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/>
          <a:lstStyle/>
          <a:p>
            <a:pPr algn="ctr"/>
            <a:r>
              <a:rPr lang="hr-HR" dirty="0">
                <a:solidFill>
                  <a:schemeClr val="bg1"/>
                </a:solidFill>
              </a:rPr>
              <a:t>NEED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hr-HR" dirty="0">
                <a:solidFill>
                  <a:schemeClr val="accent1"/>
                </a:solidFill>
              </a:rPr>
              <a:t>Need + gerund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hr-HR" i="1" dirty="0"/>
          </a:p>
          <a:p>
            <a:r>
              <a:rPr lang="hr-HR" i="1" dirty="0"/>
              <a:t>My shoes </a:t>
            </a:r>
            <a:r>
              <a:rPr lang="hr-HR" b="1" i="1" dirty="0"/>
              <a:t>need cleaning</a:t>
            </a:r>
            <a:r>
              <a:rPr lang="hr-HR" i="1" dirty="0"/>
              <a:t>.</a:t>
            </a:r>
          </a:p>
          <a:p>
            <a:pPr marL="0" indent="0" algn="ctr">
              <a:buNone/>
            </a:pPr>
            <a:r>
              <a:rPr lang="hr-HR" sz="2000" i="1" dirty="0"/>
              <a:t>(My shoes need to be cleaned.)</a:t>
            </a:r>
            <a:endParaRPr lang="hr-HR" i="1" dirty="0"/>
          </a:p>
          <a:p>
            <a:pPr marL="0" indent="0">
              <a:buNone/>
            </a:pPr>
            <a:endParaRPr lang="hr-HR" i="1" dirty="0"/>
          </a:p>
          <a:p>
            <a:r>
              <a:rPr lang="hr-HR" i="1" dirty="0"/>
              <a:t>The walls </a:t>
            </a:r>
            <a:r>
              <a:rPr lang="hr-HR" b="1" i="1" dirty="0"/>
              <a:t>need painting</a:t>
            </a:r>
            <a:r>
              <a:rPr lang="hr-HR" i="1" dirty="0"/>
              <a:t>.</a:t>
            </a:r>
            <a:endParaRPr lang="en-US" i="1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hr-HR" dirty="0">
                <a:solidFill>
                  <a:schemeClr val="accent1"/>
                </a:solidFill>
              </a:rPr>
              <a:t>Need + to + infinitive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hr-HR" i="1" dirty="0"/>
          </a:p>
          <a:p>
            <a:r>
              <a:rPr lang="hr-HR" i="1" dirty="0"/>
              <a:t>I </a:t>
            </a:r>
            <a:r>
              <a:rPr lang="hr-HR" b="1" i="1" dirty="0"/>
              <a:t>need to study </a:t>
            </a:r>
            <a:r>
              <a:rPr lang="hr-HR" i="1" dirty="0"/>
              <a:t>for my exams</a:t>
            </a:r>
            <a:r>
              <a:rPr lang="hr-HR" sz="2000" i="1" dirty="0"/>
              <a:t>.</a:t>
            </a:r>
            <a:r>
              <a:rPr lang="hr-HR" sz="2000" dirty="0"/>
              <a:t>(=I must /have to)</a:t>
            </a:r>
          </a:p>
          <a:p>
            <a:pPr marL="0" indent="0">
              <a:buNone/>
            </a:pPr>
            <a:endParaRPr lang="en-US" sz="2000" dirty="0"/>
          </a:p>
          <a:p>
            <a:r>
              <a:rPr lang="hr-HR" i="1" dirty="0"/>
              <a:t>You </a:t>
            </a:r>
            <a:r>
              <a:rPr lang="hr-HR" b="1" i="1" dirty="0"/>
              <a:t>need to stop </a:t>
            </a:r>
            <a:r>
              <a:rPr lang="hr-HR" i="1" dirty="0"/>
              <a:t>blaming yourself for the accident.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130563572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/>
          <a:lstStyle/>
          <a:p>
            <a:pPr algn="ctr"/>
            <a:r>
              <a:rPr lang="hr-HR" dirty="0">
                <a:solidFill>
                  <a:schemeClr val="bg1"/>
                </a:solidFill>
              </a:rPr>
              <a:t>GO ON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hr-HR" dirty="0">
                <a:solidFill>
                  <a:schemeClr val="accent1"/>
                </a:solidFill>
              </a:rPr>
              <a:t>Go on + gerund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hr-HR" i="1" dirty="0"/>
              <a:t>The teacher told everyone to be quiet, but they just </a:t>
            </a:r>
            <a:r>
              <a:rPr lang="hr-HR" b="1" i="1" dirty="0"/>
              <a:t>went on talking. </a:t>
            </a:r>
          </a:p>
          <a:p>
            <a:pPr marL="0" indent="0" algn="ctr">
              <a:buNone/>
            </a:pPr>
            <a:r>
              <a:rPr lang="hr-HR" sz="2400" dirty="0"/>
              <a:t>(continue doing something)</a:t>
            </a:r>
          </a:p>
          <a:p>
            <a:pPr marL="0" indent="0" algn="ctr">
              <a:buNone/>
            </a:pPr>
            <a:endParaRPr lang="hr-HR" sz="2400" dirty="0"/>
          </a:p>
          <a:p>
            <a:r>
              <a:rPr lang="hr-HR" i="1" dirty="0"/>
              <a:t>Mark </a:t>
            </a:r>
            <a:r>
              <a:rPr lang="hr-HR" b="1" i="1" dirty="0"/>
              <a:t>went on studying </a:t>
            </a:r>
            <a:r>
              <a:rPr lang="hr-HR" i="1" dirty="0"/>
              <a:t>through the night.</a:t>
            </a:r>
            <a:endParaRPr lang="en-US" i="1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hr-HR" dirty="0">
                <a:solidFill>
                  <a:schemeClr val="accent1"/>
                </a:solidFill>
              </a:rPr>
              <a:t>Go on + to + infinitive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>
            <a:normAutofit lnSpcReduction="10000"/>
          </a:bodyPr>
          <a:lstStyle/>
          <a:p>
            <a:r>
              <a:rPr lang="hr-HR" i="1" dirty="0"/>
              <a:t>The teacher introduced herself and </a:t>
            </a:r>
            <a:r>
              <a:rPr lang="hr-HR" b="1" i="1" dirty="0"/>
              <a:t>went on to explain </a:t>
            </a:r>
            <a:r>
              <a:rPr lang="hr-HR" i="1" dirty="0"/>
              <a:t>everything about the course.</a:t>
            </a:r>
          </a:p>
          <a:p>
            <a:pPr marL="0" indent="0" algn="ctr">
              <a:buNone/>
            </a:pPr>
            <a:r>
              <a:rPr lang="hr-HR" sz="2400" dirty="0"/>
              <a:t>(do something else, the next thing)</a:t>
            </a:r>
          </a:p>
          <a:p>
            <a:pPr marL="0" indent="0" algn="ctr">
              <a:buNone/>
            </a:pPr>
            <a:endParaRPr lang="hr-HR" sz="2400" dirty="0"/>
          </a:p>
          <a:p>
            <a:r>
              <a:rPr lang="en-US" i="1" dirty="0"/>
              <a:t>After her early teaching career she </a:t>
            </a:r>
            <a:r>
              <a:rPr lang="en-US" b="1" i="1" dirty="0"/>
              <a:t>went on to become </a:t>
            </a:r>
            <a:r>
              <a:rPr lang="en-US" i="1" dirty="0"/>
              <a:t>a doctor.</a:t>
            </a:r>
          </a:p>
          <a:p>
            <a:pPr marL="0" indent="0" algn="ctr">
              <a:buNone/>
            </a:pPr>
            <a:endParaRPr lang="hr-HR" sz="2400" dirty="0"/>
          </a:p>
        </p:txBody>
      </p:sp>
    </p:spTree>
    <p:extLst>
      <p:ext uri="{BB962C8B-B14F-4D97-AF65-F5344CB8AC3E}">
        <p14:creationId xmlns:p14="http://schemas.microsoft.com/office/powerpoint/2010/main" val="250891824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Useful online practice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Infinitive/Gerund – Free Exercise (lingolia.com)</a:t>
            </a:r>
            <a:endParaRPr lang="hr-HR" dirty="0"/>
          </a:p>
          <a:p>
            <a:r>
              <a:rPr lang="en-US" dirty="0">
                <a:hlinkClick r:id="rId3"/>
              </a:rPr>
              <a:t>Exercise on Infinitive and Gerund - 30 - English Grammar (ego4u.com)</a:t>
            </a:r>
            <a:endParaRPr lang="hr-HR" dirty="0"/>
          </a:p>
          <a:p>
            <a:r>
              <a:rPr lang="en-US" dirty="0">
                <a:hlinkClick r:id="rId4"/>
              </a:rPr>
              <a:t>https://test-english.com/grammar-points/b1/gerund-or-infinitive-do-to-do-doing/</a:t>
            </a:r>
            <a:endParaRPr lang="en-US" dirty="0"/>
          </a:p>
          <a:p>
            <a:r>
              <a:rPr lang="en-US" dirty="0">
                <a:hlinkClick r:id="rId5"/>
              </a:rPr>
              <a:t>https://test-english.com/grammar-points/b1-b2/gerund-or-infinitive/</a:t>
            </a:r>
            <a:endParaRPr lang="en-US" dirty="0"/>
          </a:p>
          <a:p>
            <a:r>
              <a:rPr lang="en-US" dirty="0">
                <a:hlinkClick r:id="rId6"/>
              </a:rPr>
              <a:t>https://test-english.com/grammar-points/b2/verb-object-infinitive-gerund/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r-HR" sz="4800" dirty="0"/>
              <a:t>#neverstoplearning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11261918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/>
          <a:lstStyle/>
          <a:p>
            <a:pPr algn="ctr"/>
            <a:r>
              <a:rPr lang="hr-HR" dirty="0">
                <a:solidFill>
                  <a:schemeClr val="bg1"/>
                </a:solidFill>
              </a:rPr>
              <a:t>Gerunds and infinitives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hr-HR" dirty="0"/>
              <a:t>Some verbs are followed by a gerund </a:t>
            </a:r>
            <a:r>
              <a:rPr lang="hr-HR" dirty="0">
                <a:sym typeface="Wingdings" panose="05000000000000000000" pitchFamily="2" charset="2"/>
              </a:rPr>
              <a:t> e.g., </a:t>
            </a:r>
            <a:r>
              <a:rPr lang="hr-HR" i="1" dirty="0">
                <a:sym typeface="Wingdings" panose="05000000000000000000" pitchFamily="2" charset="2"/>
              </a:rPr>
              <a:t>admit, imagine</a:t>
            </a:r>
          </a:p>
          <a:p>
            <a:pPr marL="0" indent="0">
              <a:buNone/>
            </a:pPr>
            <a:endParaRPr lang="hr-HR" dirty="0"/>
          </a:p>
          <a:p>
            <a:r>
              <a:rPr lang="hr-HR" dirty="0"/>
              <a:t>Some verbs are followed by an infinitive </a:t>
            </a:r>
            <a:r>
              <a:rPr lang="hr-HR" dirty="0">
                <a:sym typeface="Wingdings" panose="05000000000000000000" pitchFamily="2" charset="2"/>
              </a:rPr>
              <a:t> e.g., </a:t>
            </a:r>
            <a:r>
              <a:rPr lang="hr-HR" i="1" dirty="0">
                <a:sym typeface="Wingdings" panose="05000000000000000000" pitchFamily="2" charset="2"/>
              </a:rPr>
              <a:t>intend, learn </a:t>
            </a:r>
          </a:p>
          <a:p>
            <a:endParaRPr lang="hr-HR" i="1" dirty="0"/>
          </a:p>
          <a:p>
            <a:r>
              <a:rPr lang="hr-HR" dirty="0"/>
              <a:t>Some verbs can be followed by either a gerund or an infinitive</a:t>
            </a:r>
          </a:p>
          <a:p>
            <a:pPr marL="0" indent="0">
              <a:buNone/>
            </a:pPr>
            <a:r>
              <a:rPr lang="hr-HR" dirty="0"/>
              <a:t>   </a:t>
            </a:r>
            <a:r>
              <a:rPr lang="hr-HR" dirty="0">
                <a:sym typeface="Wingdings" panose="05000000000000000000" pitchFamily="2" charset="2"/>
              </a:rPr>
              <a:t> e.g., </a:t>
            </a:r>
            <a:r>
              <a:rPr lang="hr-HR" i="1" dirty="0">
                <a:sym typeface="Wingdings" panose="05000000000000000000" pitchFamily="2" charset="2"/>
              </a:rPr>
              <a:t>like, love, hate, prefer, continue, begin, start, can’t stand</a:t>
            </a:r>
          </a:p>
          <a:p>
            <a:pPr marL="0" indent="0">
              <a:buNone/>
            </a:pPr>
            <a:endParaRPr lang="hr-HR" dirty="0"/>
          </a:p>
          <a:p>
            <a:r>
              <a:rPr lang="hr-HR" dirty="0"/>
              <a:t>A few verbs can be followed by either a gerund or an infinitive, </a:t>
            </a:r>
            <a:r>
              <a:rPr lang="hr-HR" u="sng" dirty="0"/>
              <a:t>but the meanings are differen</a:t>
            </a:r>
            <a:r>
              <a:rPr lang="hr-HR" dirty="0"/>
              <a:t>t </a:t>
            </a:r>
            <a:r>
              <a:rPr lang="hr-HR" dirty="0">
                <a:sym typeface="Wingdings" panose="05000000000000000000" pitchFamily="2" charset="2"/>
              </a:rPr>
              <a:t> e.g., </a:t>
            </a:r>
            <a:r>
              <a:rPr lang="hr-HR" i="1" dirty="0">
                <a:sym typeface="Wingdings" panose="05000000000000000000" pitchFamily="2" charset="2"/>
              </a:rPr>
              <a:t>remember, stop </a:t>
            </a:r>
            <a:r>
              <a:rPr lang="hr-HR" i="1" dirty="0"/>
              <a:t> </a:t>
            </a:r>
          </a:p>
          <a:p>
            <a:endParaRPr lang="hr-HR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80549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GERUND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709636" y="1437118"/>
          <a:ext cx="10530450" cy="438050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652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2652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71450">
                <a:tc>
                  <a:txBody>
                    <a:bodyPr/>
                    <a:lstStyle/>
                    <a:p>
                      <a:r>
                        <a:rPr lang="hr-HR" sz="3200" dirty="0"/>
                        <a:t>USE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3200" dirty="0"/>
                        <a:t>EXAMPLE</a:t>
                      </a:r>
                      <a:endParaRPr lang="en-US" sz="3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9549">
                <a:tc>
                  <a:txBody>
                    <a:bodyPr/>
                    <a:lstStyle/>
                    <a:p>
                      <a:r>
                        <a:rPr lang="en-US" sz="2400" b="0" i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as the subject of a </a:t>
                      </a:r>
                      <a:r>
                        <a:rPr lang="en-US" sz="2400" b="0" i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2" tooltip="Word Order in English Sentences"/>
                        </a:rPr>
                        <a:t>sentence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0" i="0" u="sng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Cycling</a:t>
                      </a:r>
                      <a:r>
                        <a:rPr lang="en-US" sz="2400" b="0" i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is good for your health.</a:t>
                      </a:r>
                      <a:endParaRPr lang="en-US" sz="3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71450">
                <a:tc>
                  <a:txBody>
                    <a:bodyPr/>
                    <a:lstStyle/>
                    <a:p>
                      <a:r>
                        <a:rPr lang="en-US" sz="2400" b="0" i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after certain </a:t>
                      </a:r>
                      <a:r>
                        <a:rPr lang="en-US" sz="2400" b="0" i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3" tooltip="Prepositions in English Grammar"/>
                        </a:rPr>
                        <a:t>prepositions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0" i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Instead</a:t>
                      </a:r>
                      <a:r>
                        <a:rPr lang="en-US" sz="2400" b="0" i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n-US" sz="2400" b="0" i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of</a:t>
                      </a:r>
                      <a:r>
                        <a:rPr lang="en-US" sz="2400" b="0" i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n-US" sz="2400" b="0" i="0" u="sng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studying</a:t>
                      </a:r>
                      <a:r>
                        <a:rPr lang="en-US" sz="2400" b="0" i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for her exams, she went out every night.</a:t>
                      </a:r>
                      <a:endParaRPr lang="en-US" sz="3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1450">
                <a:tc>
                  <a:txBody>
                    <a:bodyPr/>
                    <a:lstStyle/>
                    <a:p>
                      <a:r>
                        <a:rPr lang="en-US" sz="2400" b="0" i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after certain </a:t>
                      </a:r>
                      <a:r>
                        <a:rPr lang="en-US" sz="2400" b="0" i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4" tooltip="Adjectives in English Grammar"/>
                        </a:rPr>
                        <a:t>adjectives</a:t>
                      </a:r>
                      <a:r>
                        <a:rPr lang="en-US" sz="2400" b="0" i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with a preposition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0" i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 am </a:t>
                      </a:r>
                      <a:r>
                        <a:rPr lang="en-US" sz="2400" b="0" i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interested in</a:t>
                      </a:r>
                      <a:r>
                        <a:rPr lang="en-US" sz="2400" b="0" i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n-US" sz="2400" b="0" i="0" u="sng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visiting</a:t>
                      </a:r>
                      <a:r>
                        <a:rPr lang="en-US" sz="2400" b="0" i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the museum.</a:t>
                      </a:r>
                      <a:endParaRPr lang="en-US" sz="3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71450">
                <a:tc>
                  <a:txBody>
                    <a:bodyPr/>
                    <a:lstStyle/>
                    <a:p>
                      <a:r>
                        <a:rPr lang="en-US" sz="2400" b="0" i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after certain nouns with or without a preposition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0" i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There’s no </a:t>
                      </a:r>
                      <a:r>
                        <a:rPr lang="en-US" sz="2400" b="0" i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point in</a:t>
                      </a:r>
                      <a:r>
                        <a:rPr lang="en-US" sz="2400" b="0" i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n-US" sz="2400" b="0" i="0" u="sng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waiting</a:t>
                      </a:r>
                      <a:r>
                        <a:rPr lang="en-US" sz="2400" b="0" i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any longer.</a:t>
                      </a:r>
                      <a:endParaRPr lang="en-US" sz="3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71450">
                <a:tc>
                  <a:txBody>
                    <a:bodyPr/>
                    <a:lstStyle/>
                    <a:p>
                      <a:r>
                        <a:rPr lang="en-US" sz="2400" b="0" i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after certain verbs with or without a preposition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0" i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 enjoy </a:t>
                      </a:r>
                      <a:r>
                        <a:rPr lang="en-US" sz="2400" b="0" i="0" u="sng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cooking</a:t>
                      </a:r>
                      <a:r>
                        <a:rPr lang="en-US" sz="2400" b="0" i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en-US" sz="3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/>
          <a:lstStyle/>
          <a:p>
            <a:pPr algn="ctr"/>
            <a:r>
              <a:rPr lang="hr-HR" dirty="0">
                <a:solidFill>
                  <a:schemeClr val="bg1"/>
                </a:solidFill>
              </a:rPr>
              <a:t>GERUNDS </a:t>
            </a:r>
            <a:r>
              <a:rPr lang="en-US" dirty="0">
                <a:solidFill>
                  <a:schemeClr val="bg1"/>
                </a:solidFill>
              </a:rPr>
              <a:t>(verb + </a:t>
            </a:r>
            <a:r>
              <a:rPr lang="en-US" dirty="0" err="1">
                <a:solidFill>
                  <a:schemeClr val="bg1"/>
                </a:solidFill>
              </a:rPr>
              <a:t>ing</a:t>
            </a:r>
            <a:r>
              <a:rPr lang="en-US" dirty="0">
                <a:solidFill>
                  <a:schemeClr val="bg1"/>
                </a:solidFill>
              </a:rPr>
              <a:t>)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dirty="0"/>
              <a:t>We use </a:t>
            </a:r>
            <a:r>
              <a:rPr lang="hr-HR" dirty="0"/>
              <a:t>them:</a:t>
            </a:r>
          </a:p>
          <a:p>
            <a:pPr marL="0" indent="0" algn="ctr">
              <a:buNone/>
            </a:pPr>
            <a:endParaRPr lang="en-US" dirty="0"/>
          </a:p>
          <a:p>
            <a:r>
              <a:rPr lang="en-US" dirty="0"/>
              <a:t>After certain verbs - </a:t>
            </a:r>
            <a:r>
              <a:rPr lang="en-US" i="1" dirty="0"/>
              <a:t>I </a:t>
            </a:r>
            <a:r>
              <a:rPr lang="en-US" b="1" i="1" dirty="0"/>
              <a:t>enjoy singing.</a:t>
            </a:r>
            <a:endParaRPr lang="hr-HR" b="1" i="1" dirty="0"/>
          </a:p>
          <a:p>
            <a:pPr marL="0" indent="0">
              <a:buNone/>
            </a:pPr>
            <a:endParaRPr lang="en-US" b="1" dirty="0"/>
          </a:p>
          <a:p>
            <a:r>
              <a:rPr lang="en-US" dirty="0"/>
              <a:t>After prepositions - </a:t>
            </a:r>
            <a:r>
              <a:rPr lang="en-US" i="1" dirty="0"/>
              <a:t>I drank a cup of coffee </a:t>
            </a:r>
            <a:r>
              <a:rPr lang="en-US" b="1" i="1" dirty="0"/>
              <a:t>before leaving.</a:t>
            </a:r>
            <a:endParaRPr lang="hr-HR" b="1" i="1" dirty="0"/>
          </a:p>
          <a:p>
            <a:pPr marL="0" indent="0">
              <a:buNone/>
            </a:pPr>
            <a:r>
              <a:rPr lang="hr-HR" dirty="0">
                <a:sym typeface="Wingdings" panose="05000000000000000000" pitchFamily="2" charset="2"/>
              </a:rPr>
              <a:t> </a:t>
            </a:r>
            <a:r>
              <a:rPr lang="hr-HR" u="sng" dirty="0">
                <a:sym typeface="Wingdings" panose="05000000000000000000" pitchFamily="2" charset="2"/>
              </a:rPr>
              <a:t>A gerund is the only verb that can follow a preposition.</a:t>
            </a:r>
            <a:endParaRPr lang="hr-HR" u="sng" dirty="0"/>
          </a:p>
          <a:p>
            <a:pPr marL="0" indent="0">
              <a:buNone/>
            </a:pPr>
            <a:endParaRPr lang="en-US" b="1" dirty="0"/>
          </a:p>
          <a:p>
            <a:r>
              <a:rPr lang="en-US" dirty="0"/>
              <a:t>As the subject or object of a sentence</a:t>
            </a:r>
            <a:r>
              <a:rPr lang="hr-HR" dirty="0"/>
              <a:t>, to make general statements</a:t>
            </a:r>
            <a:r>
              <a:rPr lang="en-US" dirty="0"/>
              <a:t> – </a:t>
            </a:r>
            <a:r>
              <a:rPr lang="hr-HR" b="1" i="1" dirty="0"/>
              <a:t>Meeting </a:t>
            </a:r>
            <a:r>
              <a:rPr lang="hr-HR" i="1" dirty="0"/>
              <a:t>new people is fun</a:t>
            </a:r>
            <a:r>
              <a:rPr lang="en-US" i="1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0173765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/>
          <a:lstStyle/>
          <a:p>
            <a:pPr algn="ctr"/>
            <a:r>
              <a:rPr lang="en-US" b="0" dirty="0">
                <a:solidFill>
                  <a:schemeClr val="bg1"/>
                </a:solidFill>
              </a:rPr>
              <a:t>Common verbs followed by </a:t>
            </a:r>
            <a:r>
              <a:rPr lang="en-US" dirty="0">
                <a:solidFill>
                  <a:schemeClr val="bg1"/>
                </a:solidFill>
              </a:rPr>
              <a:t>the gerund</a:t>
            </a:r>
            <a:r>
              <a:rPr lang="en-US" b="0" dirty="0">
                <a:solidFill>
                  <a:schemeClr val="bg1"/>
                </a:solidFill>
              </a:rPr>
              <a:t>:</a:t>
            </a:r>
            <a:endParaRPr lang="en-US" dirty="0">
              <a:solidFill>
                <a:schemeClr val="bg1"/>
              </a:solidFill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31416458"/>
              </p:ext>
            </p:extLst>
          </p:nvPr>
        </p:nvGraphicFramePr>
        <p:xfrm>
          <a:off x="838200" y="1825621"/>
          <a:ext cx="10515600" cy="430789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57800">
                  <a:extLst>
                    <a:ext uri="{9D8B030D-6E8A-4147-A177-3AD203B41FA5}">
                      <a16:colId xmlns:a16="http://schemas.microsoft.com/office/drawing/2014/main" val="3323066890"/>
                    </a:ext>
                  </a:extLst>
                </a:gridCol>
                <a:gridCol w="5257800">
                  <a:extLst>
                    <a:ext uri="{9D8B030D-6E8A-4147-A177-3AD203B41FA5}">
                      <a16:colId xmlns:a16="http://schemas.microsoft.com/office/drawing/2014/main" val="225935897"/>
                    </a:ext>
                  </a:extLst>
                </a:gridCol>
              </a:tblGrid>
              <a:tr h="487213">
                <a:tc>
                  <a:txBody>
                    <a:bodyPr/>
                    <a:lstStyle/>
                    <a:p>
                      <a:r>
                        <a:rPr lang="hr-HR" sz="2400" b="1" i="0" u="none" strike="noStrike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ENJOY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0" i="1" u="none" strike="noStrike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 </a:t>
                      </a:r>
                      <a:r>
                        <a:rPr lang="en-US" sz="2000" b="1" i="1" u="none" strike="noStrike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enjoyed living </a:t>
                      </a:r>
                      <a:r>
                        <a:rPr lang="en-US" sz="2000" b="0" i="1" u="none" strike="noStrike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 Italy.</a:t>
                      </a:r>
                      <a:endParaRPr lang="en-US" sz="2000" i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1086866"/>
                  </a:ext>
                </a:extLst>
              </a:tr>
              <a:tr h="487213">
                <a:tc>
                  <a:txBody>
                    <a:bodyPr/>
                    <a:lstStyle/>
                    <a:p>
                      <a:r>
                        <a:rPr lang="hr-HR" sz="2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FANCY</a:t>
                      </a:r>
                      <a:endParaRPr lang="en-US" sz="2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0" i="1" u="none" strike="noStrike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 </a:t>
                      </a:r>
                      <a:r>
                        <a:rPr lang="en-US" sz="2000" b="1" i="1" u="none" strike="noStrike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fancy seeing </a:t>
                      </a:r>
                      <a:r>
                        <a:rPr lang="en-US" sz="2000" b="0" i="1" u="none" strike="noStrike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 movie tonight.</a:t>
                      </a:r>
                      <a:endParaRPr lang="en-US" sz="2000" i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6098628"/>
                  </a:ext>
                </a:extLst>
              </a:tr>
              <a:tr h="786347">
                <a:tc>
                  <a:txBody>
                    <a:bodyPr/>
                    <a:lstStyle/>
                    <a:p>
                      <a:r>
                        <a:rPr lang="hr-HR" sz="2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DISCUSS</a:t>
                      </a:r>
                      <a:endParaRPr lang="en-US" sz="2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0" i="1" u="none" strike="noStrike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We </a:t>
                      </a:r>
                      <a:r>
                        <a:rPr lang="en-US" sz="2000" b="1" i="1" u="none" strike="noStrike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discussed going </a:t>
                      </a:r>
                      <a:r>
                        <a:rPr lang="en-US" sz="2000" b="0" i="1" u="none" strike="noStrike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on holiday</a:t>
                      </a:r>
                      <a:r>
                        <a:rPr lang="hr-HR" sz="2000" b="0" i="1" u="none" strike="noStrike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b="0" i="1" u="none" strike="noStrike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together.</a:t>
                      </a:r>
                      <a:endParaRPr lang="en-US" sz="2000" i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86331"/>
                  </a:ext>
                </a:extLst>
              </a:tr>
              <a:tr h="487213">
                <a:tc>
                  <a:txBody>
                    <a:bodyPr/>
                    <a:lstStyle/>
                    <a:p>
                      <a:r>
                        <a:rPr lang="hr-HR" sz="2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DISLIKE</a:t>
                      </a:r>
                      <a:endParaRPr lang="en-US" sz="2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0" i="1" u="none" strike="noStrike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He </a:t>
                      </a:r>
                      <a:r>
                        <a:rPr lang="en-US" sz="2000" b="1" i="1" u="none" strike="noStrike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dislikes waiting </a:t>
                      </a:r>
                      <a:r>
                        <a:rPr lang="en-US" sz="2000" b="0" i="1" u="none" strike="noStrike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for buses.</a:t>
                      </a:r>
                      <a:endParaRPr lang="en-US" sz="2000" i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0066964"/>
                  </a:ext>
                </a:extLst>
              </a:tr>
              <a:tr h="786347">
                <a:tc>
                  <a:txBody>
                    <a:bodyPr/>
                    <a:lstStyle/>
                    <a:p>
                      <a:r>
                        <a:rPr lang="hr-HR" sz="2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FINISH</a:t>
                      </a:r>
                      <a:endParaRPr lang="en-US" sz="2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0" i="1" u="none" strike="noStrike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I've </a:t>
                      </a:r>
                      <a:r>
                        <a:rPr lang="en-US" sz="2000" b="1" i="1" u="none" strike="noStrike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finished preparing </a:t>
                      </a:r>
                      <a:r>
                        <a:rPr lang="en-US" sz="2000" b="0" i="1" u="none" strike="noStrike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for the</a:t>
                      </a:r>
                      <a:r>
                        <a:rPr lang="hr-HR" sz="2000" b="0" i="1" u="none" strike="noStrike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b="0" i="1" u="none" strike="noStrike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meeting.</a:t>
                      </a:r>
                      <a:endParaRPr lang="en-US" sz="2000" i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5716232"/>
                  </a:ext>
                </a:extLst>
              </a:tr>
              <a:tr h="487213">
                <a:tc>
                  <a:txBody>
                    <a:bodyPr/>
                    <a:lstStyle/>
                    <a:p>
                      <a:r>
                        <a:rPr lang="hr-HR" sz="2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MIND</a:t>
                      </a:r>
                      <a:endParaRPr lang="en-US" sz="2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0" i="1" u="none" strike="noStrike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 </a:t>
                      </a:r>
                      <a:r>
                        <a:rPr lang="en-US" sz="2000" b="1" i="1" u="none" strike="noStrike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don't mind coming </a:t>
                      </a:r>
                      <a:r>
                        <a:rPr lang="en-US" sz="2000" b="0" i="1" u="none" strike="noStrike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early.</a:t>
                      </a:r>
                      <a:endParaRPr lang="en-US" sz="2000" i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8076015"/>
                  </a:ext>
                </a:extLst>
              </a:tr>
              <a:tr h="786347">
                <a:tc>
                  <a:txBody>
                    <a:bodyPr/>
                    <a:lstStyle/>
                    <a:p>
                      <a:r>
                        <a:rPr lang="hr-HR" sz="2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SUGGEST</a:t>
                      </a:r>
                      <a:endParaRPr lang="en-US" sz="2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0" i="1" u="none" strike="noStrike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He </a:t>
                      </a:r>
                      <a:r>
                        <a:rPr lang="en-US" sz="2000" b="1" i="1" u="none" strike="noStrike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suggested staying </a:t>
                      </a:r>
                      <a:r>
                        <a:rPr lang="en-US" sz="2000" b="0" i="1" u="none" strike="noStrike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at the</a:t>
                      </a:r>
                      <a:r>
                        <a:rPr lang="hr-HR" sz="2000" b="0" i="1" u="none" strike="noStrike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b="0" i="1" u="none" strike="noStrike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Sheraton.</a:t>
                      </a:r>
                      <a:endParaRPr lang="en-US" sz="2000" i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80339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612981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/>
          <a:lstStyle/>
          <a:p>
            <a:pPr algn="ctr"/>
            <a:r>
              <a:rPr lang="en-US" b="0" dirty="0">
                <a:solidFill>
                  <a:schemeClr val="bg1"/>
                </a:solidFill>
              </a:rPr>
              <a:t>Common verbs followed by </a:t>
            </a:r>
            <a:r>
              <a:rPr lang="en-US" dirty="0">
                <a:solidFill>
                  <a:schemeClr val="bg1"/>
                </a:solidFill>
              </a:rPr>
              <a:t>the gerund</a:t>
            </a:r>
            <a:r>
              <a:rPr lang="en-US" b="0" dirty="0">
                <a:solidFill>
                  <a:schemeClr val="bg1"/>
                </a:solidFill>
              </a:rPr>
              <a:t>:</a:t>
            </a:r>
            <a:endParaRPr lang="en-US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30133482"/>
              </p:ext>
            </p:extLst>
          </p:nvPr>
        </p:nvGraphicFramePr>
        <p:xfrm>
          <a:off x="838200" y="1825625"/>
          <a:ext cx="10515600" cy="42879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57800">
                  <a:extLst>
                    <a:ext uri="{9D8B030D-6E8A-4147-A177-3AD203B41FA5}">
                      <a16:colId xmlns:a16="http://schemas.microsoft.com/office/drawing/2014/main" val="3751298510"/>
                    </a:ext>
                  </a:extLst>
                </a:gridCol>
                <a:gridCol w="5257800">
                  <a:extLst>
                    <a:ext uri="{9D8B030D-6E8A-4147-A177-3AD203B41FA5}">
                      <a16:colId xmlns:a16="http://schemas.microsoft.com/office/drawing/2014/main" val="2672731196"/>
                    </a:ext>
                  </a:extLst>
                </a:gridCol>
              </a:tblGrid>
              <a:tr h="455982">
                <a:tc>
                  <a:txBody>
                    <a:bodyPr/>
                    <a:lstStyle/>
                    <a:p>
                      <a:r>
                        <a:rPr lang="en-US" sz="2000" b="1" i="0" u="none" strike="noStrike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MENTION</a:t>
                      </a:r>
                      <a:endParaRPr lang="en-US" sz="20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i="1" u="none" strike="noStrike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She </a:t>
                      </a:r>
                      <a:r>
                        <a:rPr lang="en-US" sz="1800" b="1" i="1" u="none" strike="noStrike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mentioned going </a:t>
                      </a:r>
                      <a:r>
                        <a:rPr lang="en-US" sz="1800" b="0" i="1" u="none" strike="noStrike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to that</a:t>
                      </a:r>
                      <a:r>
                        <a:rPr lang="hr-HR" sz="1800" b="0" i="1" u="none" strike="noStrike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b="0" i="1" u="none" strike="noStrike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college.</a:t>
                      </a:r>
                      <a:endParaRPr lang="en-US" i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1348681"/>
                  </a:ext>
                </a:extLst>
              </a:tr>
              <a:tr h="455982">
                <a:tc>
                  <a:txBody>
                    <a:bodyPr/>
                    <a:lstStyle/>
                    <a:p>
                      <a:r>
                        <a:rPr lang="en-US" sz="2000" b="1" i="0" u="none" strike="noStrike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IMAGINE</a:t>
                      </a:r>
                      <a:endParaRPr lang="en-US" sz="20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i="1" u="none" strike="noStrike" kern="1200" baseline="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He </a:t>
                      </a:r>
                      <a:r>
                        <a:rPr lang="en-US" sz="1800" b="1" i="1" u="none" strike="noStrike" kern="1200" baseline="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imagines working </a:t>
                      </a:r>
                      <a:r>
                        <a:rPr lang="en-US" sz="1800" b="0" i="1" u="none" strike="noStrike" kern="1200" baseline="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there one</a:t>
                      </a:r>
                      <a:r>
                        <a:rPr lang="hr-HR" sz="1800" b="0" i="1" u="none" strike="noStrike" kern="1200" baseline="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b="0" i="1" u="none" strike="noStrike" kern="1200" baseline="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day.</a:t>
                      </a:r>
                      <a:endParaRPr lang="en-US" i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0656025"/>
                  </a:ext>
                </a:extLst>
              </a:tr>
              <a:tr h="455982">
                <a:tc>
                  <a:txBody>
                    <a:bodyPr/>
                    <a:lstStyle/>
                    <a:p>
                      <a:r>
                        <a:rPr lang="en-US" sz="2000" b="1" i="0" u="none" strike="noStrike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TOLERATE</a:t>
                      </a:r>
                      <a:endParaRPr lang="en-US" sz="20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i="1" u="none" strike="noStrike" kern="1200" baseline="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 </a:t>
                      </a:r>
                      <a:r>
                        <a:rPr lang="en-US" sz="1800" b="1" i="1" u="none" strike="noStrike" kern="1200" baseline="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tolerated her talking.</a:t>
                      </a:r>
                      <a:endParaRPr lang="en-US" b="1" i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5686833"/>
                  </a:ext>
                </a:extLst>
              </a:tr>
              <a:tr h="455982">
                <a:tc>
                  <a:txBody>
                    <a:bodyPr/>
                    <a:lstStyle/>
                    <a:p>
                      <a:r>
                        <a:rPr lang="en-US" sz="2000" b="1" i="0" u="none" strike="noStrike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UNDERSTAND</a:t>
                      </a:r>
                      <a:endParaRPr lang="en-US" sz="20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i="1" u="none" strike="noStrike" kern="1200" baseline="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 </a:t>
                      </a:r>
                      <a:r>
                        <a:rPr lang="en-US" sz="1800" b="1" i="1" u="none" strike="noStrike" kern="1200" baseline="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understand his quitting.</a:t>
                      </a:r>
                      <a:endParaRPr lang="en-US" b="1" i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6642752"/>
                  </a:ext>
                </a:extLst>
              </a:tr>
              <a:tr h="617832">
                <a:tc>
                  <a:txBody>
                    <a:bodyPr/>
                    <a:lstStyle/>
                    <a:p>
                      <a:r>
                        <a:rPr lang="en-US" sz="2000" b="1" i="0" u="none" strike="noStrike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INVOLVE</a:t>
                      </a:r>
                      <a:endParaRPr lang="en-US" sz="20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i="1" u="none" strike="noStrike" kern="1200" baseline="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The job </a:t>
                      </a:r>
                      <a:r>
                        <a:rPr lang="en-US" sz="1800" b="1" i="1" u="none" strike="noStrike" kern="1200" baseline="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involves travelling </a:t>
                      </a:r>
                      <a:r>
                        <a:rPr lang="en-US" sz="1800" b="0" i="1" u="none" strike="noStrike" kern="1200" baseline="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to</a:t>
                      </a:r>
                      <a:r>
                        <a:rPr lang="hr-HR" sz="1800" b="0" i="1" u="none" strike="noStrike" kern="1200" baseline="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b="0" i="1" u="none" strike="noStrike" kern="1200" baseline="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Japan once a month.</a:t>
                      </a:r>
                      <a:endParaRPr lang="en-US" i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9846170"/>
                  </a:ext>
                </a:extLst>
              </a:tr>
              <a:tr h="455982">
                <a:tc>
                  <a:txBody>
                    <a:bodyPr/>
                    <a:lstStyle/>
                    <a:p>
                      <a:r>
                        <a:rPr lang="en-US" sz="2000" b="1" i="0" u="none" strike="noStrike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COMPLETE</a:t>
                      </a:r>
                      <a:endParaRPr lang="en-US" sz="20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i="1" u="none" strike="noStrike" kern="1200" baseline="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They </a:t>
                      </a:r>
                      <a:r>
                        <a:rPr lang="en-US" sz="1800" b="1" i="1" u="none" strike="noStrike" kern="1200" baseline="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completed renovating </a:t>
                      </a:r>
                      <a:r>
                        <a:rPr lang="en-US" sz="1800" b="0" i="1" u="none" strike="noStrike" kern="1200" baseline="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the</a:t>
                      </a:r>
                      <a:r>
                        <a:rPr lang="hr-HR" sz="1800" b="0" i="1" u="none" strike="noStrike" kern="1200" baseline="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b="0" i="1" u="none" strike="noStrike" kern="1200" baseline="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house.</a:t>
                      </a:r>
                      <a:endParaRPr lang="en-US" i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1202995"/>
                  </a:ext>
                </a:extLst>
              </a:tr>
              <a:tr h="455982">
                <a:tc>
                  <a:txBody>
                    <a:bodyPr/>
                    <a:lstStyle/>
                    <a:p>
                      <a:r>
                        <a:rPr lang="en-US" sz="2000" b="1" i="0" u="none" strike="noStrike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REPORT</a:t>
                      </a:r>
                      <a:endParaRPr lang="en-US" sz="20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i="1" u="none" strike="noStrike" kern="1200" baseline="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He </a:t>
                      </a:r>
                      <a:r>
                        <a:rPr lang="en-US" sz="1800" b="1" i="1" u="none" strike="noStrike" kern="1200" baseline="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reported her stealing </a:t>
                      </a:r>
                      <a:r>
                        <a:rPr lang="en-US" sz="1800" b="0" i="1" u="none" strike="noStrike" kern="1200" baseline="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the</a:t>
                      </a:r>
                      <a:r>
                        <a:rPr lang="hr-HR" sz="1800" b="0" i="1" u="none" strike="noStrike" kern="1200" baseline="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b="0" i="1" u="none" strike="noStrike" kern="1200" baseline="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money.</a:t>
                      </a:r>
                      <a:endParaRPr lang="en-US" i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0607581"/>
                  </a:ext>
                </a:extLst>
              </a:tr>
              <a:tr h="455982">
                <a:tc>
                  <a:txBody>
                    <a:bodyPr/>
                    <a:lstStyle/>
                    <a:p>
                      <a:r>
                        <a:rPr lang="en-US" sz="2000" b="1" i="0" u="none" strike="noStrike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ANTICIPATE</a:t>
                      </a:r>
                      <a:endParaRPr lang="en-US" sz="20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i="1" u="none" strike="noStrike" kern="1200" baseline="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 </a:t>
                      </a:r>
                      <a:r>
                        <a:rPr lang="en-US" sz="1800" b="1" i="1" u="none" strike="noStrike" kern="1200" baseline="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anticipated arriving </a:t>
                      </a:r>
                      <a:r>
                        <a:rPr lang="en-US" sz="1800" b="0" i="1" u="none" strike="noStrike" kern="1200" baseline="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late.</a:t>
                      </a:r>
                      <a:endParaRPr lang="en-US" i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4502523"/>
                  </a:ext>
                </a:extLst>
              </a:tr>
              <a:tr h="455982">
                <a:tc>
                  <a:txBody>
                    <a:bodyPr/>
                    <a:lstStyle/>
                    <a:p>
                      <a:r>
                        <a:rPr lang="en-US" sz="2000" b="1" i="0" u="none" strike="noStrike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RECALL</a:t>
                      </a:r>
                      <a:endParaRPr lang="en-US" sz="20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i="1" u="none" strike="noStrike" kern="1200" baseline="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Jane </a:t>
                      </a:r>
                      <a:r>
                        <a:rPr lang="en-US" sz="1800" b="1" i="1" u="none" strike="noStrike" kern="1200" baseline="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recalled using </a:t>
                      </a:r>
                      <a:r>
                        <a:rPr lang="en-US" sz="1800" b="0" i="1" u="none" strike="noStrike" kern="1200" baseline="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her credit card</a:t>
                      </a:r>
                      <a:r>
                        <a:rPr lang="hr-HR" sz="1800" b="0" i="1" u="none" strike="noStrike" kern="1200" baseline="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b="0" i="1" u="none" strike="noStrike" kern="1200" baseline="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at the store.</a:t>
                      </a:r>
                      <a:endParaRPr lang="en-US" i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15884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336369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/>
          <a:lstStyle/>
          <a:p>
            <a:pPr algn="ctr"/>
            <a:r>
              <a:rPr lang="en-US" b="0" dirty="0">
                <a:solidFill>
                  <a:schemeClr val="bg1"/>
                </a:solidFill>
              </a:rPr>
              <a:t>Common verbs followed by </a:t>
            </a:r>
            <a:r>
              <a:rPr lang="en-US" dirty="0">
                <a:solidFill>
                  <a:schemeClr val="bg1"/>
                </a:solidFill>
              </a:rPr>
              <a:t>the gerund</a:t>
            </a:r>
            <a:r>
              <a:rPr lang="en-US" b="0" dirty="0">
                <a:solidFill>
                  <a:schemeClr val="bg1"/>
                </a:solidFill>
              </a:rPr>
              <a:t>: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39892336"/>
              </p:ext>
            </p:extLst>
          </p:nvPr>
        </p:nvGraphicFramePr>
        <p:xfrm>
          <a:off x="838200" y="1825624"/>
          <a:ext cx="10515600" cy="412500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57800">
                  <a:extLst>
                    <a:ext uri="{9D8B030D-6E8A-4147-A177-3AD203B41FA5}">
                      <a16:colId xmlns:a16="http://schemas.microsoft.com/office/drawing/2014/main" val="469943145"/>
                    </a:ext>
                  </a:extLst>
                </a:gridCol>
                <a:gridCol w="5257800">
                  <a:extLst>
                    <a:ext uri="{9D8B030D-6E8A-4147-A177-3AD203B41FA5}">
                      <a16:colId xmlns:a16="http://schemas.microsoft.com/office/drawing/2014/main" val="1414660735"/>
                    </a:ext>
                  </a:extLst>
                </a:gridCol>
              </a:tblGrid>
              <a:tr h="589287">
                <a:tc>
                  <a:txBody>
                    <a:bodyPr/>
                    <a:lstStyle/>
                    <a:p>
                      <a:r>
                        <a:rPr lang="en-US" sz="2400" b="1" i="0" u="none" strike="noStrike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RECOMMEND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0" i="1" u="none" strike="noStrike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She </a:t>
                      </a:r>
                      <a:r>
                        <a:rPr lang="en-US" sz="2400" b="1" i="1" u="none" strike="noStrike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recommended meeting</a:t>
                      </a:r>
                      <a:r>
                        <a:rPr lang="hr-HR" sz="2400" b="1" i="1" u="none" strike="noStrike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400" b="0" i="1" u="none" strike="noStrike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earlier.</a:t>
                      </a:r>
                      <a:endParaRPr lang="en-US" sz="2400" i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5428383"/>
                  </a:ext>
                </a:extLst>
              </a:tr>
              <a:tr h="589287">
                <a:tc>
                  <a:txBody>
                    <a:bodyPr/>
                    <a:lstStyle/>
                    <a:p>
                      <a:r>
                        <a:rPr lang="en-US" sz="2400" b="1" i="0" u="none" strike="noStrike" kern="1200" baseline="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KEEP</a:t>
                      </a:r>
                      <a:endParaRPr lang="en-US" sz="2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0" i="1" u="none" strike="noStrike" kern="1200" baseline="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He </a:t>
                      </a:r>
                      <a:r>
                        <a:rPr lang="en-US" sz="2400" b="1" i="1" u="none" strike="noStrike" kern="1200" baseline="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kept working</a:t>
                      </a:r>
                      <a:r>
                        <a:rPr lang="en-US" sz="2400" b="0" i="1" u="none" strike="noStrike" kern="1200" baseline="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, although he felt</a:t>
                      </a:r>
                      <a:r>
                        <a:rPr lang="hr-HR" sz="2400" b="0" i="1" u="none" strike="noStrike" kern="1200" baseline="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400" b="0" i="1" u="none" strike="noStrike" kern="1200" baseline="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ill.</a:t>
                      </a:r>
                      <a:endParaRPr lang="en-US" sz="2400" i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7612280"/>
                  </a:ext>
                </a:extLst>
              </a:tr>
              <a:tr h="589287">
                <a:tc>
                  <a:txBody>
                    <a:bodyPr/>
                    <a:lstStyle/>
                    <a:p>
                      <a:r>
                        <a:rPr lang="en-US" sz="2400" b="1" i="0" u="none" strike="noStrike" kern="1200" baseline="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AVOID</a:t>
                      </a:r>
                      <a:endParaRPr lang="en-US" sz="2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0" i="1" u="none" strike="noStrike" kern="1200" baseline="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She </a:t>
                      </a:r>
                      <a:r>
                        <a:rPr lang="en-US" sz="2400" b="1" i="1" u="none" strike="noStrike" kern="1200" baseline="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avoided talking </a:t>
                      </a:r>
                      <a:r>
                        <a:rPr lang="en-US" sz="2400" b="0" i="1" u="none" strike="noStrike" kern="1200" baseline="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to her boss.</a:t>
                      </a:r>
                      <a:endParaRPr lang="en-US" sz="2400" i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3823846"/>
                  </a:ext>
                </a:extLst>
              </a:tr>
              <a:tr h="589287">
                <a:tc>
                  <a:txBody>
                    <a:bodyPr/>
                    <a:lstStyle/>
                    <a:p>
                      <a:r>
                        <a:rPr lang="en-US" sz="2400" b="1" i="0" u="none" strike="noStrike" kern="1200" baseline="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MISS</a:t>
                      </a:r>
                      <a:endParaRPr lang="en-US" sz="2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0" i="1" u="none" strike="noStrike" kern="1200" baseline="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She </a:t>
                      </a:r>
                      <a:r>
                        <a:rPr lang="en-US" sz="2400" b="1" i="1" u="none" strike="noStrike" kern="1200" baseline="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misses living </a:t>
                      </a:r>
                      <a:r>
                        <a:rPr lang="en-US" sz="2400" b="0" i="1" u="none" strike="noStrike" kern="1200" baseline="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near the beach.</a:t>
                      </a:r>
                      <a:endParaRPr lang="en-US" sz="2400" i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2486238"/>
                  </a:ext>
                </a:extLst>
              </a:tr>
              <a:tr h="589287">
                <a:tc>
                  <a:txBody>
                    <a:bodyPr/>
                    <a:lstStyle/>
                    <a:p>
                      <a:r>
                        <a:rPr lang="en-US" sz="2400" b="1" i="0" u="none" strike="noStrike" kern="1200" baseline="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APPRECIATE</a:t>
                      </a:r>
                      <a:endParaRPr lang="en-US" sz="2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0" i="1" u="none" strike="noStrike" kern="1200" baseline="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 </a:t>
                      </a:r>
                      <a:r>
                        <a:rPr lang="en-US" sz="2400" b="1" i="1" u="none" strike="noStrike" kern="1200" baseline="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appreciated her helping </a:t>
                      </a:r>
                      <a:r>
                        <a:rPr lang="en-US" sz="2400" b="0" i="1" u="none" strike="noStrike" kern="1200" baseline="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me.</a:t>
                      </a:r>
                      <a:endParaRPr lang="en-US" sz="2400" i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327153"/>
                  </a:ext>
                </a:extLst>
              </a:tr>
              <a:tr h="589287">
                <a:tc>
                  <a:txBody>
                    <a:bodyPr/>
                    <a:lstStyle/>
                    <a:p>
                      <a:r>
                        <a:rPr lang="en-US" sz="2400" b="1" i="0" u="none" strike="noStrike" kern="1200" baseline="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DELAY</a:t>
                      </a:r>
                      <a:endParaRPr lang="en-US" sz="2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0" i="1" u="none" strike="noStrike" kern="1200" baseline="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He </a:t>
                      </a:r>
                      <a:r>
                        <a:rPr lang="en-US" sz="2400" b="1" i="1" u="none" strike="noStrike" kern="1200" baseline="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delayed doing </a:t>
                      </a:r>
                      <a:r>
                        <a:rPr lang="en-US" sz="2400" b="0" i="1" u="none" strike="noStrike" kern="1200" baseline="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his taxes.</a:t>
                      </a:r>
                      <a:endParaRPr lang="en-US" sz="2400" i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6921528"/>
                  </a:ext>
                </a:extLst>
              </a:tr>
              <a:tr h="589287">
                <a:tc>
                  <a:txBody>
                    <a:bodyPr/>
                    <a:lstStyle/>
                    <a:p>
                      <a:r>
                        <a:rPr lang="en-US" sz="2400" b="1" i="0" u="none" strike="noStrike" kern="1200" baseline="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POSTPONE</a:t>
                      </a:r>
                      <a:endParaRPr lang="en-US" sz="2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0" i="1" u="none" strike="noStrike" kern="1200" baseline="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He </a:t>
                      </a:r>
                      <a:r>
                        <a:rPr lang="en-US" sz="2400" b="1" i="1" u="none" strike="noStrike" kern="1200" baseline="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postponed returning </a:t>
                      </a:r>
                      <a:r>
                        <a:rPr lang="en-US" sz="2400" b="0" i="1" u="none" strike="noStrike" kern="1200" baseline="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to Rome.</a:t>
                      </a:r>
                      <a:endParaRPr lang="en-US" sz="2400" i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95633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467783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/>
          <a:lstStyle/>
          <a:p>
            <a:pPr algn="ctr"/>
            <a:r>
              <a:rPr lang="en-US" b="0" dirty="0">
                <a:solidFill>
                  <a:schemeClr val="bg1"/>
                </a:solidFill>
              </a:rPr>
              <a:t>Common verbs followed by </a:t>
            </a:r>
            <a:r>
              <a:rPr lang="en-US" dirty="0">
                <a:solidFill>
                  <a:schemeClr val="bg1"/>
                </a:solidFill>
              </a:rPr>
              <a:t>the gerund</a:t>
            </a:r>
            <a:r>
              <a:rPr lang="en-US" b="0" dirty="0">
                <a:solidFill>
                  <a:schemeClr val="bg1"/>
                </a:solidFill>
              </a:rPr>
              <a:t>: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1772462"/>
              </p:ext>
            </p:extLst>
          </p:nvPr>
        </p:nvGraphicFramePr>
        <p:xfrm>
          <a:off x="838200" y="1825626"/>
          <a:ext cx="10317480" cy="42460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58740">
                  <a:extLst>
                    <a:ext uri="{9D8B030D-6E8A-4147-A177-3AD203B41FA5}">
                      <a16:colId xmlns:a16="http://schemas.microsoft.com/office/drawing/2014/main" val="304768369"/>
                    </a:ext>
                  </a:extLst>
                </a:gridCol>
                <a:gridCol w="5158740">
                  <a:extLst>
                    <a:ext uri="{9D8B030D-6E8A-4147-A177-3AD203B41FA5}">
                      <a16:colId xmlns:a16="http://schemas.microsoft.com/office/drawing/2014/main" val="2465201473"/>
                    </a:ext>
                  </a:extLst>
                </a:gridCol>
              </a:tblGrid>
              <a:tr h="520027">
                <a:tc>
                  <a:txBody>
                    <a:bodyPr/>
                    <a:lstStyle/>
                    <a:p>
                      <a:r>
                        <a:rPr lang="en-US" sz="2400" b="1" i="0" u="none" strike="noStrike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PRACTISE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0" i="1" u="none" strike="noStrike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She </a:t>
                      </a:r>
                      <a:r>
                        <a:rPr lang="en-US" sz="2400" b="1" i="1" u="none" strike="noStrike" kern="1200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practised</a:t>
                      </a:r>
                      <a:r>
                        <a:rPr lang="en-US" sz="2400" b="1" i="1" u="none" strike="noStrike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singing </a:t>
                      </a:r>
                      <a:r>
                        <a:rPr lang="en-US" sz="2400" b="0" i="1" u="none" strike="noStrike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the song.</a:t>
                      </a:r>
                      <a:endParaRPr lang="en-US" sz="2400" i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5386133"/>
                  </a:ext>
                </a:extLst>
              </a:tr>
              <a:tr h="776506">
                <a:tc>
                  <a:txBody>
                    <a:bodyPr/>
                    <a:lstStyle/>
                    <a:p>
                      <a:r>
                        <a:rPr lang="en-US" sz="2400" b="1" i="0" u="none" strike="noStrike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CONSIDER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0" i="1" u="none" strike="noStrike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She </a:t>
                      </a:r>
                      <a:r>
                        <a:rPr lang="en-US" sz="2400" b="1" i="1" u="none" strike="noStrike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considered moving </a:t>
                      </a:r>
                      <a:r>
                        <a:rPr lang="en-US" sz="2400" b="0" i="1" u="none" strike="noStrike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to New</a:t>
                      </a:r>
                      <a:r>
                        <a:rPr lang="hr-HR" sz="2400" b="0" i="1" u="none" strike="noStrike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400" b="0" i="1" u="none" strike="noStrike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York.</a:t>
                      </a:r>
                      <a:endParaRPr lang="en-US" sz="2400" i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3977485"/>
                  </a:ext>
                </a:extLst>
              </a:tr>
              <a:tr h="776506">
                <a:tc>
                  <a:txBody>
                    <a:bodyPr/>
                    <a:lstStyle/>
                    <a:p>
                      <a:r>
                        <a:rPr lang="en-US" sz="2400" b="1" i="0" u="none" strike="noStrike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CAN'T STAND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0" i="1" u="none" strike="noStrike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He </a:t>
                      </a:r>
                      <a:r>
                        <a:rPr lang="en-US" sz="2400" b="1" i="1" u="none" strike="noStrike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can't stand her smoking </a:t>
                      </a:r>
                      <a:r>
                        <a:rPr lang="en-US" sz="2400" b="0" i="1" u="none" strike="noStrike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in the</a:t>
                      </a:r>
                      <a:r>
                        <a:rPr lang="hr-HR" sz="2400" b="0" i="1" u="none" strike="noStrike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400" b="0" i="1" u="none" strike="noStrike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office.</a:t>
                      </a:r>
                      <a:endParaRPr lang="en-US" sz="2400" i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9835381"/>
                  </a:ext>
                </a:extLst>
              </a:tr>
              <a:tr h="520027">
                <a:tc>
                  <a:txBody>
                    <a:bodyPr/>
                    <a:lstStyle/>
                    <a:p>
                      <a:r>
                        <a:rPr lang="en-US" sz="2400" b="1" i="0" u="none" strike="noStrike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CAN'T HELP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0" i="1" u="none" strike="noStrike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She </a:t>
                      </a:r>
                      <a:r>
                        <a:rPr lang="en-US" sz="2400" b="1" i="1" u="none" strike="noStrike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can't help talking </a:t>
                      </a:r>
                      <a:r>
                        <a:rPr lang="en-US" sz="2400" b="0" i="1" u="none" strike="noStrike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so loudly.</a:t>
                      </a:r>
                      <a:endParaRPr lang="en-US" sz="2400" i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0623731"/>
                  </a:ext>
                </a:extLst>
              </a:tr>
              <a:tr h="520027">
                <a:tc>
                  <a:txBody>
                    <a:bodyPr/>
                    <a:lstStyle/>
                    <a:p>
                      <a:r>
                        <a:rPr lang="en-US" sz="2400" b="1" i="0" u="none" strike="noStrike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RISK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0" i="1" u="none" strike="noStrike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He </a:t>
                      </a:r>
                      <a:r>
                        <a:rPr lang="en-US" sz="2400" b="1" i="1" u="none" strike="noStrike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risked being </a:t>
                      </a:r>
                      <a:r>
                        <a:rPr lang="en-US" sz="2400" b="0" i="1" u="none" strike="noStrike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caught.</a:t>
                      </a:r>
                      <a:endParaRPr lang="en-US" sz="2400" i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9633886"/>
                  </a:ext>
                </a:extLst>
              </a:tr>
              <a:tr h="520027">
                <a:tc>
                  <a:txBody>
                    <a:bodyPr/>
                    <a:lstStyle/>
                    <a:p>
                      <a:r>
                        <a:rPr lang="en-US" sz="2400" b="1" i="0" u="none" strike="noStrike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ADMIT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0" i="1" u="none" strike="noStrike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He </a:t>
                      </a:r>
                      <a:r>
                        <a:rPr lang="en-US" sz="2400" b="1" i="1" u="none" strike="noStrike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admitted cheating </a:t>
                      </a:r>
                      <a:r>
                        <a:rPr lang="en-US" sz="2400" b="0" i="1" u="none" strike="noStrike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on the test.</a:t>
                      </a:r>
                      <a:endParaRPr lang="en-US" sz="2400" i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480722"/>
                  </a:ext>
                </a:extLst>
              </a:tr>
              <a:tr h="520027">
                <a:tc>
                  <a:txBody>
                    <a:bodyPr/>
                    <a:lstStyle/>
                    <a:p>
                      <a:r>
                        <a:rPr lang="en-US" sz="2400" b="1" i="0" u="none" strike="noStrike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DENY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0" i="1" u="none" strike="noStrike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He </a:t>
                      </a:r>
                      <a:r>
                        <a:rPr lang="en-US" sz="2400" b="1" i="1" u="none" strike="noStrike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denied committing </a:t>
                      </a:r>
                      <a:r>
                        <a:rPr lang="en-US" sz="2400" b="0" i="1" u="none" strike="noStrike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the crime.</a:t>
                      </a:r>
                      <a:endParaRPr lang="en-US" sz="2400" i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87953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673795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lgebra">
      <a:dk1>
        <a:srgbClr val="000000"/>
      </a:dk1>
      <a:lt1>
        <a:srgbClr val="FFFFFF"/>
      </a:lt1>
      <a:dk2>
        <a:srgbClr val="FFFFFF"/>
      </a:dk2>
      <a:lt2>
        <a:srgbClr val="FFFFFF"/>
      </a:lt2>
      <a:accent1>
        <a:srgbClr val="CF41AD"/>
      </a:accent1>
      <a:accent2>
        <a:srgbClr val="F7921D"/>
      </a:accent2>
      <a:accent3>
        <a:srgbClr val="E5E5E5"/>
      </a:accent3>
      <a:accent4>
        <a:srgbClr val="B71373"/>
      </a:accent4>
      <a:accent5>
        <a:srgbClr val="FF8529"/>
      </a:accent5>
      <a:accent6>
        <a:srgbClr val="E83773"/>
      </a:accent6>
      <a:hlink>
        <a:srgbClr val="414141"/>
      </a:hlink>
      <a:folHlink>
        <a:srgbClr val="C1316E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0D0AA1B0231CEF4E857B54171E17E403" ma:contentTypeVersion="12" ma:contentTypeDescription="Stvaranje novog dokumenta." ma:contentTypeScope="" ma:versionID="077e3fba6201358717bfc0d53db56639">
  <xsd:schema xmlns:xsd="http://www.w3.org/2001/XMLSchema" xmlns:xs="http://www.w3.org/2001/XMLSchema" xmlns:p="http://schemas.microsoft.com/office/2006/metadata/properties" xmlns:ns3="0b6f975b-2c61-4660-a506-efd7fd47df31" xmlns:ns4="ac4cf650-1c28-4b81-85c7-d6b7a1590894" targetNamespace="http://schemas.microsoft.com/office/2006/metadata/properties" ma:root="true" ma:fieldsID="32754802c1c99aee9e2378835123d287" ns3:_="" ns4:_="">
    <xsd:import namespace="0b6f975b-2c61-4660-a506-efd7fd47df31"/>
    <xsd:import namespace="ac4cf650-1c28-4b81-85c7-d6b7a159089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b6f975b-2c61-4660-a506-efd7fd47df3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c4cf650-1c28-4b81-85c7-d6b7a1590894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Zajednički se koristi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Detalji o zajedničkom korištenju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9" nillable="true" ma:displayName="Raspršivanje savjeta za zajedničko korištenje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Vrsta sadržaja"/>
        <xsd:element ref="dc:title" minOccurs="0" maxOccurs="1" ma:index="4" ma:displayName="Naslov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960B396-1431-4790-8E5D-DB7E4DAFCD0B}">
  <ds:schemaRefs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0b6f975b-2c61-4660-a506-efd7fd47df31"/>
    <ds:schemaRef ds:uri="http://schemas.microsoft.com/office/2006/documentManagement/types"/>
    <ds:schemaRef ds:uri="ac4cf650-1c28-4b81-85c7-d6b7a1590894"/>
    <ds:schemaRef ds:uri="http://purl.org/dc/terms/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64D46382-0768-4573-9AD8-41501D0303C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4B4C637-AEE1-457D-812F-98AF9407E81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b6f975b-2c61-4660-a506-efd7fd47df31"/>
    <ds:schemaRef ds:uri="ac4cf650-1c28-4b81-85c7-d6b7a159089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203</TotalTime>
  <Words>1907</Words>
  <Application>Microsoft Office PowerPoint</Application>
  <PresentationFormat>Widescreen</PresentationFormat>
  <Paragraphs>325</Paragraphs>
  <Slides>27</Slides>
  <Notes>0</Notes>
  <HiddenSlides>1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0" baseType="lpstr">
      <vt:lpstr>Arial</vt:lpstr>
      <vt:lpstr>Calibri</vt:lpstr>
      <vt:lpstr>Office Theme</vt:lpstr>
      <vt:lpstr>Gerunds and infinitives</vt:lpstr>
      <vt:lpstr>Introduction </vt:lpstr>
      <vt:lpstr>Gerunds and infinitives</vt:lpstr>
      <vt:lpstr>GERUND</vt:lpstr>
      <vt:lpstr>GERUNDS (verb + ing)</vt:lpstr>
      <vt:lpstr>Common verbs followed by the gerund:</vt:lpstr>
      <vt:lpstr>Common verbs followed by the gerund:</vt:lpstr>
      <vt:lpstr>Common verbs followed by the gerund:</vt:lpstr>
      <vt:lpstr>Common verbs followed by the gerund:</vt:lpstr>
      <vt:lpstr>To infinitives</vt:lpstr>
      <vt:lpstr>Common verbs followed by to infinitive</vt:lpstr>
      <vt:lpstr>Common verbs followed by to infinitive</vt:lpstr>
      <vt:lpstr>Common verbs followed by to infinitive</vt:lpstr>
      <vt:lpstr>Common verbs followed by to infinitive</vt:lpstr>
      <vt:lpstr>Bare infinitive  the infinitive without ‘to' </vt:lpstr>
      <vt:lpstr>Infinitive or gerund - No Change in Meaning </vt:lpstr>
      <vt:lpstr>Infinitive or gerund - Change in Meaning </vt:lpstr>
      <vt:lpstr>REMEMBER</vt:lpstr>
      <vt:lpstr>FORGET</vt:lpstr>
      <vt:lpstr>TRY</vt:lpstr>
      <vt:lpstr>STOP</vt:lpstr>
      <vt:lpstr>REGRET</vt:lpstr>
      <vt:lpstr>MEAN</vt:lpstr>
      <vt:lpstr>NEED</vt:lpstr>
      <vt:lpstr>GO ON</vt:lpstr>
      <vt:lpstr>Useful online practice</vt:lpstr>
      <vt:lpstr>#neverstoplearning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zana mrsa</dc:creator>
  <cp:lastModifiedBy>Tihana Banko | Nastavnik</cp:lastModifiedBy>
  <cp:revision>26</cp:revision>
  <dcterms:created xsi:type="dcterms:W3CDTF">2018-01-24T13:33:55Z</dcterms:created>
  <dcterms:modified xsi:type="dcterms:W3CDTF">2023-10-28T19:22:40Z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0x0101000D0AA1B0231CEF4E857B54171E17E403</vt:lpwstr>
  </property>
</Properties>
</file>