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7" r:id="rId2"/>
    <p:sldId id="331" r:id="rId3"/>
    <p:sldId id="330" r:id="rId4"/>
    <p:sldId id="358" r:id="rId5"/>
    <p:sldId id="332" r:id="rId6"/>
    <p:sldId id="335" r:id="rId7"/>
    <p:sldId id="355" r:id="rId8"/>
    <p:sldId id="359" r:id="rId9"/>
    <p:sldId id="334" r:id="rId10"/>
    <p:sldId id="336" r:id="rId11"/>
    <p:sldId id="338" r:id="rId12"/>
    <p:sldId id="339" r:id="rId13"/>
    <p:sldId id="341" r:id="rId14"/>
    <p:sldId id="337" r:id="rId15"/>
    <p:sldId id="340" r:id="rId16"/>
    <p:sldId id="342" r:id="rId17"/>
    <p:sldId id="343" r:id="rId18"/>
    <p:sldId id="344" r:id="rId19"/>
    <p:sldId id="345" r:id="rId20"/>
    <p:sldId id="346" r:id="rId21"/>
    <p:sldId id="347" r:id="rId22"/>
    <p:sldId id="349" r:id="rId23"/>
    <p:sldId id="348" r:id="rId24"/>
    <p:sldId id="350" r:id="rId25"/>
    <p:sldId id="351" r:id="rId26"/>
    <p:sldId id="352" r:id="rId27"/>
    <p:sldId id="329" r:id="rId28"/>
    <p:sldId id="356" r:id="rId29"/>
    <p:sldId id="357" r:id="rId30"/>
    <p:sldId id="26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0E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Srednji stil 2 - Isticanj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Svijetli stil 2 - Isticanj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CF1AB2-1976-4502-BF36-3FF5EA218861}" styleName="Srednji stil 4 - Isticanj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D083AE6-46FA-4A59-8FB0-9F97EB10719F}" styleName="Svijetli stil 3 - Isticanj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ijetli stil 1 - Isticanj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Srednji stil 3 - Isticanj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Srednji stil 4 - Isticanj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7AC3CCA-C797-4891-BE02-D94E43425B78}" styleName="Srednji sti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Srednji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Svijetli sti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Svijetli sti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7" autoAdjust="0"/>
    <p:restoredTop sz="73257" autoAdjust="0"/>
  </p:normalViewPr>
  <p:slideViewPr>
    <p:cSldViewPr snapToGrid="0" snapToObjects="1">
      <p:cViewPr varScale="1">
        <p:scale>
          <a:sx n="116" d="100"/>
          <a:sy n="116" d="100"/>
        </p:scale>
        <p:origin x="197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3528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1C21E-1610-F840-997A-88EB307E0A1C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C0C92-97E4-9540-AC90-F1BBF91896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343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554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537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98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070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348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391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00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871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092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5105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986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6428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258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459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627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829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DC0C92-97E4-9540-AC90-F1BBF91896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359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681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099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035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958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8571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6416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8111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795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9653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0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3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542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7678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12510-587E-0743-8BB6-FA03E27BCB0C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30844-789E-4246-80A3-6F7B92FC0B1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728663"/>
            <a:ext cx="6476999" cy="2014537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60EDBF-268B-45B7-A6B3-ACC3FD6F0A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b="4045"/>
          <a:stretch/>
        </p:blipFill>
        <p:spPr>
          <a:xfrm>
            <a:off x="0" y="1603451"/>
            <a:ext cx="5307871" cy="52707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12510-587E-0743-8BB6-FA03E27BCB0C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30844-789E-4246-80A3-6F7B92FC0B1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8718" y="3904457"/>
            <a:ext cx="6022181" cy="2014537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60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Slika 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8959"/>
            <a:ext cx="11931868" cy="61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5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61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7Up7VuFd8A?si=1MsUacYk4o-4IT3p" TargetMode="External"/><Relationship Id="rId2" Type="http://schemas.openxmlformats.org/officeDocument/2006/relationships/hyperlink" Target="https://www.youtube.com/watch?v=n6uPALWAyxc&amp;t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1953" y="932330"/>
            <a:ext cx="6304709" cy="2166098"/>
          </a:xfrm>
        </p:spPr>
        <p:txBody>
          <a:bodyPr>
            <a:noAutofit/>
          </a:bodyPr>
          <a:lstStyle/>
          <a:p>
            <a:pPr algn="ctr"/>
            <a:r>
              <a:rPr lang="hr-HR" sz="4000" dirty="0"/>
              <a:t>OPERACIJSKI SUSTAVI</a:t>
            </a:r>
            <a:endParaRPr lang="en-US" sz="2400" b="0" dirty="0">
              <a:solidFill>
                <a:srgbClr val="C30E60"/>
              </a:solidFill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5001658" y="3962400"/>
            <a:ext cx="7028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Algoritmi raspoređivanje poslova </a:t>
            </a:r>
          </a:p>
          <a:p>
            <a:pPr algn="ctr"/>
            <a:r>
              <a:rPr lang="hr-HR" sz="36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diska</a:t>
            </a:r>
          </a:p>
        </p:txBody>
      </p:sp>
    </p:spTree>
    <p:extLst>
      <p:ext uri="{BB962C8B-B14F-4D97-AF65-F5344CB8AC3E}">
        <p14:creationId xmlns:p14="http://schemas.microsoft.com/office/powerpoint/2010/main" val="1847328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2D5FE-D4E3-4293-95CA-758459AB5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FCFS - zadatak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D75A5-CEB5-442F-923D-5D8D35DB9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Referentni niz: </a:t>
            </a:r>
            <a:r>
              <a:rPr lang="hr-HR" b="1" dirty="0">
                <a:solidFill>
                  <a:srgbClr val="0070C0"/>
                </a:solidFill>
              </a:rPr>
              <a:t>82,170,43,140,24,16,190</a:t>
            </a:r>
          </a:p>
          <a:p>
            <a:r>
              <a:rPr lang="hr-HR" dirty="0"/>
              <a:t>Glava diska je na polju/nalazi se na: </a:t>
            </a:r>
            <a:r>
              <a:rPr lang="hr-HR" b="1" dirty="0">
                <a:solidFill>
                  <a:schemeClr val="accent6"/>
                </a:solidFill>
              </a:rPr>
              <a:t>50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6BA8B60-30BB-49D7-BA10-858A3B8518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097117"/>
              </p:ext>
            </p:extLst>
          </p:nvPr>
        </p:nvGraphicFramePr>
        <p:xfrm>
          <a:off x="1151493" y="2958306"/>
          <a:ext cx="4070502" cy="2946733"/>
        </p:xfrm>
        <a:graphic>
          <a:graphicData uri="http://schemas.openxmlformats.org/drawingml/2006/table">
            <a:tbl>
              <a:tblPr/>
              <a:tblGrid>
                <a:gridCol w="754425">
                  <a:extLst>
                    <a:ext uri="{9D8B030D-6E8A-4147-A177-3AD203B41FA5}">
                      <a16:colId xmlns:a16="http://schemas.microsoft.com/office/drawing/2014/main" val="1721345124"/>
                    </a:ext>
                  </a:extLst>
                </a:gridCol>
                <a:gridCol w="776113">
                  <a:extLst>
                    <a:ext uri="{9D8B030D-6E8A-4147-A177-3AD203B41FA5}">
                      <a16:colId xmlns:a16="http://schemas.microsoft.com/office/drawing/2014/main" val="1650985097"/>
                    </a:ext>
                  </a:extLst>
                </a:gridCol>
                <a:gridCol w="819931">
                  <a:extLst>
                    <a:ext uri="{9D8B030D-6E8A-4147-A177-3AD203B41FA5}">
                      <a16:colId xmlns:a16="http://schemas.microsoft.com/office/drawing/2014/main" val="1769621447"/>
                    </a:ext>
                  </a:extLst>
                </a:gridCol>
                <a:gridCol w="699674">
                  <a:extLst>
                    <a:ext uri="{9D8B030D-6E8A-4147-A177-3AD203B41FA5}">
                      <a16:colId xmlns:a16="http://schemas.microsoft.com/office/drawing/2014/main" val="4017894347"/>
                    </a:ext>
                  </a:extLst>
                </a:gridCol>
                <a:gridCol w="1020359">
                  <a:extLst>
                    <a:ext uri="{9D8B030D-6E8A-4147-A177-3AD203B41FA5}">
                      <a16:colId xmlns:a16="http://schemas.microsoft.com/office/drawing/2014/main" val="3621984148"/>
                    </a:ext>
                  </a:extLst>
                </a:gridCol>
              </a:tblGrid>
              <a:tr h="5382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Korak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Trenutna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zadaća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Sljedeća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zadaća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Razlika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7756756"/>
                  </a:ext>
                </a:extLst>
              </a:tr>
              <a:tr h="269108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ABS(50-82)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5534018"/>
                  </a:ext>
                </a:extLst>
              </a:tr>
              <a:tr h="269108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ABS(82-170)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335447"/>
                  </a:ext>
                </a:extLst>
              </a:tr>
              <a:tr h="269108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…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094422"/>
                  </a:ext>
                </a:extLst>
              </a:tr>
              <a:tr h="269108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4205343"/>
                  </a:ext>
                </a:extLst>
              </a:tr>
              <a:tr h="269108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2679199"/>
                  </a:ext>
                </a:extLst>
              </a:tr>
              <a:tr h="269108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0399262"/>
                  </a:ext>
                </a:extLst>
              </a:tr>
              <a:tr h="269108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6900511"/>
                  </a:ext>
                </a:extLst>
              </a:tr>
              <a:tr h="25565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3638521"/>
                  </a:ext>
                </a:extLst>
              </a:tr>
              <a:tr h="26910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SUM: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03557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7C5169B-1D3A-4C3C-8182-60523442D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53369"/>
            <a:ext cx="5088161" cy="324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5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750F9-7093-4349-929D-4BFAE97F3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SSTF - </a:t>
            </a:r>
            <a:r>
              <a:rPr lang="hr-HR" dirty="0" err="1"/>
              <a:t>Shortest</a:t>
            </a:r>
            <a:r>
              <a:rPr lang="hr-HR" dirty="0"/>
              <a:t> </a:t>
            </a:r>
            <a:r>
              <a:rPr lang="hr-HR" dirty="0" err="1"/>
              <a:t>Seek</a:t>
            </a:r>
            <a:r>
              <a:rPr lang="hr-HR" dirty="0"/>
              <a:t> Time First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32127-FBE4-46FB-89F8-0F1A17A02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Najmanje</a:t>
            </a:r>
            <a:r>
              <a:rPr lang="en-US" dirty="0"/>
              <a:t> </a:t>
            </a:r>
            <a:r>
              <a:rPr lang="en-US" dirty="0" err="1"/>
              <a:t>vrijeme</a:t>
            </a:r>
            <a:r>
              <a:rPr lang="en-US" dirty="0"/>
              <a:t> </a:t>
            </a:r>
            <a:r>
              <a:rPr lang="en-US" dirty="0" err="1"/>
              <a:t>traženja</a:t>
            </a:r>
            <a:endParaRPr lang="hr-HR" dirty="0"/>
          </a:p>
          <a:p>
            <a:r>
              <a:rPr lang="hr-HR" dirty="0"/>
              <a:t>A</a:t>
            </a:r>
            <a:r>
              <a:rPr lang="en-US" dirty="0" err="1"/>
              <a:t>lgoritam</a:t>
            </a:r>
            <a:r>
              <a:rPr lang="en-US" dirty="0"/>
              <a:t>:</a:t>
            </a:r>
            <a:endParaRPr lang="hr-HR" dirty="0"/>
          </a:p>
          <a:p>
            <a:pPr lvl="1"/>
            <a:r>
              <a:rPr lang="en-US" dirty="0" err="1"/>
              <a:t>Kada</a:t>
            </a:r>
            <a:r>
              <a:rPr lang="en-US" dirty="0"/>
              <a:t> nova </a:t>
            </a:r>
            <a:r>
              <a:rPr lang="en-US" dirty="0" err="1"/>
              <a:t>zadaća</a:t>
            </a:r>
            <a:r>
              <a:rPr lang="en-US" dirty="0"/>
              <a:t> </a:t>
            </a:r>
            <a:r>
              <a:rPr lang="en-US" dirty="0" err="1"/>
              <a:t>dođe</a:t>
            </a:r>
            <a:r>
              <a:rPr lang="en-US" dirty="0"/>
              <a:t> </a:t>
            </a:r>
            <a:r>
              <a:rPr lang="en-US" dirty="0" err="1"/>
              <a:t>izračunaj</a:t>
            </a:r>
            <a:r>
              <a:rPr lang="en-US" dirty="0"/>
              <a:t> </a:t>
            </a:r>
            <a:r>
              <a:rPr lang="en-US" dirty="0" err="1"/>
              <a:t>udaljenost</a:t>
            </a:r>
            <a:r>
              <a:rPr lang="en-US" dirty="0"/>
              <a:t> od </a:t>
            </a:r>
            <a:r>
              <a:rPr lang="en-US" dirty="0" err="1"/>
              <a:t>zadaće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trenutno</a:t>
            </a:r>
            <a:r>
              <a:rPr lang="en-US" dirty="0"/>
              <a:t> </a:t>
            </a:r>
            <a:r>
              <a:rPr lang="en-US" dirty="0" err="1"/>
              <a:t>pristupa</a:t>
            </a:r>
            <a:r>
              <a:rPr lang="en-US" dirty="0"/>
              <a:t> </a:t>
            </a:r>
            <a:r>
              <a:rPr lang="en-US" dirty="0" err="1"/>
              <a:t>disku</a:t>
            </a:r>
            <a:endParaRPr lang="en-US" dirty="0"/>
          </a:p>
          <a:p>
            <a:pPr lvl="1"/>
            <a:r>
              <a:rPr lang="en-US" dirty="0" err="1"/>
              <a:t>Stavi</a:t>
            </a:r>
            <a:r>
              <a:rPr lang="en-US" dirty="0"/>
              <a:t> </a:t>
            </a:r>
            <a:r>
              <a:rPr lang="en-US" dirty="0" err="1"/>
              <a:t>zadaću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odgovarajuće</a:t>
            </a:r>
            <a:r>
              <a:rPr lang="en-US" dirty="0"/>
              <a:t> </a:t>
            </a:r>
            <a:r>
              <a:rPr lang="en-US" dirty="0" err="1"/>
              <a:t>mjesto</a:t>
            </a:r>
            <a:r>
              <a:rPr lang="en-US" dirty="0"/>
              <a:t> u </a:t>
            </a:r>
            <a:r>
              <a:rPr lang="en-US" dirty="0" err="1"/>
              <a:t>redu</a:t>
            </a:r>
            <a:r>
              <a:rPr lang="en-US" dirty="0"/>
              <a:t> (</a:t>
            </a:r>
            <a:r>
              <a:rPr lang="en-US" dirty="0" err="1"/>
              <a:t>sortiranom</a:t>
            </a:r>
            <a:r>
              <a:rPr lang="en-US" dirty="0"/>
              <a:t> po </a:t>
            </a:r>
            <a:r>
              <a:rPr lang="en-US" dirty="0" err="1"/>
              <a:t>udaljenosti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Kad </a:t>
            </a:r>
            <a:r>
              <a:rPr lang="en-US" dirty="0" err="1"/>
              <a:t>zadaća</a:t>
            </a:r>
            <a:r>
              <a:rPr lang="en-US" dirty="0"/>
              <a:t> </a:t>
            </a:r>
            <a:r>
              <a:rPr lang="en-US" dirty="0" err="1"/>
              <a:t>završi</a:t>
            </a:r>
            <a:r>
              <a:rPr lang="en-US" dirty="0"/>
              <a:t> </a:t>
            </a:r>
            <a:r>
              <a:rPr lang="en-US" b="1" dirty="0" err="1">
                <a:solidFill>
                  <a:schemeClr val="accent1"/>
                </a:solidFill>
              </a:rPr>
              <a:t>odaberi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najbližu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r>
              <a:rPr lang="en-US" dirty="0" err="1"/>
              <a:t>Uvijek</a:t>
            </a:r>
            <a:r>
              <a:rPr lang="en-US" dirty="0"/>
              <a:t> se mora </a:t>
            </a:r>
            <a:r>
              <a:rPr lang="en-US" dirty="0" err="1"/>
              <a:t>krenuti</a:t>
            </a:r>
            <a:r>
              <a:rPr lang="en-US" dirty="0"/>
              <a:t> od </a:t>
            </a:r>
            <a:r>
              <a:rPr lang="en-US" dirty="0" err="1"/>
              <a:t>jedne</a:t>
            </a:r>
            <a:r>
              <a:rPr lang="en-US" dirty="0"/>
              <a:t> </a:t>
            </a:r>
            <a:r>
              <a:rPr lang="en-US" dirty="0" err="1"/>
              <a:t>zadaće</a:t>
            </a:r>
            <a:r>
              <a:rPr lang="en-US" dirty="0"/>
              <a:t>, a mi </a:t>
            </a:r>
            <a:r>
              <a:rPr lang="en-US" dirty="0" err="1"/>
              <a:t>ćemo</a:t>
            </a:r>
            <a:r>
              <a:rPr lang="en-US" dirty="0"/>
              <a:t> </a:t>
            </a:r>
            <a:r>
              <a:rPr lang="en-US" dirty="0" err="1"/>
              <a:t>uzeti</a:t>
            </a:r>
            <a:r>
              <a:rPr lang="en-US" dirty="0"/>
              <a:t> da je </a:t>
            </a:r>
            <a:r>
              <a:rPr lang="en-US" dirty="0" err="1"/>
              <a:t>prva</a:t>
            </a:r>
            <a:r>
              <a:rPr lang="en-US" dirty="0"/>
              <a:t> </a:t>
            </a:r>
            <a:r>
              <a:rPr lang="en-US" dirty="0" err="1"/>
              <a:t>pozicija</a:t>
            </a:r>
            <a:r>
              <a:rPr lang="en-US" dirty="0"/>
              <a:t> u </a:t>
            </a:r>
            <a:r>
              <a:rPr lang="en-US" dirty="0" err="1"/>
              <a:t>nizu</a:t>
            </a:r>
            <a:r>
              <a:rPr lang="hr-HR" dirty="0"/>
              <a:t> ili gdje se trenutno glava nalazi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982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D4BA2-221D-436F-9B1A-C727C2840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SSTF - zadatak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09D3C-E69E-47A5-9ACD-3E64637FE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Referentni niz: </a:t>
            </a:r>
            <a:r>
              <a:rPr lang="hr-HR" b="1" dirty="0">
                <a:solidFill>
                  <a:srgbClr val="0070C0"/>
                </a:solidFill>
              </a:rPr>
              <a:t>82,170,43,140,24,16,190</a:t>
            </a:r>
          </a:p>
          <a:p>
            <a:r>
              <a:rPr lang="hr-HR" dirty="0"/>
              <a:t>Glava diska je na polju/nalazi se na: </a:t>
            </a:r>
            <a:r>
              <a:rPr lang="hr-HR" b="1" dirty="0">
                <a:solidFill>
                  <a:schemeClr val="accent6"/>
                </a:solidFill>
              </a:rPr>
              <a:t>50</a:t>
            </a:r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E61CAD3-BF1D-4ECD-9D56-59EB70A1E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495471"/>
              </p:ext>
            </p:extLst>
          </p:nvPr>
        </p:nvGraphicFramePr>
        <p:xfrm>
          <a:off x="1193339" y="2863056"/>
          <a:ext cx="4326113" cy="3086052"/>
        </p:xfrm>
        <a:graphic>
          <a:graphicData uri="http://schemas.openxmlformats.org/drawingml/2006/table">
            <a:tbl>
              <a:tblPr/>
              <a:tblGrid>
                <a:gridCol w="791815">
                  <a:extLst>
                    <a:ext uri="{9D8B030D-6E8A-4147-A177-3AD203B41FA5}">
                      <a16:colId xmlns:a16="http://schemas.microsoft.com/office/drawing/2014/main" val="1714320318"/>
                    </a:ext>
                  </a:extLst>
                </a:gridCol>
                <a:gridCol w="977396">
                  <a:extLst>
                    <a:ext uri="{9D8B030D-6E8A-4147-A177-3AD203B41FA5}">
                      <a16:colId xmlns:a16="http://schemas.microsoft.com/office/drawing/2014/main" val="3772880519"/>
                    </a:ext>
                  </a:extLst>
                </a:gridCol>
                <a:gridCol w="973272">
                  <a:extLst>
                    <a:ext uri="{9D8B030D-6E8A-4147-A177-3AD203B41FA5}">
                      <a16:colId xmlns:a16="http://schemas.microsoft.com/office/drawing/2014/main" val="2646218464"/>
                    </a:ext>
                  </a:extLst>
                </a:gridCol>
                <a:gridCol w="791815">
                  <a:extLst>
                    <a:ext uri="{9D8B030D-6E8A-4147-A177-3AD203B41FA5}">
                      <a16:colId xmlns:a16="http://schemas.microsoft.com/office/drawing/2014/main" val="2867928434"/>
                    </a:ext>
                  </a:extLst>
                </a:gridCol>
                <a:gridCol w="791815">
                  <a:extLst>
                    <a:ext uri="{9D8B030D-6E8A-4147-A177-3AD203B41FA5}">
                      <a16:colId xmlns:a16="http://schemas.microsoft.com/office/drawing/2014/main" val="2749508145"/>
                    </a:ext>
                  </a:extLst>
                </a:gridCol>
              </a:tblGrid>
              <a:tr h="7747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Korak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Trenutna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zadaća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Sljedeća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zadaća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Razlika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4332197"/>
                  </a:ext>
                </a:extLst>
              </a:tr>
              <a:tr h="25824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2170249"/>
                  </a:ext>
                </a:extLst>
              </a:tr>
              <a:tr h="25824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5868276"/>
                  </a:ext>
                </a:extLst>
              </a:tr>
              <a:tr h="25824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6446324"/>
                  </a:ext>
                </a:extLst>
              </a:tr>
              <a:tr h="25824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ABS!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0795641"/>
                  </a:ext>
                </a:extLst>
              </a:tr>
              <a:tr h="25824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0091159"/>
                  </a:ext>
                </a:extLst>
              </a:tr>
              <a:tr h="25824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8375694"/>
                  </a:ext>
                </a:extLst>
              </a:tr>
              <a:tr h="25824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750655"/>
                  </a:ext>
                </a:extLst>
              </a:tr>
              <a:tr h="24533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6520984"/>
                  </a:ext>
                </a:extLst>
              </a:tr>
              <a:tr h="25824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SUM: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49045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BEA28AB-9977-498C-805D-A39742456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238" y="2772248"/>
            <a:ext cx="5547562" cy="24580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9D60CC-6A60-4825-A2E9-8F57C3F8BF13}"/>
              </a:ext>
            </a:extLst>
          </p:cNvPr>
          <p:cNvSpPr txBox="1"/>
          <p:nvPr/>
        </p:nvSpPr>
        <p:spPr>
          <a:xfrm>
            <a:off x="6096000" y="5579776"/>
            <a:ext cx="4233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err="1"/>
              <a:t>Redosljed</a:t>
            </a:r>
            <a:r>
              <a:rPr lang="hr-HR" b="1" dirty="0"/>
              <a:t>: </a:t>
            </a:r>
            <a:r>
              <a:rPr lang="hr-HR" dirty="0"/>
              <a:t>50, 43, 24, 16, 82, 140, 170, 190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29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3C549-1851-4ACB-BA23-76DA5D0F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SSTF – prednosti/mane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0D6A3-46C2-4EBA-9E6A-7D05049D3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solidFill>
                  <a:srgbClr val="00B050"/>
                </a:solidFill>
              </a:rPr>
              <a:t>Prednosti:</a:t>
            </a:r>
          </a:p>
          <a:p>
            <a:pPr lvl="1"/>
            <a:r>
              <a:rPr lang="hr-HR" dirty="0"/>
              <a:t>Prosječno vrijeme odgovora se smanjuje</a:t>
            </a:r>
          </a:p>
          <a:p>
            <a:pPr lvl="1"/>
            <a:r>
              <a:rPr lang="hr-HR" dirty="0"/>
              <a:t>Povećava se propusnost</a:t>
            </a:r>
          </a:p>
          <a:p>
            <a:r>
              <a:rPr lang="hr-HR" dirty="0">
                <a:solidFill>
                  <a:schemeClr val="accent6"/>
                </a:solidFill>
              </a:rPr>
              <a:t>Nedostaci:</a:t>
            </a:r>
          </a:p>
          <a:p>
            <a:pPr lvl="1"/>
            <a:r>
              <a:rPr lang="hr-HR" dirty="0"/>
              <a:t>Potrebno računanje vremena udaljenosti unaprijed</a:t>
            </a:r>
          </a:p>
          <a:p>
            <a:pPr lvl="1"/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uzrokovati</a:t>
            </a:r>
            <a:r>
              <a:rPr lang="en-US" dirty="0"/>
              <a:t> </a:t>
            </a:r>
            <a:r>
              <a:rPr lang="en-US" dirty="0" err="1"/>
              <a:t>gladovanje</a:t>
            </a:r>
            <a:r>
              <a:rPr lang="en-US" dirty="0"/>
              <a:t> za </a:t>
            </a:r>
            <a:r>
              <a:rPr lang="en-US" dirty="0" err="1"/>
              <a:t>zahtjev</a:t>
            </a:r>
            <a:r>
              <a:rPr lang="en-US" dirty="0"/>
              <a:t> </a:t>
            </a:r>
            <a:r>
              <a:rPr lang="en-US" dirty="0" err="1"/>
              <a:t>ako</a:t>
            </a:r>
            <a:r>
              <a:rPr lang="en-US" dirty="0"/>
              <a:t> </a:t>
            </a:r>
            <a:r>
              <a:rPr lang="en-US" dirty="0" err="1"/>
              <a:t>ima</a:t>
            </a:r>
            <a:r>
              <a:rPr lang="en-US" dirty="0"/>
              <a:t> </a:t>
            </a:r>
            <a:r>
              <a:rPr lang="en-US" dirty="0" err="1"/>
              <a:t>duže</a:t>
            </a:r>
            <a:r>
              <a:rPr lang="en-US" dirty="0"/>
              <a:t> </a:t>
            </a:r>
            <a:r>
              <a:rPr lang="en-US" dirty="0" err="1"/>
              <a:t>vrijeme</a:t>
            </a:r>
            <a:r>
              <a:rPr lang="en-US" dirty="0"/>
              <a:t> </a:t>
            </a:r>
            <a:r>
              <a:rPr lang="en-US" dirty="0" err="1"/>
              <a:t>traženja</a:t>
            </a:r>
            <a:r>
              <a:rPr lang="en-US" dirty="0"/>
              <a:t> u </a:t>
            </a:r>
            <a:r>
              <a:rPr lang="en-US" dirty="0" err="1"/>
              <a:t>usporedbi</a:t>
            </a:r>
            <a:r>
              <a:rPr lang="en-US" dirty="0"/>
              <a:t> s </a:t>
            </a:r>
            <a:r>
              <a:rPr lang="en-US" dirty="0" err="1"/>
              <a:t>dolaznim</a:t>
            </a:r>
            <a:r>
              <a:rPr lang="en-US" dirty="0"/>
              <a:t> </a:t>
            </a:r>
            <a:r>
              <a:rPr lang="en-US" dirty="0" err="1"/>
              <a:t>zahtjevima</a:t>
            </a:r>
            <a:endParaRPr lang="hr-HR" dirty="0"/>
          </a:p>
          <a:p>
            <a:pPr lvl="1"/>
            <a:r>
              <a:rPr lang="en-US" dirty="0" err="1"/>
              <a:t>Velika</a:t>
            </a:r>
            <a:r>
              <a:rPr lang="en-US" dirty="0"/>
              <a:t> </a:t>
            </a:r>
            <a:r>
              <a:rPr lang="en-US" dirty="0" err="1"/>
              <a:t>varijacija</a:t>
            </a:r>
            <a:r>
              <a:rPr lang="en-US" dirty="0"/>
              <a:t> </a:t>
            </a:r>
            <a:r>
              <a:rPr lang="en-US" dirty="0" err="1"/>
              <a:t>vremena</a:t>
            </a:r>
            <a:r>
              <a:rPr lang="en-US" dirty="0"/>
              <a:t> </a:t>
            </a:r>
            <a:r>
              <a:rPr lang="en-US" dirty="0" err="1"/>
              <a:t>odgovora</a:t>
            </a:r>
            <a:r>
              <a:rPr lang="en-US" dirty="0"/>
              <a:t> </a:t>
            </a:r>
            <a:r>
              <a:rPr lang="en-US" dirty="0" err="1"/>
              <a:t>jer</a:t>
            </a:r>
            <a:r>
              <a:rPr lang="en-US" dirty="0"/>
              <a:t> SSTF </a:t>
            </a:r>
            <a:r>
              <a:rPr lang="en-US" dirty="0" err="1"/>
              <a:t>favorizira</a:t>
            </a:r>
            <a:r>
              <a:rPr lang="en-US" dirty="0"/>
              <a:t> </a:t>
            </a:r>
            <a:r>
              <a:rPr lang="en-US" dirty="0" err="1"/>
              <a:t>samo</a:t>
            </a:r>
            <a:r>
              <a:rPr lang="en-US" dirty="0"/>
              <a:t> </a:t>
            </a:r>
            <a:r>
              <a:rPr lang="en-US" dirty="0" err="1"/>
              <a:t>neke</a:t>
            </a:r>
            <a:r>
              <a:rPr lang="en-US" dirty="0"/>
              <a:t> </a:t>
            </a:r>
            <a:r>
              <a:rPr lang="en-US" dirty="0" err="1"/>
              <a:t>zahtjeve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468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91668-3689-417D-A5B1-D07058E72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SCAN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384F1-C96E-4E6C-BE97-CAA883EF8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Tzv. „Dizalo”</a:t>
            </a:r>
          </a:p>
          <a:p>
            <a:pPr lvl="1"/>
            <a:r>
              <a:rPr lang="en-US" dirty="0" err="1"/>
              <a:t>Kada</a:t>
            </a:r>
            <a:r>
              <a:rPr lang="en-US" dirty="0"/>
              <a:t> nova </a:t>
            </a:r>
            <a:r>
              <a:rPr lang="en-US" dirty="0" err="1"/>
              <a:t>zadaća</a:t>
            </a:r>
            <a:r>
              <a:rPr lang="en-US" dirty="0"/>
              <a:t> </a:t>
            </a:r>
            <a:r>
              <a:rPr lang="en-US" dirty="0" err="1"/>
              <a:t>dođe</a:t>
            </a:r>
            <a:r>
              <a:rPr lang="en-US" dirty="0"/>
              <a:t> </a:t>
            </a:r>
            <a:r>
              <a:rPr lang="en-US" dirty="0" err="1"/>
              <a:t>izračunaj</a:t>
            </a:r>
            <a:r>
              <a:rPr lang="en-US" dirty="0"/>
              <a:t> </a:t>
            </a:r>
            <a:r>
              <a:rPr lang="en-US" dirty="0" err="1"/>
              <a:t>udaljenost</a:t>
            </a:r>
            <a:r>
              <a:rPr lang="en-US" dirty="0"/>
              <a:t> od </a:t>
            </a:r>
            <a:r>
              <a:rPr lang="en-US" dirty="0" err="1"/>
              <a:t>zadaće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trenutno</a:t>
            </a:r>
            <a:r>
              <a:rPr lang="en-US" dirty="0"/>
              <a:t> </a:t>
            </a:r>
            <a:r>
              <a:rPr lang="en-US" dirty="0" err="1"/>
              <a:t>pristupa</a:t>
            </a:r>
            <a:r>
              <a:rPr lang="en-US" dirty="0"/>
              <a:t> </a:t>
            </a:r>
            <a:r>
              <a:rPr lang="en-US" dirty="0" err="1"/>
              <a:t>disku</a:t>
            </a:r>
            <a:endParaRPr lang="en-US" dirty="0"/>
          </a:p>
          <a:p>
            <a:pPr lvl="1"/>
            <a:r>
              <a:rPr lang="en-US" dirty="0" err="1"/>
              <a:t>Stavi</a:t>
            </a:r>
            <a:r>
              <a:rPr lang="en-US" dirty="0"/>
              <a:t> </a:t>
            </a:r>
            <a:r>
              <a:rPr lang="en-US" dirty="0" err="1"/>
              <a:t>zadaću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odgovarajuće</a:t>
            </a:r>
            <a:r>
              <a:rPr lang="en-US" dirty="0"/>
              <a:t> </a:t>
            </a:r>
            <a:r>
              <a:rPr lang="en-US" dirty="0" err="1"/>
              <a:t>mjesto</a:t>
            </a:r>
            <a:r>
              <a:rPr lang="en-US" dirty="0"/>
              <a:t> u </a:t>
            </a:r>
            <a:r>
              <a:rPr lang="en-US" dirty="0" err="1"/>
              <a:t>redu</a:t>
            </a:r>
            <a:r>
              <a:rPr lang="en-US" dirty="0"/>
              <a:t> (</a:t>
            </a:r>
            <a:r>
              <a:rPr lang="en-US" dirty="0" err="1"/>
              <a:t>sortiranom</a:t>
            </a:r>
            <a:r>
              <a:rPr lang="en-US" dirty="0"/>
              <a:t> po </a:t>
            </a:r>
            <a:r>
              <a:rPr lang="en-US" dirty="0" err="1"/>
              <a:t>udaljenosti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Kad </a:t>
            </a:r>
            <a:r>
              <a:rPr lang="en-US" dirty="0" err="1"/>
              <a:t>zadaća</a:t>
            </a:r>
            <a:r>
              <a:rPr lang="en-US" dirty="0"/>
              <a:t> </a:t>
            </a:r>
            <a:r>
              <a:rPr lang="en-US" dirty="0" err="1"/>
              <a:t>završi</a:t>
            </a:r>
            <a:r>
              <a:rPr lang="en-US" dirty="0"/>
              <a:t> </a:t>
            </a:r>
            <a:r>
              <a:rPr lang="en-US" b="1" dirty="0" err="1">
                <a:solidFill>
                  <a:schemeClr val="accent1"/>
                </a:solidFill>
              </a:rPr>
              <a:t>odaberi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najbližu</a:t>
            </a:r>
            <a:r>
              <a:rPr lang="en-US" b="1" dirty="0">
                <a:solidFill>
                  <a:schemeClr val="accent1"/>
                </a:solidFill>
              </a:rPr>
              <a:t> u </a:t>
            </a:r>
            <a:r>
              <a:rPr lang="en-US" b="1" dirty="0" err="1">
                <a:solidFill>
                  <a:schemeClr val="accent1"/>
                </a:solidFill>
              </a:rPr>
              <a:t>jednom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smjeru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Kada </a:t>
            </a:r>
            <a:r>
              <a:rPr lang="en-US" dirty="0" err="1">
                <a:solidFill>
                  <a:schemeClr val="accent1"/>
                </a:solidFill>
              </a:rPr>
              <a:t>završimo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put</a:t>
            </a:r>
            <a:r>
              <a:rPr lang="en-US" dirty="0"/>
              <a:t> u </a:t>
            </a:r>
            <a:r>
              <a:rPr lang="en-US" dirty="0" err="1"/>
              <a:t>jednom</a:t>
            </a:r>
            <a:r>
              <a:rPr lang="en-US" dirty="0"/>
              <a:t> </a:t>
            </a:r>
            <a:r>
              <a:rPr lang="en-US" dirty="0" err="1"/>
              <a:t>smjeru</a:t>
            </a:r>
            <a:r>
              <a:rPr lang="en-US" dirty="0"/>
              <a:t> </a:t>
            </a:r>
            <a:r>
              <a:rPr lang="hr-HR" b="1" dirty="0"/>
              <a:t>do kraja </a:t>
            </a:r>
            <a:r>
              <a:rPr lang="en-US" dirty="0" err="1">
                <a:solidFill>
                  <a:schemeClr val="accent1"/>
                </a:solidFill>
              </a:rPr>
              <a:t>vraćamo</a:t>
            </a:r>
            <a:r>
              <a:rPr lang="en-US" dirty="0">
                <a:solidFill>
                  <a:schemeClr val="accent1"/>
                </a:solidFill>
              </a:rPr>
              <a:t> se u </a:t>
            </a:r>
            <a:r>
              <a:rPr lang="en-US" b="1" dirty="0" err="1">
                <a:solidFill>
                  <a:schemeClr val="accent1"/>
                </a:solidFill>
              </a:rPr>
              <a:t>suprotnom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smjeru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73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2396A-08DC-405E-88BE-371028729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SCAN - zadatak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D437-C220-49C0-B3ED-599876580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Referentni niz: </a:t>
            </a:r>
            <a:r>
              <a:rPr lang="pl-PL" b="1" dirty="0">
                <a:solidFill>
                  <a:srgbClr val="0070C0"/>
                </a:solidFill>
              </a:rPr>
              <a:t>82,170,43,140,24,16,190</a:t>
            </a:r>
          </a:p>
          <a:p>
            <a:r>
              <a:rPr lang="pl-PL" dirty="0"/>
              <a:t>Glava diska je na polju/nalazi se na: </a:t>
            </a:r>
            <a:r>
              <a:rPr lang="pl-PL" b="1" dirty="0">
                <a:solidFill>
                  <a:schemeClr val="accent6"/>
                </a:solidFill>
              </a:rPr>
              <a:t>50</a:t>
            </a:r>
          </a:p>
          <a:p>
            <a:pPr lvl="1"/>
            <a:r>
              <a:rPr lang="pl-PL" dirty="0"/>
              <a:t>Prvi sektor diska je na </a:t>
            </a:r>
            <a:r>
              <a:rPr lang="pl-PL" b="1" dirty="0">
                <a:solidFill>
                  <a:schemeClr val="accent6"/>
                </a:solidFill>
              </a:rPr>
              <a:t>0</a:t>
            </a:r>
            <a:r>
              <a:rPr lang="pl-PL" dirty="0"/>
              <a:t>-tom, a zadnji na </a:t>
            </a:r>
            <a:r>
              <a:rPr lang="pl-PL" b="1" dirty="0">
                <a:solidFill>
                  <a:schemeClr val="accent6"/>
                </a:solidFill>
              </a:rPr>
              <a:t>199</a:t>
            </a:r>
            <a:r>
              <a:rPr lang="pl-PL" dirty="0"/>
              <a:t>-tom sektoru</a:t>
            </a:r>
          </a:p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397E40-3208-40D9-952E-5BD33C481F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271535"/>
              </p:ext>
            </p:extLst>
          </p:nvPr>
        </p:nvGraphicFramePr>
        <p:xfrm>
          <a:off x="502508" y="3428999"/>
          <a:ext cx="3188143" cy="2747965"/>
        </p:xfrm>
        <a:graphic>
          <a:graphicData uri="http://schemas.openxmlformats.org/drawingml/2006/table">
            <a:tbl>
              <a:tblPr/>
              <a:tblGrid>
                <a:gridCol w="702561">
                  <a:extLst>
                    <a:ext uri="{9D8B030D-6E8A-4147-A177-3AD203B41FA5}">
                      <a16:colId xmlns:a16="http://schemas.microsoft.com/office/drawing/2014/main" val="2221492035"/>
                    </a:ext>
                  </a:extLst>
                </a:gridCol>
                <a:gridCol w="891885">
                  <a:extLst>
                    <a:ext uri="{9D8B030D-6E8A-4147-A177-3AD203B41FA5}">
                      <a16:colId xmlns:a16="http://schemas.microsoft.com/office/drawing/2014/main" val="791258950"/>
                    </a:ext>
                  </a:extLst>
                </a:gridCol>
                <a:gridCol w="891885">
                  <a:extLst>
                    <a:ext uri="{9D8B030D-6E8A-4147-A177-3AD203B41FA5}">
                      <a16:colId xmlns:a16="http://schemas.microsoft.com/office/drawing/2014/main" val="1462786658"/>
                    </a:ext>
                  </a:extLst>
                </a:gridCol>
                <a:gridCol w="701812">
                  <a:extLst>
                    <a:ext uri="{9D8B030D-6E8A-4147-A177-3AD203B41FA5}">
                      <a16:colId xmlns:a16="http://schemas.microsoft.com/office/drawing/2014/main" val="4220239654"/>
                    </a:ext>
                  </a:extLst>
                </a:gridCol>
              </a:tblGrid>
              <a:tr h="6341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Korak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Trenutna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zadaća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Sljedeća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zadaća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Razlika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272185"/>
                  </a:ext>
                </a:extLst>
              </a:tr>
              <a:tr h="21138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1886655"/>
                  </a:ext>
                </a:extLst>
              </a:tr>
              <a:tr h="21138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3793575"/>
                  </a:ext>
                </a:extLst>
              </a:tr>
              <a:tr h="21138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268151"/>
                  </a:ext>
                </a:extLst>
              </a:tr>
              <a:tr h="21138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2214228"/>
                  </a:ext>
                </a:extLst>
              </a:tr>
              <a:tr h="21138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3615135"/>
                  </a:ext>
                </a:extLst>
              </a:tr>
              <a:tr h="21138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841553"/>
                  </a:ext>
                </a:extLst>
              </a:tr>
              <a:tr h="21138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5054563"/>
                  </a:ext>
                </a:extLst>
              </a:tr>
              <a:tr h="21138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3812068"/>
                  </a:ext>
                </a:extLst>
              </a:tr>
              <a:tr h="211382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2585662"/>
                  </a:ext>
                </a:extLst>
              </a:tr>
              <a:tr h="2113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SUM: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708500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B2D28D14-A946-417C-90E5-54772592F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527" y="3171402"/>
            <a:ext cx="4529481" cy="22790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E4A77C-D15E-48AC-AF4A-D52435402B53}"/>
              </a:ext>
            </a:extLst>
          </p:cNvPr>
          <p:cNvSpPr txBox="1"/>
          <p:nvPr/>
        </p:nvSpPr>
        <p:spPr>
          <a:xfrm>
            <a:off x="4563746" y="5265757"/>
            <a:ext cx="4695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err="1"/>
              <a:t>Redosljed</a:t>
            </a:r>
            <a:r>
              <a:rPr lang="hr-HR" b="1" dirty="0"/>
              <a:t>: </a:t>
            </a:r>
            <a:r>
              <a:rPr lang="hr-HR" dirty="0"/>
              <a:t>50, 82, 140, 170, 190, </a:t>
            </a:r>
            <a:r>
              <a:rPr lang="hr-HR" b="1" dirty="0">
                <a:solidFill>
                  <a:srgbClr val="0070C0"/>
                </a:solidFill>
              </a:rPr>
              <a:t>199</a:t>
            </a:r>
            <a:r>
              <a:rPr lang="hr-HR" dirty="0"/>
              <a:t>, 43, 24, 16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CCC2A4-3CAB-47E3-844A-6040BF03F106}"/>
              </a:ext>
            </a:extLst>
          </p:cNvPr>
          <p:cNvSpPr txBox="1"/>
          <p:nvPr/>
        </p:nvSpPr>
        <p:spPr>
          <a:xfrm>
            <a:off x="7238082" y="5769653"/>
            <a:ext cx="4810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Brzo računanje: ABS(50-199) + ABS(199-16) = 332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9F176E-FB09-46BD-9BC1-B209AEE9D96E}"/>
              </a:ext>
            </a:extLst>
          </p:cNvPr>
          <p:cNvSpPr/>
          <p:nvPr/>
        </p:nvSpPr>
        <p:spPr>
          <a:xfrm>
            <a:off x="7272978" y="3407122"/>
            <a:ext cx="572877" cy="28643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000" dirty="0">
                <a:latin typeface="Arial" panose="020B0604020202020204" pitchFamily="34" charset="0"/>
                <a:cs typeface="Arial" panose="020B0604020202020204" pitchFamily="34" charset="0"/>
              </a:rPr>
              <a:t>140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93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3C549-1851-4ACB-BA23-76DA5D0F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SCAN – prednosti/mane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0D6A3-46C2-4EBA-9E6A-7D05049D3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>
                <a:solidFill>
                  <a:srgbClr val="00B050"/>
                </a:solidFill>
              </a:rPr>
              <a:t>Prednosti:</a:t>
            </a:r>
          </a:p>
          <a:p>
            <a:pPr lvl="1"/>
            <a:r>
              <a:rPr lang="hr-HR" dirty="0"/>
              <a:t>Visoka propusnost</a:t>
            </a:r>
          </a:p>
          <a:p>
            <a:pPr lvl="1"/>
            <a:r>
              <a:rPr lang="hr-HR" dirty="0"/>
              <a:t>Mala varijacija vremena odgovora</a:t>
            </a:r>
          </a:p>
          <a:p>
            <a:pPr lvl="1"/>
            <a:r>
              <a:rPr lang="hr-HR" dirty="0"/>
              <a:t>Prosječno vrijeme odgovora</a:t>
            </a:r>
          </a:p>
          <a:p>
            <a:r>
              <a:rPr lang="hr-HR" dirty="0">
                <a:solidFill>
                  <a:schemeClr val="accent6"/>
                </a:solidFill>
              </a:rPr>
              <a:t>Nedostaci:</a:t>
            </a:r>
          </a:p>
          <a:p>
            <a:pPr lvl="1"/>
            <a:r>
              <a:rPr lang="hr-HR" dirty="0"/>
              <a:t>Problem sa pravednošću, zadaće koje pristupaju sredini diska će biti dva puta brže posluživane od ostalih</a:t>
            </a:r>
          </a:p>
          <a:p>
            <a:pPr lvl="1"/>
            <a:r>
              <a:rPr lang="hr-HR" dirty="0"/>
              <a:t>Dugo vrijeme čekanja na zahtjeve za lokacije koje je upravo posjetio disk</a:t>
            </a:r>
          </a:p>
        </p:txBody>
      </p:sp>
    </p:spTree>
    <p:extLst>
      <p:ext uri="{BB962C8B-B14F-4D97-AF65-F5344CB8AC3E}">
        <p14:creationId xmlns:p14="http://schemas.microsoft.com/office/powerpoint/2010/main" val="1535475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DC350-CB0A-4294-8C72-0FF4CE02F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LOCK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613D6-3E3D-4F27-BF5A-7C72E76AA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Isto kao i SCAN ali </a:t>
            </a:r>
            <a:r>
              <a:rPr lang="hr-HR" b="1" dirty="0">
                <a:solidFill>
                  <a:schemeClr val="accent6"/>
                </a:solidFill>
              </a:rPr>
              <a:t>ignorira</a:t>
            </a:r>
            <a:r>
              <a:rPr lang="hr-HR" dirty="0"/>
              <a:t> prvi i zadnji sektor na disku (</a:t>
            </a:r>
            <a:r>
              <a:rPr lang="pl-PL" i="1" dirty="0"/>
              <a:t>ako nije u referentnom stringu</a:t>
            </a:r>
            <a:r>
              <a:rPr lang="hr-HR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509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8D0B1-7BC9-4161-BF4F-8760C302B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LOCK - zadatak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EDBCC-059D-4859-B7C8-F180BE0A3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Referentni niz: </a:t>
            </a:r>
            <a:r>
              <a:rPr lang="pl-PL" b="1" dirty="0">
                <a:solidFill>
                  <a:srgbClr val="0070C0"/>
                </a:solidFill>
              </a:rPr>
              <a:t>82,170,43,140,24,16,190</a:t>
            </a:r>
          </a:p>
          <a:p>
            <a:r>
              <a:rPr lang="pl-PL" dirty="0"/>
              <a:t>Glava diska je na polju/nalazi se na: </a:t>
            </a:r>
            <a:r>
              <a:rPr lang="pl-PL" b="1" dirty="0">
                <a:solidFill>
                  <a:schemeClr val="accent6"/>
                </a:solidFill>
              </a:rPr>
              <a:t>50</a:t>
            </a:r>
          </a:p>
          <a:p>
            <a:pPr lvl="1"/>
            <a:r>
              <a:rPr lang="pl-PL" dirty="0">
                <a:solidFill>
                  <a:schemeClr val="accent6"/>
                </a:solidFill>
              </a:rPr>
              <a:t>Prvi sektor diska je na </a:t>
            </a:r>
            <a:r>
              <a:rPr lang="pl-PL" b="1" dirty="0">
                <a:solidFill>
                  <a:schemeClr val="accent6"/>
                </a:solidFill>
              </a:rPr>
              <a:t>0</a:t>
            </a:r>
            <a:r>
              <a:rPr lang="pl-PL" dirty="0">
                <a:solidFill>
                  <a:schemeClr val="accent6"/>
                </a:solidFill>
              </a:rPr>
              <a:t>-tom, a zadnji na </a:t>
            </a:r>
            <a:r>
              <a:rPr lang="pl-PL" b="1" dirty="0">
                <a:solidFill>
                  <a:schemeClr val="accent6"/>
                </a:solidFill>
              </a:rPr>
              <a:t>199</a:t>
            </a:r>
            <a:r>
              <a:rPr lang="pl-PL" dirty="0">
                <a:solidFill>
                  <a:schemeClr val="accent6"/>
                </a:solidFill>
              </a:rPr>
              <a:t>-tom sektoru</a:t>
            </a:r>
            <a:endParaRPr lang="en-US" dirty="0">
              <a:solidFill>
                <a:schemeClr val="accent6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E49882C-80EB-4038-8EC6-2629266FAB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1520"/>
              </p:ext>
            </p:extLst>
          </p:nvPr>
        </p:nvGraphicFramePr>
        <p:xfrm>
          <a:off x="838199" y="3466975"/>
          <a:ext cx="2907535" cy="2460097"/>
        </p:xfrm>
        <a:graphic>
          <a:graphicData uri="http://schemas.openxmlformats.org/drawingml/2006/table">
            <a:tbl>
              <a:tblPr/>
              <a:tblGrid>
                <a:gridCol w="673398">
                  <a:extLst>
                    <a:ext uri="{9D8B030D-6E8A-4147-A177-3AD203B41FA5}">
                      <a16:colId xmlns:a16="http://schemas.microsoft.com/office/drawing/2014/main" val="2800888684"/>
                    </a:ext>
                  </a:extLst>
                </a:gridCol>
                <a:gridCol w="771601">
                  <a:extLst>
                    <a:ext uri="{9D8B030D-6E8A-4147-A177-3AD203B41FA5}">
                      <a16:colId xmlns:a16="http://schemas.microsoft.com/office/drawing/2014/main" val="3761883197"/>
                    </a:ext>
                  </a:extLst>
                </a:gridCol>
                <a:gridCol w="789138">
                  <a:extLst>
                    <a:ext uri="{9D8B030D-6E8A-4147-A177-3AD203B41FA5}">
                      <a16:colId xmlns:a16="http://schemas.microsoft.com/office/drawing/2014/main" val="751652163"/>
                    </a:ext>
                  </a:extLst>
                </a:gridCol>
                <a:gridCol w="673398">
                  <a:extLst>
                    <a:ext uri="{9D8B030D-6E8A-4147-A177-3AD203B41FA5}">
                      <a16:colId xmlns:a16="http://schemas.microsoft.com/office/drawing/2014/main" val="2153079611"/>
                    </a:ext>
                  </a:extLst>
                </a:gridCol>
              </a:tblGrid>
              <a:tr h="615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Korak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Trenutna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zadaća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Sljedeća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zadaća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Razlika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839558"/>
                  </a:ext>
                </a:extLst>
              </a:tr>
              <a:tr h="205008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1239271"/>
                  </a:ext>
                </a:extLst>
              </a:tr>
              <a:tr h="205008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7281444"/>
                  </a:ext>
                </a:extLst>
              </a:tr>
              <a:tr h="205008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298612"/>
                  </a:ext>
                </a:extLst>
              </a:tr>
              <a:tr h="205008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3911264"/>
                  </a:ext>
                </a:extLst>
              </a:tr>
              <a:tr h="205008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9374160"/>
                  </a:ext>
                </a:extLst>
              </a:tr>
              <a:tr h="205008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5881988"/>
                  </a:ext>
                </a:extLst>
              </a:tr>
              <a:tr h="205008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2468232"/>
                  </a:ext>
                </a:extLst>
              </a:tr>
              <a:tr h="205008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5164754"/>
                  </a:ext>
                </a:extLst>
              </a:tr>
              <a:tr h="205008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SUM: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695882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6777039-F1DA-4B4E-B98E-E3B026FDC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317" y="3159611"/>
            <a:ext cx="4597190" cy="23780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2DF526-CF65-4698-8297-35C759133550}"/>
              </a:ext>
            </a:extLst>
          </p:cNvPr>
          <p:cNvSpPr txBox="1"/>
          <p:nvPr/>
        </p:nvSpPr>
        <p:spPr>
          <a:xfrm>
            <a:off x="4762050" y="5353005"/>
            <a:ext cx="4233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err="1"/>
              <a:t>Redosljed</a:t>
            </a:r>
            <a:r>
              <a:rPr lang="hr-HR" b="1" dirty="0"/>
              <a:t>: </a:t>
            </a:r>
            <a:r>
              <a:rPr lang="hr-HR" dirty="0"/>
              <a:t>50, 82, 140, 170, 190, 43, 24, 16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16CCE7-6836-4076-A841-2F5B7EF1C3AD}"/>
              </a:ext>
            </a:extLst>
          </p:cNvPr>
          <p:cNvSpPr txBox="1"/>
          <p:nvPr/>
        </p:nvSpPr>
        <p:spPr>
          <a:xfrm>
            <a:off x="7238082" y="5769653"/>
            <a:ext cx="4810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Brzo računanje: ABS(50-190) + ABS(190-16) = 314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5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3C549-1851-4ACB-BA23-76DA5D0F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LOCK – prednosti/mane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0D6A3-46C2-4EBA-9E6A-7D05049D3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solidFill>
                  <a:srgbClr val="00B050"/>
                </a:solidFill>
              </a:rPr>
              <a:t>Prednosti:</a:t>
            </a:r>
          </a:p>
          <a:p>
            <a:pPr lvl="1"/>
            <a:r>
              <a:rPr lang="hr-HR" dirty="0"/>
              <a:t>Omogućuje ujednačenije vrijeme čekanja u usporedbi sa SCAN-om</a:t>
            </a:r>
          </a:p>
          <a:p>
            <a:r>
              <a:rPr lang="hr-HR" dirty="0">
                <a:solidFill>
                  <a:schemeClr val="accent6"/>
                </a:solidFill>
              </a:rPr>
              <a:t>Nedostaci (isto kao i LOOK):</a:t>
            </a:r>
          </a:p>
          <a:p>
            <a:pPr lvl="1"/>
            <a:r>
              <a:rPr lang="hr-HR" dirty="0"/>
              <a:t>Problem sa pravednošću, zadaće koje pristupaju sredini diska će biti dva puta brže posluživane od ostalih</a:t>
            </a:r>
          </a:p>
          <a:p>
            <a:pPr lvl="1"/>
            <a:r>
              <a:rPr lang="hr-HR" dirty="0"/>
              <a:t>Dugo vrijeme čekanja na zahtjeve za lokacije koje je upravo posjetio disk</a:t>
            </a:r>
          </a:p>
        </p:txBody>
      </p:sp>
    </p:spTree>
    <p:extLst>
      <p:ext uri="{BB962C8B-B14F-4D97-AF65-F5344CB8AC3E}">
        <p14:creationId xmlns:p14="http://schemas.microsoft.com/office/powerpoint/2010/main" val="2941858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C93035-0E4A-49CA-881A-A115F30CA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Disk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4232CD-F24A-435F-AB73-2C916CC4BB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83296" y="643466"/>
            <a:ext cx="5568739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56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496A7-A409-4088-9E80-7FE5CB5C4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C-SCAN (</a:t>
            </a:r>
            <a:r>
              <a:rPr lang="en-US" dirty="0" err="1"/>
              <a:t>jednosmjerno</a:t>
            </a:r>
            <a:r>
              <a:rPr lang="en-US" dirty="0"/>
              <a:t> </a:t>
            </a:r>
            <a:r>
              <a:rPr lang="en-US" dirty="0" err="1"/>
              <a:t>dizalo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AF845-88D5-48D4-AC86-6BA6D039A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73239"/>
                </a:solidFill>
                <a:effectLst/>
                <a:latin typeface="urw-din"/>
              </a:rPr>
              <a:t>Circular SCAN</a:t>
            </a:r>
            <a:endParaRPr lang="hr-HR" dirty="0"/>
          </a:p>
          <a:p>
            <a:r>
              <a:rPr lang="hr-HR" dirty="0"/>
              <a:t>Jednosmjerno dizalo – glava za čitanje ide samo u </a:t>
            </a:r>
            <a:r>
              <a:rPr lang="hr-HR" dirty="0">
                <a:solidFill>
                  <a:schemeClr val="accent6"/>
                </a:solidFill>
              </a:rPr>
              <a:t>jednom smjeru</a:t>
            </a:r>
            <a:r>
              <a:rPr lang="hr-HR" dirty="0"/>
              <a:t>, kada dođe do </a:t>
            </a:r>
            <a:r>
              <a:rPr lang="hr-HR" dirty="0">
                <a:solidFill>
                  <a:schemeClr val="accent6"/>
                </a:solidFill>
              </a:rPr>
              <a:t>kraja – ide na početak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161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0D47B-A6B8-46BF-BCF5-8A205DB41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559" y="334981"/>
            <a:ext cx="10515600" cy="1325563"/>
          </a:xfrm>
        </p:spPr>
        <p:txBody>
          <a:bodyPr/>
          <a:lstStyle/>
          <a:p>
            <a:r>
              <a:rPr lang="hr-HR" dirty="0"/>
              <a:t>C-SCAN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12F91-ADAB-41D4-89CA-1B68260AF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Referentni niz: </a:t>
            </a:r>
            <a:r>
              <a:rPr lang="pl-PL" b="1" dirty="0">
                <a:solidFill>
                  <a:srgbClr val="0070C0"/>
                </a:solidFill>
              </a:rPr>
              <a:t>82,170,43,140,24,16,190</a:t>
            </a:r>
          </a:p>
          <a:p>
            <a:r>
              <a:rPr lang="pl-PL" dirty="0"/>
              <a:t>Glava diska je na polju/nalazi se na: </a:t>
            </a:r>
            <a:r>
              <a:rPr lang="pl-PL" b="1" dirty="0">
                <a:solidFill>
                  <a:schemeClr val="accent6"/>
                </a:solidFill>
              </a:rPr>
              <a:t>50</a:t>
            </a:r>
          </a:p>
          <a:p>
            <a:pPr lvl="1"/>
            <a:r>
              <a:rPr lang="pl-PL" dirty="0"/>
              <a:t>Prvi sektor diska je na </a:t>
            </a:r>
            <a:r>
              <a:rPr lang="pl-PL" b="1" dirty="0">
                <a:solidFill>
                  <a:schemeClr val="accent6"/>
                </a:solidFill>
              </a:rPr>
              <a:t>0</a:t>
            </a:r>
            <a:r>
              <a:rPr lang="pl-PL" dirty="0"/>
              <a:t>-tom, a zadnji na </a:t>
            </a:r>
            <a:r>
              <a:rPr lang="pl-PL" b="1" dirty="0">
                <a:solidFill>
                  <a:schemeClr val="accent6"/>
                </a:solidFill>
              </a:rPr>
              <a:t>199</a:t>
            </a:r>
            <a:r>
              <a:rPr lang="pl-PL" dirty="0"/>
              <a:t>-tom sektoru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5465E97-2F03-4B6A-BB8D-087D24DD75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791734"/>
              </p:ext>
            </p:extLst>
          </p:nvPr>
        </p:nvGraphicFramePr>
        <p:xfrm>
          <a:off x="626507" y="3420555"/>
          <a:ext cx="2953975" cy="2671778"/>
        </p:xfrm>
        <a:graphic>
          <a:graphicData uri="http://schemas.openxmlformats.org/drawingml/2006/table">
            <a:tbl>
              <a:tblPr/>
              <a:tblGrid>
                <a:gridCol w="677614">
                  <a:extLst>
                    <a:ext uri="{9D8B030D-6E8A-4147-A177-3AD203B41FA5}">
                      <a16:colId xmlns:a16="http://schemas.microsoft.com/office/drawing/2014/main" val="3127117056"/>
                    </a:ext>
                  </a:extLst>
                </a:gridCol>
                <a:gridCol w="804667">
                  <a:extLst>
                    <a:ext uri="{9D8B030D-6E8A-4147-A177-3AD203B41FA5}">
                      <a16:colId xmlns:a16="http://schemas.microsoft.com/office/drawing/2014/main" val="1303999929"/>
                    </a:ext>
                  </a:extLst>
                </a:gridCol>
                <a:gridCol w="794080">
                  <a:extLst>
                    <a:ext uri="{9D8B030D-6E8A-4147-A177-3AD203B41FA5}">
                      <a16:colId xmlns:a16="http://schemas.microsoft.com/office/drawing/2014/main" val="1882090997"/>
                    </a:ext>
                  </a:extLst>
                </a:gridCol>
                <a:gridCol w="677614">
                  <a:extLst>
                    <a:ext uri="{9D8B030D-6E8A-4147-A177-3AD203B41FA5}">
                      <a16:colId xmlns:a16="http://schemas.microsoft.com/office/drawing/2014/main" val="3701884750"/>
                    </a:ext>
                  </a:extLst>
                </a:gridCol>
              </a:tblGrid>
              <a:tr h="4126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Korak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Trenutna zadaća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Sljedeća zadaća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Razlika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064299"/>
                  </a:ext>
                </a:extLst>
              </a:tr>
              <a:tr h="20631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1105650"/>
                  </a:ext>
                </a:extLst>
              </a:tr>
              <a:tr h="20631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6514004"/>
                  </a:ext>
                </a:extLst>
              </a:tr>
              <a:tr h="20631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2503366"/>
                  </a:ext>
                </a:extLst>
              </a:tr>
              <a:tr h="20631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8381479"/>
                  </a:ext>
                </a:extLst>
              </a:tr>
              <a:tr h="20631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3940245"/>
                  </a:ext>
                </a:extLst>
              </a:tr>
              <a:tr h="20631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67268"/>
                  </a:ext>
                </a:extLst>
              </a:tr>
              <a:tr h="20631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3437940"/>
                  </a:ext>
                </a:extLst>
              </a:tr>
              <a:tr h="20631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3014640"/>
                  </a:ext>
                </a:extLst>
              </a:tr>
              <a:tr h="20631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3975044"/>
                  </a:ext>
                </a:extLst>
              </a:tr>
              <a:tr h="19599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0584049"/>
                  </a:ext>
                </a:extLst>
              </a:tr>
              <a:tr h="20631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SUM: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116353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EA267A6-C91C-48BC-8A75-8895C5C51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044" y="3189031"/>
            <a:ext cx="4299476" cy="26372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2914D1-E2A1-4A4B-A0D0-C3FCB9F08223}"/>
              </a:ext>
            </a:extLst>
          </p:cNvPr>
          <p:cNvSpPr txBox="1"/>
          <p:nvPr/>
        </p:nvSpPr>
        <p:spPr>
          <a:xfrm>
            <a:off x="5713275" y="5223025"/>
            <a:ext cx="5028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err="1"/>
              <a:t>Redosljed</a:t>
            </a:r>
            <a:r>
              <a:rPr lang="hr-HR" b="1" dirty="0"/>
              <a:t>: </a:t>
            </a:r>
            <a:r>
              <a:rPr lang="hr-HR" dirty="0"/>
              <a:t>50, 82, 140, 170, 190, </a:t>
            </a:r>
            <a:r>
              <a:rPr lang="hr-HR" b="1" dirty="0">
                <a:solidFill>
                  <a:srgbClr val="0070C0"/>
                </a:solidFill>
              </a:rPr>
              <a:t>199</a:t>
            </a:r>
            <a:r>
              <a:rPr lang="hr-HR" dirty="0"/>
              <a:t>, </a:t>
            </a:r>
            <a:r>
              <a:rPr lang="hr-HR" b="1" dirty="0">
                <a:solidFill>
                  <a:srgbClr val="0070C0"/>
                </a:solidFill>
              </a:rPr>
              <a:t>0</a:t>
            </a:r>
            <a:r>
              <a:rPr lang="hr-HR" dirty="0"/>
              <a:t>, 16, 24, 43 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A2F6D2-80E2-485C-9EDC-2A6BECDEB432}"/>
              </a:ext>
            </a:extLst>
          </p:cNvPr>
          <p:cNvSpPr txBox="1"/>
          <p:nvPr/>
        </p:nvSpPr>
        <p:spPr>
          <a:xfrm>
            <a:off x="6206149" y="5907667"/>
            <a:ext cx="584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Brzo računanje: ABS(50-199) + ABS(</a:t>
            </a:r>
            <a:r>
              <a:rPr lang="hr-HR" dirty="0">
                <a:solidFill>
                  <a:srgbClr val="0070C0"/>
                </a:solidFill>
              </a:rPr>
              <a:t>199</a:t>
            </a:r>
            <a:r>
              <a:rPr lang="hr-HR" dirty="0"/>
              <a:t>-0</a:t>
            </a:r>
            <a:r>
              <a:rPr lang="hr-HR" dirty="0">
                <a:solidFill>
                  <a:schemeClr val="accent6"/>
                </a:solidFill>
              </a:rPr>
              <a:t>) + ABS(</a:t>
            </a:r>
            <a:r>
              <a:rPr lang="hr-HR" dirty="0"/>
              <a:t>0-</a:t>
            </a:r>
            <a:r>
              <a:rPr lang="hr-HR" dirty="0">
                <a:solidFill>
                  <a:schemeClr val="accent6"/>
                </a:solidFill>
              </a:rPr>
              <a:t>43) = 391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85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3C549-1851-4ACB-BA23-76DA5D0F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C-SCAN – prednosti/mane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0D6A3-46C2-4EBA-9E6A-7D05049D3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solidFill>
                  <a:srgbClr val="00B050"/>
                </a:solidFill>
              </a:rPr>
              <a:t>Prednosti:</a:t>
            </a:r>
          </a:p>
          <a:p>
            <a:pPr lvl="1"/>
            <a:r>
              <a:rPr lang="hr-HR" dirty="0"/>
              <a:t>Poboljšanje vremena u odnosu na FIFO</a:t>
            </a:r>
          </a:p>
          <a:p>
            <a:pPr lvl="1"/>
            <a:r>
              <a:rPr lang="hr-HR" dirty="0">
                <a:solidFill>
                  <a:srgbClr val="FF0000"/>
                </a:solidFill>
              </a:rPr>
              <a:t>Nema izgladnjivanja</a:t>
            </a:r>
          </a:p>
          <a:p>
            <a:pPr lvl="1"/>
            <a:r>
              <a:rPr lang="hr-HR" dirty="0"/>
              <a:t>Riješen problem češće posluživanja sredine diska</a:t>
            </a:r>
          </a:p>
          <a:p>
            <a:r>
              <a:rPr lang="hr-HR" dirty="0">
                <a:solidFill>
                  <a:schemeClr val="accent6"/>
                </a:solidFill>
              </a:rPr>
              <a:t>Nedostaci:</a:t>
            </a:r>
          </a:p>
          <a:p>
            <a:pPr lvl="1"/>
            <a:r>
              <a:rPr lang="hr-HR" dirty="0"/>
              <a:t>Dugo vrijeme čekanja na zahtjeve za lokacije koje je upravo posjetio disk</a:t>
            </a:r>
          </a:p>
        </p:txBody>
      </p:sp>
    </p:spTree>
    <p:extLst>
      <p:ext uri="{BB962C8B-B14F-4D97-AF65-F5344CB8AC3E}">
        <p14:creationId xmlns:p14="http://schemas.microsoft.com/office/powerpoint/2010/main" val="588295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A2322-CCC0-4205-B858-174B45BB0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C-LOOK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1255C-9DBB-4D93-9D4B-65BE414D4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Radi</a:t>
            </a:r>
            <a:r>
              <a:rPr lang="en-US" dirty="0"/>
              <a:t> </a:t>
            </a:r>
            <a:r>
              <a:rPr lang="en-US" dirty="0" err="1"/>
              <a:t>sto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C-SCAN </a:t>
            </a:r>
            <a:r>
              <a:rPr lang="en-US" dirty="0" err="1"/>
              <a:t>uz</a:t>
            </a:r>
            <a:r>
              <a:rPr lang="en-US" dirty="0"/>
              <a:t> </a:t>
            </a:r>
            <a:r>
              <a:rPr lang="en-US" dirty="0" err="1"/>
              <a:t>iznimku</a:t>
            </a:r>
            <a:r>
              <a:rPr lang="en-US" dirty="0"/>
              <a:t> da </a:t>
            </a:r>
            <a:r>
              <a:rPr lang="en-US" b="1" dirty="0">
                <a:solidFill>
                  <a:schemeClr val="accent4"/>
                </a:solidFill>
              </a:rPr>
              <a:t>ne </a:t>
            </a:r>
            <a:r>
              <a:rPr lang="en-US" b="1" dirty="0" err="1">
                <a:solidFill>
                  <a:schemeClr val="accent4"/>
                </a:solidFill>
              </a:rPr>
              <a:t>posjećuje</a:t>
            </a:r>
            <a:r>
              <a:rPr lang="en-US" b="1" dirty="0">
                <a:solidFill>
                  <a:schemeClr val="accent4"/>
                </a:solidFill>
              </a:rPr>
              <a:t> </a:t>
            </a:r>
            <a:r>
              <a:rPr lang="en-US" b="1" dirty="0" err="1">
                <a:solidFill>
                  <a:schemeClr val="accent4"/>
                </a:solidFill>
              </a:rPr>
              <a:t>prvi</a:t>
            </a:r>
            <a:r>
              <a:rPr lang="en-US" b="1" dirty="0">
                <a:solidFill>
                  <a:schemeClr val="accent4"/>
                </a:solidFill>
              </a:rPr>
              <a:t> </a:t>
            </a:r>
            <a:r>
              <a:rPr lang="en-US" b="1" dirty="0" err="1">
                <a:solidFill>
                  <a:schemeClr val="accent4"/>
                </a:solidFill>
              </a:rPr>
              <a:t>odnosno</a:t>
            </a:r>
            <a:r>
              <a:rPr lang="en-US" b="1" dirty="0">
                <a:solidFill>
                  <a:schemeClr val="accent4"/>
                </a:solidFill>
              </a:rPr>
              <a:t> </a:t>
            </a:r>
            <a:r>
              <a:rPr lang="en-US" b="1" dirty="0" err="1">
                <a:solidFill>
                  <a:schemeClr val="accent4"/>
                </a:solidFill>
              </a:rPr>
              <a:t>zadnji</a:t>
            </a:r>
            <a:r>
              <a:rPr lang="en-US" b="1" dirty="0">
                <a:solidFill>
                  <a:schemeClr val="accent4"/>
                </a:solidFill>
              </a:rPr>
              <a:t> </a:t>
            </a:r>
            <a:r>
              <a:rPr lang="en-US" b="1" dirty="0" err="1">
                <a:solidFill>
                  <a:schemeClr val="accent4"/>
                </a:solidFill>
              </a:rPr>
              <a:t>sektor</a:t>
            </a:r>
            <a:r>
              <a:rPr lang="en-US" dirty="0"/>
              <a:t> </a:t>
            </a:r>
            <a:r>
              <a:rPr lang="en-US" dirty="0" err="1"/>
              <a:t>ako</a:t>
            </a:r>
            <a:r>
              <a:rPr lang="en-US" dirty="0"/>
              <a:t> </a:t>
            </a:r>
            <a:r>
              <a:rPr lang="en-US" dirty="0" err="1"/>
              <a:t>nije</a:t>
            </a:r>
            <a:r>
              <a:rPr lang="en-US" dirty="0"/>
              <a:t> u </a:t>
            </a:r>
            <a:r>
              <a:rPr lang="en-US" dirty="0" err="1"/>
              <a:t>referentnom</a:t>
            </a:r>
            <a:r>
              <a:rPr lang="en-US" dirty="0"/>
              <a:t> </a:t>
            </a:r>
            <a:r>
              <a:rPr lang="en-US" dirty="0" err="1"/>
              <a:t>stringu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4888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46737-A85E-4E88-9BDA-B18EA521C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C-LOOK - zadatak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D870A-EFB8-4246-B5D0-6E1D7EDC5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Referentni niz: </a:t>
            </a:r>
            <a:r>
              <a:rPr lang="pl-PL" b="1" dirty="0">
                <a:solidFill>
                  <a:srgbClr val="0070C0"/>
                </a:solidFill>
              </a:rPr>
              <a:t>82,170,43,140,24,16,190</a:t>
            </a:r>
          </a:p>
          <a:p>
            <a:r>
              <a:rPr lang="pl-PL" dirty="0"/>
              <a:t>Glava diska je na polju/nalazi se na: </a:t>
            </a:r>
            <a:r>
              <a:rPr lang="pl-PL" b="1" dirty="0">
                <a:solidFill>
                  <a:schemeClr val="accent6"/>
                </a:solidFill>
              </a:rPr>
              <a:t>50</a:t>
            </a:r>
          </a:p>
          <a:p>
            <a:pPr lvl="1"/>
            <a:r>
              <a:rPr lang="pl-PL" dirty="0">
                <a:solidFill>
                  <a:schemeClr val="accent6"/>
                </a:solidFill>
              </a:rPr>
              <a:t>Prvi sektor diska je na </a:t>
            </a:r>
            <a:r>
              <a:rPr lang="pl-PL" b="1" dirty="0">
                <a:solidFill>
                  <a:schemeClr val="accent6"/>
                </a:solidFill>
              </a:rPr>
              <a:t>0</a:t>
            </a:r>
            <a:r>
              <a:rPr lang="pl-PL" dirty="0">
                <a:solidFill>
                  <a:schemeClr val="accent6"/>
                </a:solidFill>
              </a:rPr>
              <a:t>-tom, a zadnji na </a:t>
            </a:r>
            <a:r>
              <a:rPr lang="pl-PL" b="1" dirty="0">
                <a:solidFill>
                  <a:schemeClr val="accent6"/>
                </a:solidFill>
              </a:rPr>
              <a:t>199</a:t>
            </a:r>
            <a:r>
              <a:rPr lang="pl-PL" dirty="0">
                <a:solidFill>
                  <a:schemeClr val="accent6"/>
                </a:solidFill>
              </a:rPr>
              <a:t>-tom sektoru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5235439-0B5C-41CE-9C33-070F83A24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12392"/>
              </p:ext>
            </p:extLst>
          </p:nvPr>
        </p:nvGraphicFramePr>
        <p:xfrm>
          <a:off x="838200" y="3428999"/>
          <a:ext cx="3260075" cy="2747964"/>
        </p:xfrm>
        <a:graphic>
          <a:graphicData uri="http://schemas.openxmlformats.org/drawingml/2006/table">
            <a:tbl>
              <a:tblPr/>
              <a:tblGrid>
                <a:gridCol w="700934">
                  <a:extLst>
                    <a:ext uri="{9D8B030D-6E8A-4147-A177-3AD203B41FA5}">
                      <a16:colId xmlns:a16="http://schemas.microsoft.com/office/drawing/2014/main" val="1395540724"/>
                    </a:ext>
                  </a:extLst>
                </a:gridCol>
                <a:gridCol w="832359">
                  <a:extLst>
                    <a:ext uri="{9D8B030D-6E8A-4147-A177-3AD203B41FA5}">
                      <a16:colId xmlns:a16="http://schemas.microsoft.com/office/drawing/2014/main" val="4126746996"/>
                    </a:ext>
                  </a:extLst>
                </a:gridCol>
                <a:gridCol w="865216">
                  <a:extLst>
                    <a:ext uri="{9D8B030D-6E8A-4147-A177-3AD203B41FA5}">
                      <a16:colId xmlns:a16="http://schemas.microsoft.com/office/drawing/2014/main" val="3692570484"/>
                    </a:ext>
                  </a:extLst>
                </a:gridCol>
                <a:gridCol w="861566">
                  <a:extLst>
                    <a:ext uri="{9D8B030D-6E8A-4147-A177-3AD203B41FA5}">
                      <a16:colId xmlns:a16="http://schemas.microsoft.com/office/drawing/2014/main" val="3337466093"/>
                    </a:ext>
                  </a:extLst>
                </a:gridCol>
              </a:tblGrid>
              <a:tr h="6869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Korak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Trenutna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zadaća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Sljedeća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zadaća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Razlika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110276"/>
                  </a:ext>
                </a:extLst>
              </a:tr>
              <a:tr h="22899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1052274"/>
                  </a:ext>
                </a:extLst>
              </a:tr>
              <a:tr h="22899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0240867"/>
                  </a:ext>
                </a:extLst>
              </a:tr>
              <a:tr h="22899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0230599"/>
                  </a:ext>
                </a:extLst>
              </a:tr>
              <a:tr h="22899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4264553"/>
                  </a:ext>
                </a:extLst>
              </a:tr>
              <a:tr h="22899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2118581"/>
                  </a:ext>
                </a:extLst>
              </a:tr>
              <a:tr h="22899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1456043"/>
                  </a:ext>
                </a:extLst>
              </a:tr>
              <a:tr h="22899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3833055"/>
                  </a:ext>
                </a:extLst>
              </a:tr>
              <a:tr h="228997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381766"/>
                  </a:ext>
                </a:extLst>
              </a:tr>
              <a:tr h="228997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SUM: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068368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910C1F2-001A-480D-87DD-61FFAF966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798" y="3141448"/>
            <a:ext cx="4412198" cy="2534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19176E-B6D5-4D6C-91FB-59EFDD3046DC}"/>
              </a:ext>
            </a:extLst>
          </p:cNvPr>
          <p:cNvSpPr txBox="1"/>
          <p:nvPr/>
        </p:nvSpPr>
        <p:spPr>
          <a:xfrm>
            <a:off x="5556308" y="5242076"/>
            <a:ext cx="4339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err="1"/>
              <a:t>Redosljed</a:t>
            </a:r>
            <a:r>
              <a:rPr lang="hr-HR" b="1" dirty="0"/>
              <a:t>: </a:t>
            </a:r>
            <a:r>
              <a:rPr lang="hr-HR" dirty="0"/>
              <a:t>50, 82, 140, 170, 190, 16, 24, 43 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CCD240-F129-4AA6-BAFD-4B58494421F9}"/>
              </a:ext>
            </a:extLst>
          </p:cNvPr>
          <p:cNvSpPr txBox="1"/>
          <p:nvPr/>
        </p:nvSpPr>
        <p:spPr>
          <a:xfrm>
            <a:off x="5683090" y="5776488"/>
            <a:ext cx="6067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Brzo računanje: ABS(50-190) + ABS(190-16) + ABS(16+43)= 341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93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3C549-1851-4ACB-BA23-76DA5D0F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C-LOCK – prednosti/mane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0D6A3-46C2-4EBA-9E6A-7D05049D3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solidFill>
                  <a:srgbClr val="00B050"/>
                </a:solidFill>
              </a:rPr>
              <a:t>Prednosti:</a:t>
            </a:r>
          </a:p>
          <a:p>
            <a:pPr lvl="1"/>
            <a:r>
              <a:rPr lang="hr-HR" dirty="0"/>
              <a:t>Isto kao i SCAN</a:t>
            </a:r>
          </a:p>
          <a:p>
            <a:pPr lvl="1"/>
            <a:r>
              <a:rPr lang="hr-HR" dirty="0"/>
              <a:t>Ne mora ići na početak/kraj diska</a:t>
            </a:r>
          </a:p>
          <a:p>
            <a:r>
              <a:rPr lang="hr-HR" dirty="0">
                <a:solidFill>
                  <a:schemeClr val="accent6"/>
                </a:solidFill>
              </a:rPr>
              <a:t>Nedostaci:</a:t>
            </a:r>
          </a:p>
          <a:p>
            <a:pPr lvl="1"/>
            <a:r>
              <a:rPr lang="hr-HR" dirty="0"/>
              <a:t>Dugo vrijeme čekanja na zahtjeve za lokacije koje je upravo posjetio disk</a:t>
            </a:r>
          </a:p>
        </p:txBody>
      </p:sp>
    </p:spTree>
    <p:extLst>
      <p:ext uri="{BB962C8B-B14F-4D97-AF65-F5344CB8AC3E}">
        <p14:creationId xmlns:p14="http://schemas.microsoft.com/office/powerpoint/2010/main" val="1937131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28BE9-935C-43DA-B101-479E1528A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Usporedbe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0FA02-02E8-49AE-8704-4320ADC0E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5399" y="1825625"/>
            <a:ext cx="7828402" cy="4351338"/>
          </a:xfrm>
        </p:spPr>
        <p:txBody>
          <a:bodyPr/>
          <a:lstStyle/>
          <a:p>
            <a:r>
              <a:rPr lang="hr-HR" dirty="0"/>
              <a:t>SSTF – izgladnjivanje (drugi nemaju taj nedostatak)</a:t>
            </a:r>
          </a:p>
          <a:p>
            <a:r>
              <a:rPr lang="hr-HR" dirty="0"/>
              <a:t>LOOK i C-LOOK ne vraćaju glavu za čitanje na početak/kraj</a:t>
            </a:r>
          </a:p>
          <a:p>
            <a:r>
              <a:rPr lang="hr-HR" dirty="0"/>
              <a:t>LOOK i SCAN – pravednost (podaci na sredini diska biti će prije posluženi od onih na kraju)</a:t>
            </a:r>
          </a:p>
          <a:p>
            <a:r>
              <a:rPr lang="hr-HR" dirty="0"/>
              <a:t>LOOK je sličan kao SCAN isto kao što je i C-LOOK sličan C-SCAN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99A387-E93B-4326-A6CA-8CFEDD5F3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29" y="2155138"/>
            <a:ext cx="2533164" cy="239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04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Video 5">
            <a:extLst>
              <a:ext uri="{FF2B5EF4-FFF2-40B4-BE49-F238E27FC236}">
                <a16:creationId xmlns:a16="http://schemas.microsoft.com/office/drawing/2014/main" id="{D89EF7C2-5DA1-A7F8-169A-1F8732DFE3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4149AB-C56F-4071-B4BD-5197C53C6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68512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17CF7A-BA69-4553-A8EE-962C9FBD4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Zadatak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FBD81-DF2D-4AE5-B5A8-27C80BE51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r-HR" dirty="0"/>
              <a:t>Referentni niz:</a:t>
            </a:r>
            <a:r>
              <a:rPr lang="hr-HR" b="1" dirty="0"/>
              <a:t> 1, 2, 3, 4, 12, 11, 12, 11, 10, 5, 35, 11, 10, 1, 35, 30, 29, 12, 13</a:t>
            </a:r>
          </a:p>
          <a:p>
            <a:r>
              <a:rPr lang="hr-HR" dirty="0"/>
              <a:t>Prvi sektor je </a:t>
            </a:r>
            <a:r>
              <a:rPr lang="en-GB" b="1" dirty="0">
                <a:solidFill>
                  <a:srgbClr val="FF0000"/>
                </a:solidFill>
              </a:rPr>
              <a:t>0</a:t>
            </a:r>
            <a:r>
              <a:rPr lang="hr-HR" dirty="0"/>
              <a:t>, zadnji sektor je sektor </a:t>
            </a:r>
            <a:r>
              <a:rPr lang="en-GB" b="1" dirty="0">
                <a:solidFill>
                  <a:srgbClr val="FF0000"/>
                </a:solidFill>
              </a:rPr>
              <a:t>50</a:t>
            </a:r>
            <a:endParaRPr lang="hr-HR" b="1" dirty="0">
              <a:solidFill>
                <a:srgbClr val="FF0000"/>
              </a:solidFill>
            </a:endParaRPr>
          </a:p>
          <a:p>
            <a:r>
              <a:rPr lang="hr-HR" dirty="0"/>
              <a:t>Glava diska je na sektoru: </a:t>
            </a:r>
            <a:r>
              <a:rPr lang="hr-HR" b="1" dirty="0">
                <a:solidFill>
                  <a:srgbClr val="7030A0"/>
                </a:solidFill>
              </a:rPr>
              <a:t>12 i </a:t>
            </a:r>
            <a:r>
              <a:rPr lang="pl-PL" b="1" dirty="0">
                <a:solidFill>
                  <a:srgbClr val="7030A0"/>
                </a:solidFill>
              </a:rPr>
              <a:t>glava se kreće u lijevo (prema padajućem sektoru)</a:t>
            </a:r>
            <a:endParaRPr lang="hr-HR" dirty="0"/>
          </a:p>
          <a:p>
            <a:endParaRPr lang="hr-HR" dirty="0"/>
          </a:p>
          <a:p>
            <a:r>
              <a:rPr lang="hr-HR" dirty="0"/>
              <a:t>Upotrijebiti algoritme:</a:t>
            </a:r>
          </a:p>
          <a:p>
            <a:pPr lvl="1"/>
            <a:r>
              <a:rPr lang="hr-HR" dirty="0"/>
              <a:t>A) FIFO</a:t>
            </a:r>
          </a:p>
          <a:p>
            <a:pPr lvl="1"/>
            <a:r>
              <a:rPr lang="hr-HR" dirty="0"/>
              <a:t>B) SSTF, </a:t>
            </a:r>
          </a:p>
          <a:p>
            <a:pPr lvl="1"/>
            <a:r>
              <a:rPr lang="hr-HR" dirty="0"/>
              <a:t>C) SCAN</a:t>
            </a:r>
          </a:p>
          <a:p>
            <a:pPr lvl="1"/>
            <a:r>
              <a:rPr lang="hr-HR" dirty="0"/>
              <a:t>D) LOOK</a:t>
            </a:r>
          </a:p>
          <a:p>
            <a:pPr lvl="1"/>
            <a:r>
              <a:rPr lang="hr-HR" dirty="0"/>
              <a:t>E) C-SCAN</a:t>
            </a:r>
          </a:p>
          <a:p>
            <a:pPr lvl="1"/>
            <a:r>
              <a:rPr lang="hr-HR" dirty="0"/>
              <a:t>F) C-LOOK</a:t>
            </a:r>
          </a:p>
          <a:p>
            <a:pPr lvl="1"/>
            <a:endParaRPr lang="hr-HR" dirty="0"/>
          </a:p>
          <a:p>
            <a:r>
              <a:rPr lang="hr-HR" dirty="0"/>
              <a:t>Za svaki algoritam napraviti tablicu sa koracima i izračunati </a:t>
            </a:r>
            <a:r>
              <a:rPr lang="hr-HR" dirty="0" err="1"/>
              <a:t>seek</a:t>
            </a:r>
            <a:r>
              <a:rPr lang="hr-HR" dirty="0"/>
              <a:t> distance.</a:t>
            </a:r>
          </a:p>
          <a:p>
            <a:endParaRPr lang="hr-H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4474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A38A0-5CD8-45F9-B397-AF94A6C89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Rješenja: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2C9AE-D8C6-4CC8-901C-D1E7357E3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hr-HR" dirty="0"/>
              <a:t>A) FIFO = </a:t>
            </a:r>
            <a:r>
              <a:rPr lang="en-GB" dirty="0"/>
              <a:t>147</a:t>
            </a:r>
            <a:endParaRPr lang="hr-HR" dirty="0"/>
          </a:p>
          <a:p>
            <a:pPr lvl="1"/>
            <a:r>
              <a:rPr lang="hr-HR" dirty="0"/>
              <a:t>B) SSTF = </a:t>
            </a:r>
            <a:r>
              <a:rPr lang="en-GB" dirty="0"/>
              <a:t>51</a:t>
            </a:r>
            <a:endParaRPr lang="hr-HR" dirty="0"/>
          </a:p>
          <a:p>
            <a:pPr lvl="1"/>
            <a:r>
              <a:rPr lang="hr-HR" dirty="0"/>
              <a:t>C) SCAN = </a:t>
            </a:r>
            <a:r>
              <a:rPr lang="en-GB" dirty="0"/>
              <a:t>8</a:t>
            </a:r>
            <a:r>
              <a:rPr lang="hr-HR" dirty="0"/>
              <a:t>7 </a:t>
            </a:r>
            <a:r>
              <a:rPr lang="hr-HR" dirty="0">
                <a:solidFill>
                  <a:schemeClr val="bg2">
                    <a:lumMod val="95000"/>
                  </a:schemeClr>
                </a:solidFill>
              </a:rPr>
              <a:t>ili 47</a:t>
            </a:r>
          </a:p>
          <a:p>
            <a:pPr lvl="1"/>
            <a:r>
              <a:rPr lang="hr-HR" dirty="0"/>
              <a:t>D) LOOK = </a:t>
            </a:r>
            <a:r>
              <a:rPr lang="en-GB" dirty="0"/>
              <a:t>72</a:t>
            </a:r>
            <a:r>
              <a:rPr lang="hr-HR" dirty="0"/>
              <a:t> </a:t>
            </a:r>
            <a:r>
              <a:rPr lang="hr-HR" dirty="0">
                <a:solidFill>
                  <a:schemeClr val="bg2">
                    <a:lumMod val="95000"/>
                  </a:schemeClr>
                </a:solidFill>
              </a:rPr>
              <a:t>ili 35</a:t>
            </a:r>
          </a:p>
          <a:p>
            <a:pPr lvl="1"/>
            <a:r>
              <a:rPr lang="hr-HR" dirty="0"/>
              <a:t>E) C-SCAN = </a:t>
            </a:r>
            <a:r>
              <a:rPr lang="en-GB" dirty="0"/>
              <a:t>99</a:t>
            </a:r>
            <a:r>
              <a:rPr lang="hr-HR" dirty="0"/>
              <a:t> </a:t>
            </a:r>
            <a:r>
              <a:rPr lang="hr-HR" dirty="0">
                <a:solidFill>
                  <a:schemeClr val="bg2">
                    <a:lumMod val="95000"/>
                  </a:schemeClr>
                </a:solidFill>
              </a:rPr>
              <a:t>ili 125</a:t>
            </a:r>
          </a:p>
          <a:p>
            <a:pPr lvl="1"/>
            <a:r>
              <a:rPr lang="hr-HR" dirty="0"/>
              <a:t>F) C-LOOK = 67</a:t>
            </a:r>
          </a:p>
          <a:p>
            <a:pPr lvl="1"/>
            <a:endParaRPr lang="hr-HR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9983C2-3D97-B5FC-182D-3CBBC25A0330}"/>
              </a:ext>
            </a:extLst>
          </p:cNvPr>
          <p:cNvSpPr txBox="1"/>
          <p:nvPr/>
        </p:nvSpPr>
        <p:spPr>
          <a:xfrm>
            <a:off x="6532605" y="5371070"/>
            <a:ext cx="430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i="1" dirty="0"/>
              <a:t>Napomena: </a:t>
            </a:r>
            <a:r>
              <a:rPr lang="hr-HR" i="1" dirty="0"/>
              <a:t>Možda su neka rješenja kriva!? </a:t>
            </a:r>
          </a:p>
        </p:txBody>
      </p:sp>
      <p:pic>
        <p:nvPicPr>
          <p:cNvPr id="6" name="Picture 5" descr="Laughing Bee">
            <a:extLst>
              <a:ext uri="{FF2B5EF4-FFF2-40B4-BE49-F238E27FC236}">
                <a16:creationId xmlns:a16="http://schemas.microsoft.com/office/drawing/2014/main" id="{7E139D28-C9DB-85ED-3294-9813CD1FA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0081" y="5063525"/>
            <a:ext cx="984422" cy="98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55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A31140-8B19-4A3E-9000-DF52EA65A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Djelovi</a:t>
            </a:r>
            <a:r>
              <a:rPr lang="hr-HR" dirty="0"/>
              <a:t> diska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95E33-6307-45C4-B074-828FCB304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89154" cy="4351338"/>
          </a:xfrm>
        </p:spPr>
        <p:txBody>
          <a:bodyPr>
            <a:normAutofit lnSpcReduction="10000"/>
          </a:bodyPr>
          <a:lstStyle/>
          <a:p>
            <a:r>
              <a:rPr lang="hr-HR" dirty="0"/>
              <a:t>J</a:t>
            </a:r>
            <a:r>
              <a:rPr lang="en-US" dirty="0" err="1"/>
              <a:t>edna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više</a:t>
            </a:r>
            <a:r>
              <a:rPr lang="en-US" dirty="0"/>
              <a:t> </a:t>
            </a:r>
            <a:r>
              <a:rPr lang="en-US" dirty="0" err="1"/>
              <a:t>okruglih</a:t>
            </a:r>
            <a:r>
              <a:rPr lang="en-US" dirty="0"/>
              <a:t> </a:t>
            </a:r>
            <a:r>
              <a:rPr lang="en-US" dirty="0" err="1"/>
              <a:t>ploča</a:t>
            </a:r>
            <a:r>
              <a:rPr lang="en-US" dirty="0"/>
              <a:t> </a:t>
            </a:r>
            <a:r>
              <a:rPr lang="en-US" dirty="0" err="1"/>
              <a:t>presvučenih</a:t>
            </a:r>
            <a:r>
              <a:rPr lang="en-US" dirty="0"/>
              <a:t> </a:t>
            </a:r>
            <a:r>
              <a:rPr lang="en-US" dirty="0" err="1"/>
              <a:t>magnetskim</a:t>
            </a:r>
            <a:r>
              <a:rPr lang="en-US" dirty="0"/>
              <a:t> </a:t>
            </a:r>
            <a:r>
              <a:rPr lang="en-US" dirty="0" err="1"/>
              <a:t>materijalom</a:t>
            </a:r>
            <a:r>
              <a:rPr lang="en-US" dirty="0"/>
              <a:t> </a:t>
            </a:r>
            <a:endParaRPr lang="hr-HR" dirty="0"/>
          </a:p>
          <a:p>
            <a:pPr lvl="1"/>
            <a:r>
              <a:rPr lang="en-US" dirty="0" err="1"/>
              <a:t>koje</a:t>
            </a:r>
            <a:r>
              <a:rPr lang="en-US" dirty="0"/>
              <a:t> se </a:t>
            </a:r>
            <a:r>
              <a:rPr lang="en-US" dirty="0" err="1"/>
              <a:t>vrte</a:t>
            </a:r>
            <a:r>
              <a:rPr lang="en-US" dirty="0"/>
              <a:t> </a:t>
            </a:r>
            <a:r>
              <a:rPr lang="en-US" dirty="0" err="1">
                <a:solidFill>
                  <a:schemeClr val="accent4"/>
                </a:solidFill>
              </a:rPr>
              <a:t>konstantnom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 err="1">
                <a:solidFill>
                  <a:schemeClr val="accent4"/>
                </a:solidFill>
              </a:rPr>
              <a:t>brzinom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/>
              <a:t>s </a:t>
            </a:r>
            <a:r>
              <a:rPr lang="en-US" dirty="0" err="1"/>
              <a:t>mehanizmom</a:t>
            </a:r>
            <a:r>
              <a:rPr lang="en-US" dirty="0"/>
              <a:t> </a:t>
            </a:r>
            <a:r>
              <a:rPr lang="en-US" dirty="0" err="1"/>
              <a:t>magnetskih</a:t>
            </a:r>
            <a:r>
              <a:rPr lang="en-US" dirty="0"/>
              <a:t> </a:t>
            </a:r>
            <a:r>
              <a:rPr lang="en-US" dirty="0" err="1"/>
              <a:t>glava</a:t>
            </a:r>
            <a:r>
              <a:rPr lang="en-US" dirty="0"/>
              <a:t> </a:t>
            </a:r>
            <a:endParaRPr lang="hr-HR" dirty="0"/>
          </a:p>
          <a:p>
            <a:pPr lvl="2"/>
            <a:r>
              <a:rPr lang="en-US" dirty="0" err="1"/>
              <a:t>koje</a:t>
            </a:r>
            <a:r>
              <a:rPr lang="en-US" dirty="0"/>
              <a:t> se </a:t>
            </a:r>
            <a:r>
              <a:rPr lang="en-US" dirty="0" err="1"/>
              <a:t>mogu</a:t>
            </a:r>
            <a:r>
              <a:rPr lang="en-US" dirty="0"/>
              <a:t> </a:t>
            </a:r>
            <a:r>
              <a:rPr lang="en-US" dirty="0" err="1"/>
              <a:t>pomicati</a:t>
            </a:r>
            <a:r>
              <a:rPr lang="hr-HR" dirty="0"/>
              <a:t> </a:t>
            </a:r>
            <a:r>
              <a:rPr lang="en-US" dirty="0" err="1"/>
              <a:t>približno</a:t>
            </a:r>
            <a:r>
              <a:rPr lang="en-US" dirty="0"/>
              <a:t> </a:t>
            </a:r>
            <a:r>
              <a:rPr lang="en-US" dirty="0" err="1"/>
              <a:t>radijalno</a:t>
            </a:r>
            <a:r>
              <a:rPr lang="en-US" dirty="0"/>
              <a:t> </a:t>
            </a:r>
            <a:r>
              <a:rPr lang="en-US" dirty="0" err="1"/>
              <a:t>iznad</a:t>
            </a:r>
            <a:r>
              <a:rPr lang="en-US" dirty="0"/>
              <a:t> </a:t>
            </a:r>
            <a:r>
              <a:rPr lang="en-US" dirty="0" err="1"/>
              <a:t>ploča</a:t>
            </a:r>
            <a:endParaRPr lang="en-US" dirty="0"/>
          </a:p>
          <a:p>
            <a:r>
              <a:rPr lang="en-US" dirty="0" err="1"/>
              <a:t>Upravljačkog</a:t>
            </a:r>
            <a:r>
              <a:rPr lang="en-US" dirty="0"/>
              <a:t> </a:t>
            </a:r>
            <a:r>
              <a:rPr lang="en-US" dirty="0" err="1"/>
              <a:t>sklopa</a:t>
            </a:r>
            <a:r>
              <a:rPr lang="en-US" dirty="0"/>
              <a:t>, </a:t>
            </a:r>
            <a:r>
              <a:rPr lang="en-US" dirty="0" err="1"/>
              <a:t>spremnika</a:t>
            </a:r>
            <a:r>
              <a:rPr lang="en-US" dirty="0"/>
              <a:t>, </a:t>
            </a:r>
            <a:r>
              <a:rPr lang="en-US" dirty="0" err="1"/>
              <a:t>sučelja</a:t>
            </a:r>
            <a:r>
              <a:rPr lang="en-US" dirty="0"/>
              <a:t> </a:t>
            </a:r>
            <a:r>
              <a:rPr lang="en-US" dirty="0" err="1"/>
              <a:t>prema</a:t>
            </a:r>
            <a:r>
              <a:rPr lang="en-US" dirty="0"/>
              <a:t> </a:t>
            </a:r>
            <a:r>
              <a:rPr lang="en-US" dirty="0" err="1"/>
              <a:t>elektromehaničkom</a:t>
            </a:r>
            <a:r>
              <a:rPr lang="hr-HR" dirty="0"/>
              <a:t> </a:t>
            </a:r>
            <a:r>
              <a:rPr lang="en-US" dirty="0" err="1"/>
              <a:t>dijelu</a:t>
            </a:r>
            <a:endParaRPr lang="hr-HR" dirty="0"/>
          </a:p>
          <a:p>
            <a:r>
              <a:rPr lang="hr-HR" dirty="0"/>
              <a:t>S</a:t>
            </a:r>
            <a:r>
              <a:rPr lang="en-US" dirty="0" err="1"/>
              <a:t>učelj</a:t>
            </a:r>
            <a:r>
              <a:rPr lang="hr-HR" dirty="0"/>
              <a:t>e</a:t>
            </a:r>
            <a:r>
              <a:rPr lang="en-US" dirty="0"/>
              <a:t> </a:t>
            </a:r>
            <a:r>
              <a:rPr lang="en-US" dirty="0" err="1"/>
              <a:t>prema</a:t>
            </a:r>
            <a:r>
              <a:rPr lang="en-US" dirty="0"/>
              <a:t> </a:t>
            </a:r>
            <a:r>
              <a:rPr lang="en-US" dirty="0" err="1"/>
              <a:t>sabirnici</a:t>
            </a:r>
            <a:r>
              <a:rPr lang="en-US" dirty="0"/>
              <a:t> </a:t>
            </a:r>
            <a:r>
              <a:rPr lang="en-US" dirty="0" err="1"/>
              <a:t>računala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E79C5B-FB32-4282-9E05-D74F445B0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354" y="1500303"/>
            <a:ext cx="5609187" cy="467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93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Hvala na pažnji!</a:t>
            </a:r>
          </a:p>
        </p:txBody>
      </p:sp>
    </p:spTree>
    <p:extLst>
      <p:ext uri="{BB962C8B-B14F-4D97-AF65-F5344CB8AC3E}">
        <p14:creationId xmlns:p14="http://schemas.microsoft.com/office/powerpoint/2010/main" val="1126191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AC512-6191-372F-78E7-B2C70AE7D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does it works…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51CAE-F74E-04CD-6333-4D3565445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 does HDD work: </a:t>
            </a:r>
            <a:r>
              <a:rPr lang="en-GB" dirty="0">
                <a:solidFill>
                  <a:srgbClr val="7030A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https://www.youtube.com/watch?v=n6uPALWAyxc&amp;t</a:t>
            </a:r>
            <a:endParaRPr lang="en-GB" dirty="0">
              <a:solidFill>
                <a:srgbClr val="7030A0"/>
              </a:solidFill>
            </a:endParaRPr>
          </a:p>
          <a:p>
            <a:r>
              <a:rPr lang="en-GB" dirty="0"/>
              <a:t>How does SSD work:</a:t>
            </a:r>
          </a:p>
          <a:p>
            <a:pPr marL="0" indent="0">
              <a:buNone/>
            </a:pPr>
            <a:r>
              <a:rPr lang="en-GB" dirty="0"/>
              <a:t>  </a:t>
            </a:r>
            <a:r>
              <a:rPr lang="en-GB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https://youtu.be/E7Up7VuFd8A?si=1MsUacYk4o-4IT3p</a:t>
            </a:r>
            <a:endParaRPr lang="en-GB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07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A7B8E-295F-4752-AF91-11D5224AA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HDD vs. SSD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3BB7D-BF8E-436F-A4B5-04841E73B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Hard disk drive</a:t>
            </a:r>
            <a:endParaRPr lang="hr-HR" dirty="0"/>
          </a:p>
          <a:p>
            <a:pPr lvl="1"/>
            <a:r>
              <a:rPr lang="hr-HR" dirty="0"/>
              <a:t>Koristi diskove</a:t>
            </a:r>
            <a:endParaRPr lang="en-US" dirty="0"/>
          </a:p>
          <a:p>
            <a:r>
              <a:rPr lang="en-US" dirty="0"/>
              <a:t>Solid-state drive</a:t>
            </a:r>
            <a:endParaRPr lang="hr-HR" dirty="0"/>
          </a:p>
          <a:p>
            <a:pPr lvl="1"/>
            <a:r>
              <a:rPr lang="hr-HR" dirty="0"/>
              <a:t>Koristi </a:t>
            </a:r>
            <a:r>
              <a:rPr lang="hr-HR" dirty="0" err="1"/>
              <a:t>flash</a:t>
            </a:r>
            <a:r>
              <a:rPr lang="hr-HR" dirty="0"/>
              <a:t> memoriju (čipove)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83EAEA86-B66C-40D0-A4C7-2FF8AD819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126" y="1531344"/>
            <a:ext cx="5275001" cy="42359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A1209E-9A98-4B8B-8E5E-451F2019A332}"/>
              </a:ext>
            </a:extLst>
          </p:cNvPr>
          <p:cNvSpPr txBox="1"/>
          <p:nvPr/>
        </p:nvSpPr>
        <p:spPr>
          <a:xfrm>
            <a:off x="7039778" y="5807631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Izvor: Avast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034679-D9C9-4E89-A0D8-DAD32A9D4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20" y="3811835"/>
            <a:ext cx="3421886" cy="236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35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0F7F8-A009-43C8-9ADC-0D3764A10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Algoritmi</a:t>
            </a:r>
            <a:r>
              <a:rPr lang="en-US" dirty="0"/>
              <a:t> </a:t>
            </a:r>
            <a:r>
              <a:rPr lang="en-US" dirty="0" err="1"/>
              <a:t>raspoređivanje</a:t>
            </a:r>
            <a:r>
              <a:rPr lang="en-US" dirty="0"/>
              <a:t> </a:t>
            </a:r>
            <a:r>
              <a:rPr lang="en-US" dirty="0" err="1"/>
              <a:t>poslova</a:t>
            </a:r>
            <a:r>
              <a:rPr lang="en-US" dirty="0"/>
              <a:t> </a:t>
            </a:r>
            <a:r>
              <a:rPr lang="en-US" dirty="0" err="1"/>
              <a:t>diska</a:t>
            </a:r>
            <a:r>
              <a:rPr lang="hr-HR" dirty="0"/>
              <a:t>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C70A2-A025-427C-AC1A-D3867A836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1665"/>
            <a:ext cx="10515600" cy="4595298"/>
          </a:xfrm>
        </p:spPr>
        <p:txBody>
          <a:bodyPr>
            <a:normAutofit fontScale="47500" lnSpcReduction="20000"/>
          </a:bodyPr>
          <a:lstStyle/>
          <a:p>
            <a:r>
              <a:rPr lang="en-GB" dirty="0"/>
              <a:t>FCFS</a:t>
            </a:r>
          </a:p>
          <a:p>
            <a:r>
              <a:rPr lang="en-GB" dirty="0"/>
              <a:t>SSTF</a:t>
            </a:r>
          </a:p>
          <a:p>
            <a:r>
              <a:rPr lang="en-GB" dirty="0"/>
              <a:t>SCAN (elevator</a:t>
            </a:r>
            <a:r>
              <a:rPr lang="hr-HR" dirty="0"/>
              <a:t>/lift</a:t>
            </a:r>
            <a:r>
              <a:rPr lang="en-GB" dirty="0"/>
              <a:t>)</a:t>
            </a:r>
          </a:p>
          <a:p>
            <a:r>
              <a:rPr lang="en-GB" dirty="0"/>
              <a:t>LOOK </a:t>
            </a:r>
          </a:p>
          <a:p>
            <a:r>
              <a:rPr lang="en-GB" dirty="0"/>
              <a:t>C-SCAN (one-way elevator</a:t>
            </a:r>
            <a:r>
              <a:rPr lang="hr-HR" dirty="0"/>
              <a:t>/jednosmjerno dizalo</a:t>
            </a:r>
            <a:r>
              <a:rPr lang="en-GB" dirty="0"/>
              <a:t>)</a:t>
            </a:r>
          </a:p>
          <a:p>
            <a:r>
              <a:rPr lang="en-GB" dirty="0"/>
              <a:t>C-LOOK</a:t>
            </a:r>
          </a:p>
          <a:p>
            <a:r>
              <a:rPr lang="en-GB" dirty="0"/>
              <a:t>RSS (Random Scheduling) – </a:t>
            </a:r>
            <a:r>
              <a:rPr lang="hr-HR" dirty="0"/>
              <a:t>k</a:t>
            </a:r>
            <a:r>
              <a:rPr lang="en-GB" dirty="0" err="1"/>
              <a:t>ao</a:t>
            </a:r>
            <a:r>
              <a:rPr lang="en-GB" dirty="0"/>
              <a:t> </a:t>
            </a:r>
            <a:r>
              <a:rPr lang="en-GB" dirty="0" err="1"/>
              <a:t>što</a:t>
            </a:r>
            <a:r>
              <a:rPr lang="en-GB" dirty="0"/>
              <a:t> </a:t>
            </a:r>
            <a:r>
              <a:rPr lang="en-GB" dirty="0" err="1"/>
              <a:t>ime</a:t>
            </a:r>
            <a:r>
              <a:rPr lang="en-GB" dirty="0"/>
              <a:t> </a:t>
            </a:r>
            <a:r>
              <a:rPr lang="en-GB" dirty="0" err="1"/>
              <a:t>kaže</a:t>
            </a:r>
            <a:endParaRPr lang="en-GB" dirty="0"/>
          </a:p>
          <a:p>
            <a:r>
              <a:rPr lang="en-GB" dirty="0"/>
              <a:t>LIFO (Last-In First-Out) - </a:t>
            </a:r>
            <a:r>
              <a:rPr lang="hr-HR" dirty="0"/>
              <a:t>n</a:t>
            </a:r>
            <a:r>
              <a:rPr lang="en-GB" dirty="0" err="1"/>
              <a:t>ajnoviji</a:t>
            </a:r>
            <a:r>
              <a:rPr lang="en-GB" dirty="0"/>
              <a:t> </a:t>
            </a:r>
            <a:r>
              <a:rPr lang="en-GB" dirty="0" err="1"/>
              <a:t>poslovi</a:t>
            </a:r>
            <a:r>
              <a:rPr lang="en-GB" dirty="0"/>
              <a:t> se </a:t>
            </a:r>
            <a:r>
              <a:rPr lang="en-GB" dirty="0" err="1"/>
              <a:t>servisiraju</a:t>
            </a:r>
            <a:r>
              <a:rPr lang="en-GB" dirty="0"/>
              <a:t> </a:t>
            </a:r>
            <a:r>
              <a:rPr lang="en-GB" dirty="0" err="1"/>
              <a:t>prije</a:t>
            </a:r>
            <a:r>
              <a:rPr lang="en-GB" dirty="0"/>
              <a:t> </a:t>
            </a:r>
            <a:r>
              <a:rPr lang="en-GB" dirty="0" err="1"/>
              <a:t>postojećih</a:t>
            </a:r>
            <a:endParaRPr lang="en-GB" dirty="0"/>
          </a:p>
          <a:p>
            <a:r>
              <a:rPr lang="en-GB" dirty="0"/>
              <a:t>N-STEP SCAN - </a:t>
            </a:r>
            <a:r>
              <a:rPr lang="hr-HR" dirty="0"/>
              <a:t>s</a:t>
            </a:r>
            <a:r>
              <a:rPr lang="en-GB" dirty="0"/>
              <a:t>vi </a:t>
            </a:r>
            <a:r>
              <a:rPr lang="en-GB" dirty="0" err="1"/>
              <a:t>zahtjevi</a:t>
            </a:r>
            <a:r>
              <a:rPr lang="en-GB" dirty="0"/>
              <a:t> koji </a:t>
            </a:r>
            <a:r>
              <a:rPr lang="en-GB" dirty="0" err="1"/>
              <a:t>pripadaju</a:t>
            </a:r>
            <a:r>
              <a:rPr lang="en-GB" dirty="0"/>
              <a:t> </a:t>
            </a:r>
            <a:r>
              <a:rPr lang="en-GB" dirty="0" err="1"/>
              <a:t>međuspremniku</a:t>
            </a:r>
            <a:r>
              <a:rPr lang="en-GB" dirty="0"/>
              <a:t> bit </a:t>
            </a:r>
            <a:r>
              <a:rPr lang="en-GB" dirty="0" err="1"/>
              <a:t>će</a:t>
            </a:r>
            <a:r>
              <a:rPr lang="en-GB" dirty="0"/>
              <a:t> </a:t>
            </a:r>
            <a:r>
              <a:rPr lang="en-GB" dirty="0" err="1"/>
              <a:t>servisirani</a:t>
            </a:r>
            <a:r>
              <a:rPr lang="en-GB" dirty="0"/>
              <a:t> u </a:t>
            </a:r>
            <a:r>
              <a:rPr lang="en-GB" dirty="0" err="1"/>
              <a:t>jednom</a:t>
            </a:r>
            <a:r>
              <a:rPr lang="en-GB" dirty="0"/>
              <a:t> </a:t>
            </a:r>
            <a:r>
              <a:rPr lang="en-GB" dirty="0" err="1"/>
              <a:t>potezu</a:t>
            </a:r>
            <a:endParaRPr lang="hr-HR" dirty="0"/>
          </a:p>
          <a:p>
            <a:r>
              <a:rPr lang="en-GB" dirty="0"/>
              <a:t>F-SCAN - </a:t>
            </a:r>
            <a:r>
              <a:rPr lang="en-GB" dirty="0" err="1"/>
              <a:t>koristi</a:t>
            </a:r>
            <a:r>
              <a:rPr lang="en-GB" dirty="0"/>
              <a:t> </a:t>
            </a:r>
            <a:r>
              <a:rPr lang="en-GB" dirty="0" err="1"/>
              <a:t>dva</a:t>
            </a:r>
            <a:r>
              <a:rPr lang="en-GB" dirty="0"/>
              <a:t> pod</a:t>
            </a:r>
            <a:r>
              <a:rPr lang="hr-HR" dirty="0"/>
              <a:t>-</a:t>
            </a:r>
            <a:r>
              <a:rPr lang="en-GB" dirty="0" err="1"/>
              <a:t>reda</a:t>
            </a:r>
            <a:r>
              <a:rPr lang="en-GB" dirty="0"/>
              <a:t> </a:t>
            </a:r>
            <a:r>
              <a:rPr lang="en-GB" dirty="0" err="1"/>
              <a:t>čekanja</a:t>
            </a:r>
            <a:endParaRPr lang="en-GB" dirty="0"/>
          </a:p>
          <a:p>
            <a:r>
              <a:rPr lang="en-GB" dirty="0"/>
              <a:t>Completely Fair Queuing (CFQ) – </a:t>
            </a:r>
            <a:r>
              <a:rPr lang="en-GB" dirty="0" err="1"/>
              <a:t>upotrijebljeno</a:t>
            </a:r>
            <a:r>
              <a:rPr lang="en-GB" dirty="0"/>
              <a:t> u Linux 2.0</a:t>
            </a:r>
          </a:p>
          <a:p>
            <a:r>
              <a:rPr lang="en-GB" dirty="0"/>
              <a:t>Noop scheduler – </a:t>
            </a:r>
            <a:r>
              <a:rPr lang="hr-HR" dirty="0"/>
              <a:t>slično kao </a:t>
            </a:r>
            <a:r>
              <a:rPr lang="en-GB" dirty="0"/>
              <a:t>FIFO</a:t>
            </a:r>
          </a:p>
          <a:p>
            <a:r>
              <a:rPr lang="en-GB" dirty="0"/>
              <a:t> Budget Fair Queueing (BFQ) – </a:t>
            </a:r>
            <a:r>
              <a:rPr lang="hr-HR" dirty="0"/>
              <a:t>koristi se od</a:t>
            </a:r>
            <a:r>
              <a:rPr lang="en-GB" dirty="0"/>
              <a:t> Linux 5.0</a:t>
            </a:r>
            <a:endParaRPr lang="hr-HR" dirty="0"/>
          </a:p>
          <a:p>
            <a:pPr lvl="1"/>
            <a:endParaRPr lang="hr-HR" dirty="0"/>
          </a:p>
          <a:p>
            <a:r>
              <a:rPr lang="hr-HR" dirty="0">
                <a:solidFill>
                  <a:srgbClr val="0070C0"/>
                </a:solidFill>
              </a:rPr>
              <a:t>Seek distance </a:t>
            </a:r>
            <a:r>
              <a:rPr lang="hr-HR" dirty="0"/>
              <a:t>– vrijeme pretraživanja</a:t>
            </a:r>
          </a:p>
          <a:p>
            <a:pPr lvl="1"/>
            <a:r>
              <a:rPr lang="hr-HR" dirty="0"/>
              <a:t>vrijeme potrebno za pomicanje ruke (</a:t>
            </a:r>
            <a:r>
              <a:rPr lang="hr-HR" i="1" dirty="0"/>
              <a:t>arm</a:t>
            </a:r>
            <a:r>
              <a:rPr lang="hr-HR" dirty="0"/>
              <a:t>) diska na određenu stazu gdje se podaci trebaju čitati ili pisati.</a:t>
            </a:r>
          </a:p>
          <a:p>
            <a:r>
              <a:rPr lang="en-US" dirty="0"/>
              <a:t> </a:t>
            </a:r>
            <a:r>
              <a:rPr lang="en-US" dirty="0" err="1"/>
              <a:t>Referentni</a:t>
            </a:r>
            <a:r>
              <a:rPr lang="en-US" dirty="0"/>
              <a:t> string</a:t>
            </a:r>
            <a:r>
              <a:rPr lang="hr-HR" dirty="0"/>
              <a:t> -</a:t>
            </a:r>
            <a:r>
              <a:rPr lang="en-US" dirty="0"/>
              <a:t> </a:t>
            </a:r>
            <a:r>
              <a:rPr lang="en-US" dirty="0" err="1"/>
              <a:t>Struktura</a:t>
            </a:r>
            <a:r>
              <a:rPr lang="en-US" dirty="0"/>
              <a:t> </a:t>
            </a:r>
            <a:r>
              <a:rPr lang="en-US" dirty="0" err="1"/>
              <a:t>podataka</a:t>
            </a:r>
            <a:r>
              <a:rPr lang="en-US" dirty="0"/>
              <a:t> </a:t>
            </a:r>
            <a:endParaRPr lang="hr-HR" dirty="0"/>
          </a:p>
          <a:p>
            <a:pPr lvl="1"/>
            <a:r>
              <a:rPr lang="en-US" dirty="0"/>
              <a:t>list</a:t>
            </a:r>
            <a:r>
              <a:rPr lang="hr-HR" dirty="0"/>
              <a:t>a</a:t>
            </a:r>
            <a:r>
              <a:rPr lang="en-US" dirty="0"/>
              <a:t> </a:t>
            </a:r>
            <a:r>
              <a:rPr lang="en-US" dirty="0" err="1"/>
              <a:t>brojeva</a:t>
            </a:r>
            <a:r>
              <a:rPr lang="en-US" dirty="0"/>
              <a:t> </a:t>
            </a:r>
            <a:r>
              <a:rPr lang="en-US" dirty="0" err="1"/>
              <a:t>sektora</a:t>
            </a:r>
            <a:r>
              <a:rPr lang="en-US" dirty="0"/>
              <a:t> </a:t>
            </a:r>
            <a:r>
              <a:rPr lang="en-US" dirty="0" err="1"/>
              <a:t>kojima</a:t>
            </a:r>
            <a:r>
              <a:rPr lang="en-US" dirty="0"/>
              <a:t> </a:t>
            </a:r>
            <a:r>
              <a:rPr lang="en-US" dirty="0" err="1"/>
              <a:t>različite</a:t>
            </a:r>
            <a:r>
              <a:rPr lang="en-US" dirty="0"/>
              <a:t> </a:t>
            </a:r>
            <a:r>
              <a:rPr lang="en-US" dirty="0" err="1"/>
              <a:t>zadaće</a:t>
            </a:r>
            <a:r>
              <a:rPr lang="en-US" dirty="0"/>
              <a:t> </a:t>
            </a:r>
            <a:r>
              <a:rPr lang="en-US" dirty="0" err="1"/>
              <a:t>pristupaju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8456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3C819-B4BF-4E7B-B031-383E556A6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Zašto koristimo algoritme?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0E934-2A52-4028-8CE2-F18CAB341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Višestruki</a:t>
            </a:r>
            <a:r>
              <a:rPr lang="en-US" dirty="0"/>
              <a:t> I/O </a:t>
            </a:r>
            <a:r>
              <a:rPr lang="en-US" dirty="0" err="1"/>
              <a:t>zahtjevi</a:t>
            </a:r>
            <a:r>
              <a:rPr lang="en-US" dirty="0"/>
              <a:t> </a:t>
            </a:r>
            <a:r>
              <a:rPr lang="en-US" dirty="0" err="1"/>
              <a:t>mogu</a:t>
            </a:r>
            <a:r>
              <a:rPr lang="en-US" dirty="0"/>
              <a:t> </a:t>
            </a:r>
            <a:r>
              <a:rPr lang="en-US" dirty="0" err="1"/>
              <a:t>stizati</a:t>
            </a:r>
            <a:r>
              <a:rPr lang="en-US" dirty="0"/>
              <a:t> od </a:t>
            </a:r>
            <a:r>
              <a:rPr lang="en-US" dirty="0" err="1"/>
              <a:t>strane</a:t>
            </a:r>
            <a:r>
              <a:rPr lang="en-US" dirty="0"/>
              <a:t> </a:t>
            </a:r>
            <a:r>
              <a:rPr lang="en-US" dirty="0" err="1"/>
              <a:t>različitih</a:t>
            </a:r>
            <a:r>
              <a:rPr lang="en-US" dirty="0"/>
              <a:t> </a:t>
            </a:r>
            <a:r>
              <a:rPr lang="en-US" dirty="0" err="1">
                <a:solidFill>
                  <a:schemeClr val="accent4"/>
                </a:solidFill>
              </a:rPr>
              <a:t>procesa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samo</a:t>
            </a:r>
            <a:r>
              <a:rPr lang="en-US" dirty="0"/>
              <a:t> </a:t>
            </a:r>
            <a:r>
              <a:rPr lang="en-US" dirty="0" err="1"/>
              <a:t>jedan</a:t>
            </a:r>
            <a:r>
              <a:rPr lang="en-US" dirty="0"/>
              <a:t> I/O </a:t>
            </a:r>
            <a:r>
              <a:rPr lang="en-US" dirty="0" err="1"/>
              <a:t>zahtjev</a:t>
            </a:r>
            <a:r>
              <a:rPr lang="en-US" dirty="0"/>
              <a:t>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istovremeno</a:t>
            </a:r>
            <a:r>
              <a:rPr lang="en-US" dirty="0"/>
              <a:t> </a:t>
            </a:r>
            <a:r>
              <a:rPr lang="en-US" dirty="0" err="1"/>
              <a:t>poslužiti</a:t>
            </a:r>
            <a:r>
              <a:rPr lang="en-US" dirty="0"/>
              <a:t> </a:t>
            </a:r>
            <a:r>
              <a:rPr lang="en-US" dirty="0" err="1"/>
              <a:t>diskovni</a:t>
            </a:r>
            <a:r>
              <a:rPr lang="en-US" dirty="0"/>
              <a:t> </a:t>
            </a:r>
            <a:r>
              <a:rPr lang="en-US" dirty="0" err="1"/>
              <a:t>kontroler</a:t>
            </a:r>
            <a:r>
              <a:rPr lang="en-US" dirty="0"/>
              <a:t>. </a:t>
            </a:r>
            <a:r>
              <a:rPr lang="en-US" dirty="0" err="1"/>
              <a:t>Stoga</a:t>
            </a:r>
            <a:r>
              <a:rPr lang="en-US" dirty="0"/>
              <a:t> </a:t>
            </a:r>
            <a:r>
              <a:rPr lang="en-US" dirty="0" err="1"/>
              <a:t>drugi</a:t>
            </a:r>
            <a:r>
              <a:rPr lang="en-US" dirty="0"/>
              <a:t> I/O </a:t>
            </a:r>
            <a:r>
              <a:rPr lang="en-US" dirty="0" err="1"/>
              <a:t>zahtjevi</a:t>
            </a:r>
            <a:r>
              <a:rPr lang="en-US" dirty="0"/>
              <a:t> </a:t>
            </a:r>
            <a:r>
              <a:rPr lang="en-US" dirty="0" err="1"/>
              <a:t>moraju</a:t>
            </a:r>
            <a:r>
              <a:rPr lang="en-US" dirty="0"/>
              <a:t> </a:t>
            </a:r>
            <a:r>
              <a:rPr lang="en-US" dirty="0" err="1"/>
              <a:t>čekati</a:t>
            </a:r>
            <a:r>
              <a:rPr lang="en-US" dirty="0"/>
              <a:t> u </a:t>
            </a:r>
            <a:r>
              <a:rPr lang="en-US" dirty="0" err="1"/>
              <a:t>redu</a:t>
            </a:r>
            <a:r>
              <a:rPr lang="en-US" dirty="0"/>
              <a:t> </a:t>
            </a:r>
            <a:r>
              <a:rPr lang="en-US" dirty="0" err="1"/>
              <a:t>čekanja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trebaju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zakazani</a:t>
            </a:r>
            <a:r>
              <a:rPr lang="en-US" dirty="0"/>
              <a:t>.</a:t>
            </a:r>
            <a:endParaRPr lang="hr-HR" dirty="0"/>
          </a:p>
          <a:p>
            <a:r>
              <a:rPr lang="en-US" dirty="0" err="1"/>
              <a:t>Dva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više</a:t>
            </a:r>
            <a:r>
              <a:rPr lang="en-US" dirty="0"/>
              <a:t> </a:t>
            </a:r>
            <a:r>
              <a:rPr lang="en-US" dirty="0" err="1"/>
              <a:t>zahtjeva</a:t>
            </a:r>
            <a:r>
              <a:rPr lang="en-US" dirty="0"/>
              <a:t> </a:t>
            </a:r>
            <a:r>
              <a:rPr lang="en-US" dirty="0" err="1"/>
              <a:t>mogu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udaljeni</a:t>
            </a:r>
            <a:r>
              <a:rPr lang="en-US" dirty="0"/>
              <a:t> </a:t>
            </a:r>
            <a:r>
              <a:rPr lang="en-US" dirty="0" err="1"/>
              <a:t>jedan</a:t>
            </a:r>
            <a:r>
              <a:rPr lang="en-US" dirty="0"/>
              <a:t> od </a:t>
            </a:r>
            <a:r>
              <a:rPr lang="en-US" dirty="0" err="1"/>
              <a:t>drugog</a:t>
            </a:r>
            <a:r>
              <a:rPr lang="en-US" dirty="0"/>
              <a:t> pa </a:t>
            </a:r>
            <a:r>
              <a:rPr lang="en-US" dirty="0" err="1"/>
              <a:t>mogu</a:t>
            </a:r>
            <a:r>
              <a:rPr lang="en-US" dirty="0"/>
              <a:t> </a:t>
            </a:r>
            <a:r>
              <a:rPr lang="en-US" dirty="0" err="1"/>
              <a:t>rezultirati</a:t>
            </a:r>
            <a:r>
              <a:rPr lang="en-US" dirty="0"/>
              <a:t> </a:t>
            </a:r>
            <a:r>
              <a:rPr lang="en-US" dirty="0" err="1"/>
              <a:t>većim</a:t>
            </a:r>
            <a:r>
              <a:rPr lang="en-US" dirty="0"/>
              <a:t> </a:t>
            </a:r>
            <a:r>
              <a:rPr lang="en-US" dirty="0" err="1"/>
              <a:t>pomakom</a:t>
            </a:r>
            <a:r>
              <a:rPr lang="en-US" dirty="0"/>
              <a:t> </a:t>
            </a:r>
            <a:r>
              <a:rPr lang="en-US" dirty="0" err="1"/>
              <a:t>kraka</a:t>
            </a:r>
            <a:r>
              <a:rPr lang="en-US" dirty="0"/>
              <a:t> </a:t>
            </a:r>
            <a:r>
              <a:rPr lang="en-US" dirty="0" err="1"/>
              <a:t>diska</a:t>
            </a:r>
            <a:r>
              <a:rPr lang="en-US" dirty="0"/>
              <a:t>.</a:t>
            </a:r>
            <a:endParaRPr lang="hr-HR" dirty="0"/>
          </a:p>
          <a:p>
            <a:r>
              <a:rPr lang="en-US" dirty="0" err="1"/>
              <a:t>Tvrdi</a:t>
            </a:r>
            <a:r>
              <a:rPr lang="en-US" dirty="0"/>
              <a:t> </a:t>
            </a:r>
            <a:r>
              <a:rPr lang="en-US" dirty="0" err="1"/>
              <a:t>diskovi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jedan</a:t>
            </a:r>
            <a:r>
              <a:rPr lang="en-US" dirty="0"/>
              <a:t> od </a:t>
            </a:r>
            <a:r>
              <a:rPr lang="en-US" dirty="0" err="1"/>
              <a:t>najsporijih</a:t>
            </a:r>
            <a:r>
              <a:rPr lang="en-US" dirty="0"/>
              <a:t> </a:t>
            </a:r>
            <a:r>
              <a:rPr lang="en-US" dirty="0" err="1"/>
              <a:t>dijelova</a:t>
            </a:r>
            <a:r>
              <a:rPr lang="en-US" dirty="0"/>
              <a:t> </a:t>
            </a:r>
            <a:r>
              <a:rPr lang="en-US" dirty="0" err="1"/>
              <a:t>računalnog</a:t>
            </a:r>
            <a:r>
              <a:rPr lang="en-US" dirty="0"/>
              <a:t> </a:t>
            </a:r>
            <a:r>
              <a:rPr lang="en-US" dirty="0" err="1"/>
              <a:t>sustava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stoga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je </a:t>
            </a:r>
            <a:r>
              <a:rPr lang="en-US" dirty="0" err="1"/>
              <a:t>potrebno</a:t>
            </a:r>
            <a:r>
              <a:rPr lang="en-US" dirty="0"/>
              <a:t> </a:t>
            </a:r>
            <a:r>
              <a:rPr lang="en-US" dirty="0" err="1"/>
              <a:t>pristupati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učinkovit</a:t>
            </a:r>
            <a:r>
              <a:rPr lang="en-US" dirty="0"/>
              <a:t> </a:t>
            </a:r>
            <a:r>
              <a:rPr lang="en-US" dirty="0" err="1"/>
              <a:t>način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4805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7AAD9-57E6-F258-CA78-18651ECB4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Detaljno o Algoritmima: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6EC12-3E90-426E-E00E-C3B2799D6A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/>
              <a:t>ALgoritmi</a:t>
            </a:r>
            <a:r>
              <a:rPr lang="en-GB" dirty="0"/>
              <a:t>:</a:t>
            </a:r>
          </a:p>
          <a:p>
            <a:pPr lvl="1"/>
            <a:r>
              <a:rPr lang="en-GB" dirty="0">
                <a:solidFill>
                  <a:srgbClr val="C30E60"/>
                </a:solidFill>
              </a:rPr>
              <a:t>FCFS</a:t>
            </a:r>
          </a:p>
          <a:p>
            <a:pPr lvl="1"/>
            <a:r>
              <a:rPr lang="en-GB" dirty="0">
                <a:solidFill>
                  <a:srgbClr val="C30E60"/>
                </a:solidFill>
              </a:rPr>
              <a:t>SSTF</a:t>
            </a:r>
          </a:p>
          <a:p>
            <a:pPr lvl="1"/>
            <a:r>
              <a:rPr lang="en-GB" dirty="0">
                <a:solidFill>
                  <a:srgbClr val="C30E60"/>
                </a:solidFill>
              </a:rPr>
              <a:t>SCAN (elevator</a:t>
            </a:r>
            <a:r>
              <a:rPr lang="hr-HR" dirty="0">
                <a:solidFill>
                  <a:srgbClr val="C30E60"/>
                </a:solidFill>
              </a:rPr>
              <a:t>/dizalo</a:t>
            </a:r>
            <a:r>
              <a:rPr lang="en-GB" dirty="0">
                <a:solidFill>
                  <a:srgbClr val="C30E60"/>
                </a:solidFill>
              </a:rPr>
              <a:t>)</a:t>
            </a:r>
          </a:p>
          <a:p>
            <a:pPr lvl="1"/>
            <a:r>
              <a:rPr lang="en-GB" dirty="0">
                <a:solidFill>
                  <a:srgbClr val="C30E60"/>
                </a:solidFill>
              </a:rPr>
              <a:t>LOOK </a:t>
            </a:r>
          </a:p>
          <a:p>
            <a:pPr lvl="1"/>
            <a:r>
              <a:rPr lang="en-GB" dirty="0">
                <a:solidFill>
                  <a:srgbClr val="C30E60"/>
                </a:solidFill>
              </a:rPr>
              <a:t>C-SCAN (one-way elevator</a:t>
            </a:r>
            <a:r>
              <a:rPr lang="hr-HR" dirty="0">
                <a:solidFill>
                  <a:srgbClr val="C30E60"/>
                </a:solidFill>
              </a:rPr>
              <a:t>/jednosmjerno dizalo</a:t>
            </a:r>
            <a:r>
              <a:rPr lang="en-GB" dirty="0">
                <a:solidFill>
                  <a:srgbClr val="C30E60"/>
                </a:solidFill>
              </a:rPr>
              <a:t>)</a:t>
            </a:r>
          </a:p>
          <a:p>
            <a:pPr lvl="1"/>
            <a:r>
              <a:rPr lang="en-GB" dirty="0">
                <a:solidFill>
                  <a:srgbClr val="C30E60"/>
                </a:solidFill>
              </a:rPr>
              <a:t>C-LOOK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0F696A-F127-934D-92A0-AE60C0D6C07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r>
              <a:rPr lang="en-GB" dirty="0" err="1"/>
              <a:t>Važne</a:t>
            </a:r>
            <a:r>
              <a:rPr lang="en-GB" dirty="0"/>
              <a:t> </a:t>
            </a:r>
            <a:r>
              <a:rPr lang="en-GB" dirty="0" err="1"/>
              <a:t>informacije</a:t>
            </a:r>
            <a:r>
              <a:rPr lang="en-GB" dirty="0"/>
              <a:t>:
Koji je </a:t>
            </a:r>
            <a:r>
              <a:rPr lang="en-GB" dirty="0" err="1"/>
              <a:t>trenutni</a:t>
            </a:r>
            <a:r>
              <a:rPr lang="en-GB" dirty="0"/>
              <a:t> </a:t>
            </a:r>
            <a:r>
              <a:rPr lang="en-GB" dirty="0" err="1"/>
              <a:t>položaj</a:t>
            </a:r>
            <a:r>
              <a:rPr lang="en-GB" dirty="0"/>
              <a:t> </a:t>
            </a:r>
            <a:r>
              <a:rPr lang="en-GB" dirty="0" err="1"/>
              <a:t>glave</a:t>
            </a:r>
            <a:r>
              <a:rPr lang="en-GB" dirty="0"/>
              <a:t>
</a:t>
            </a:r>
            <a:r>
              <a:rPr lang="en-GB" dirty="0" err="1"/>
              <a:t>Referentni</a:t>
            </a:r>
            <a:r>
              <a:rPr lang="en-GB" dirty="0"/>
              <a:t> </a:t>
            </a:r>
            <a:r>
              <a:rPr lang="en-GB" dirty="0" err="1"/>
              <a:t>niz</a:t>
            </a:r>
            <a:r>
              <a:rPr lang="en-GB" dirty="0"/>
              <a:t> – I/O </a:t>
            </a:r>
            <a:r>
              <a:rPr lang="en-GB" dirty="0" err="1"/>
              <a:t>zahtjevi</a:t>
            </a:r>
            <a:r>
              <a:rPr lang="en-GB" dirty="0"/>
              <a:t>
Koja je </a:t>
            </a:r>
            <a:r>
              <a:rPr lang="en-GB" dirty="0" err="1"/>
              <a:t>veličina</a:t>
            </a:r>
            <a:r>
              <a:rPr lang="en-GB" dirty="0"/>
              <a:t> </a:t>
            </a:r>
            <a:r>
              <a:rPr lang="en-GB" dirty="0" err="1"/>
              <a:t>diska</a:t>
            </a:r>
            <a:endParaRPr lang="en-GB" dirty="0"/>
          </a:p>
          <a:p>
            <a:r>
              <a:rPr lang="en-GB" dirty="0">
                <a:solidFill>
                  <a:srgbClr val="00B0F0"/>
                </a:solidFill>
              </a:rPr>
              <a:t>Seek distance</a:t>
            </a:r>
          </a:p>
          <a:p>
            <a:pPr lvl="1"/>
            <a:r>
              <a:rPr lang="en-GB" dirty="0" err="1"/>
              <a:t>Vrijeme</a:t>
            </a:r>
            <a:r>
              <a:rPr lang="en-GB" dirty="0"/>
              <a:t> </a:t>
            </a:r>
            <a:r>
              <a:rPr lang="en-GB" dirty="0" err="1"/>
              <a:t>pretraživanja</a:t>
            </a:r>
            <a:r>
              <a:rPr lang="en-GB" dirty="0"/>
              <a:t> (</a:t>
            </a:r>
            <a:r>
              <a:rPr lang="en-GB" dirty="0" err="1"/>
              <a:t>pomicanje</a:t>
            </a:r>
            <a:r>
              <a:rPr lang="en-GB" dirty="0"/>
              <a:t> </a:t>
            </a:r>
            <a:r>
              <a:rPr lang="en-GB" dirty="0" err="1"/>
              <a:t>glave</a:t>
            </a:r>
            <a:r>
              <a:rPr lang="hr-HR" dirty="0"/>
              <a:t> za čitanje/pisanje</a:t>
            </a:r>
            <a:r>
              <a:rPr lang="en-GB" dirty="0"/>
              <a:t>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873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DCEB9-312B-410E-8CB9-9B46772DC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FCFS – First Come First </a:t>
            </a:r>
            <a:r>
              <a:rPr lang="hr-HR" dirty="0" err="1"/>
              <a:t>Serve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31EC2-4115-42C1-B37E-7EE6760C7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Tj. FIFO</a:t>
            </a:r>
          </a:p>
          <a:p>
            <a:r>
              <a:rPr lang="en-US" dirty="0" err="1"/>
              <a:t>Zadaćama</a:t>
            </a:r>
            <a:r>
              <a:rPr lang="en-US" dirty="0"/>
              <a:t> se </a:t>
            </a:r>
            <a:r>
              <a:rPr lang="en-US" dirty="0" err="1"/>
              <a:t>dodjeljuje</a:t>
            </a:r>
            <a:r>
              <a:rPr lang="en-US" dirty="0"/>
              <a:t> </a:t>
            </a:r>
            <a:r>
              <a:rPr lang="en-US" dirty="0" err="1"/>
              <a:t>pristup</a:t>
            </a:r>
            <a:r>
              <a:rPr lang="en-US" dirty="0"/>
              <a:t> </a:t>
            </a:r>
            <a:r>
              <a:rPr lang="en-US" dirty="0" err="1"/>
              <a:t>disku</a:t>
            </a:r>
            <a:r>
              <a:rPr lang="en-US" dirty="0"/>
              <a:t> </a:t>
            </a:r>
            <a:r>
              <a:rPr lang="en-US" dirty="0" err="1"/>
              <a:t>onim</a:t>
            </a:r>
            <a:r>
              <a:rPr lang="en-US" dirty="0"/>
              <a:t> </a:t>
            </a:r>
            <a:r>
              <a:rPr lang="en-US" dirty="0" err="1"/>
              <a:t>redoslijedom</a:t>
            </a:r>
            <a:r>
              <a:rPr lang="en-US" dirty="0"/>
              <a:t> </a:t>
            </a:r>
            <a:r>
              <a:rPr lang="en-US" dirty="0" err="1"/>
              <a:t>kojim</a:t>
            </a:r>
            <a:r>
              <a:rPr lang="hr-HR" dirty="0"/>
              <a:t> </a:t>
            </a:r>
            <a:r>
              <a:rPr lang="en-US" dirty="0" err="1"/>
              <a:t>pristižu</a:t>
            </a:r>
            <a:endParaRPr lang="en-US" dirty="0"/>
          </a:p>
          <a:p>
            <a:r>
              <a:rPr lang="en-US" dirty="0" err="1">
                <a:solidFill>
                  <a:srgbClr val="00B050"/>
                </a:solidFill>
              </a:rPr>
              <a:t>Prednosti</a:t>
            </a:r>
            <a:r>
              <a:rPr lang="en-US" dirty="0">
                <a:solidFill>
                  <a:srgbClr val="00B050"/>
                </a:solidFill>
              </a:rPr>
              <a:t>:</a:t>
            </a:r>
          </a:p>
          <a:p>
            <a:pPr lvl="1"/>
            <a:r>
              <a:rPr lang="en-US" dirty="0" err="1"/>
              <a:t>Nema</a:t>
            </a:r>
            <a:r>
              <a:rPr lang="en-US" dirty="0"/>
              <a:t> </a:t>
            </a:r>
            <a:r>
              <a:rPr lang="en-US" dirty="0" err="1"/>
              <a:t>izgladnjivanja</a:t>
            </a:r>
            <a:endParaRPr lang="en-US" dirty="0"/>
          </a:p>
          <a:p>
            <a:pPr lvl="1"/>
            <a:r>
              <a:rPr lang="en-US" dirty="0" err="1"/>
              <a:t>Jednostavan</a:t>
            </a:r>
            <a:r>
              <a:rPr lang="en-US" dirty="0"/>
              <a:t> za </a:t>
            </a:r>
            <a:r>
              <a:rPr lang="en-US" dirty="0" err="1"/>
              <a:t>implementaciju</a:t>
            </a:r>
            <a:endParaRPr lang="hr-HR" dirty="0"/>
          </a:p>
          <a:p>
            <a:r>
              <a:rPr lang="en-US" dirty="0" err="1">
                <a:solidFill>
                  <a:srgbClr val="FF0000"/>
                </a:solidFill>
              </a:rPr>
              <a:t>Nedosta</a:t>
            </a:r>
            <a:r>
              <a:rPr lang="hr-HR" dirty="0">
                <a:solidFill>
                  <a:srgbClr val="FF0000"/>
                </a:solidFill>
              </a:rPr>
              <a:t>k:</a:t>
            </a:r>
          </a:p>
          <a:p>
            <a:pPr lvl="1"/>
            <a:r>
              <a:rPr lang="en-US" dirty="0" err="1"/>
              <a:t>Slučajan</a:t>
            </a:r>
            <a:r>
              <a:rPr lang="en-US" dirty="0"/>
              <a:t> </a:t>
            </a:r>
            <a:r>
              <a:rPr lang="en-US" dirty="0" err="1"/>
              <a:t>pristup</a:t>
            </a:r>
            <a:r>
              <a:rPr lang="en-US" dirty="0"/>
              <a:t> </a:t>
            </a:r>
            <a:r>
              <a:rPr lang="en-US" dirty="0" err="1"/>
              <a:t>disku</a:t>
            </a:r>
            <a:endParaRPr lang="hr-HR" dirty="0"/>
          </a:p>
          <a:p>
            <a:pPr lvl="1"/>
            <a:r>
              <a:rPr lang="hr-HR" dirty="0"/>
              <a:t>N</a:t>
            </a:r>
            <a:r>
              <a:rPr lang="en-US" dirty="0"/>
              <a:t>ema </a:t>
            </a:r>
            <a:r>
              <a:rPr lang="en-US" dirty="0" err="1"/>
              <a:t>uštede</a:t>
            </a:r>
            <a:r>
              <a:rPr lang="en-US" dirty="0"/>
              <a:t> </a:t>
            </a:r>
            <a:r>
              <a:rPr lang="en-US" dirty="0" err="1"/>
              <a:t>vremena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302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gebra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CF41AD"/>
      </a:accent1>
      <a:accent2>
        <a:srgbClr val="F7921D"/>
      </a:accent2>
      <a:accent3>
        <a:srgbClr val="E5E5E5"/>
      </a:accent3>
      <a:accent4>
        <a:srgbClr val="B71373"/>
      </a:accent4>
      <a:accent5>
        <a:srgbClr val="FF8529"/>
      </a:accent5>
      <a:accent6>
        <a:srgbClr val="E83773"/>
      </a:accent6>
      <a:hlink>
        <a:srgbClr val="414141"/>
      </a:hlink>
      <a:folHlink>
        <a:srgbClr val="C1316E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2033</TotalTime>
  <Words>1608</Words>
  <Application>Microsoft Office PowerPoint</Application>
  <PresentationFormat>Widescreen</PresentationFormat>
  <Paragraphs>419</Paragraphs>
  <Slides>30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urw-din</vt:lpstr>
      <vt:lpstr>Office Theme</vt:lpstr>
      <vt:lpstr>OPERACIJSKI SUSTAVI</vt:lpstr>
      <vt:lpstr>Disk</vt:lpstr>
      <vt:lpstr>Djelovi diska</vt:lpstr>
      <vt:lpstr>How does it works…</vt:lpstr>
      <vt:lpstr>HDD vs. SSD</vt:lpstr>
      <vt:lpstr>Algoritmi raspoređivanje poslova diska:</vt:lpstr>
      <vt:lpstr>Zašto koristimo algoritme?</vt:lpstr>
      <vt:lpstr>Detaljno o Algoritmima:</vt:lpstr>
      <vt:lpstr>FCFS – First Come First Serve</vt:lpstr>
      <vt:lpstr>FCFS - zadatak</vt:lpstr>
      <vt:lpstr>SSTF - Shortest Seek Time First</vt:lpstr>
      <vt:lpstr>SSTF - zadatak</vt:lpstr>
      <vt:lpstr>SSTF – prednosti/mane</vt:lpstr>
      <vt:lpstr>SCAN</vt:lpstr>
      <vt:lpstr>SCAN - zadatak</vt:lpstr>
      <vt:lpstr>SCAN – prednosti/mane</vt:lpstr>
      <vt:lpstr>LOCK</vt:lpstr>
      <vt:lpstr>LOCK - zadatak</vt:lpstr>
      <vt:lpstr>LOCK – prednosti/mane</vt:lpstr>
      <vt:lpstr>C-SCAN (jednosmjerno dizalo)</vt:lpstr>
      <vt:lpstr>C-SCAN</vt:lpstr>
      <vt:lpstr>C-SCAN – prednosti/mane</vt:lpstr>
      <vt:lpstr>C-LOOK</vt:lpstr>
      <vt:lpstr>C-LOOK - zadatak</vt:lpstr>
      <vt:lpstr>C-LOCK – prednosti/mane</vt:lpstr>
      <vt:lpstr>Usporedbe</vt:lpstr>
      <vt:lpstr>Homework</vt:lpstr>
      <vt:lpstr>Zadatak</vt:lpstr>
      <vt:lpstr>Rješenja:</vt:lpstr>
      <vt:lpstr>Hvala na pažnji!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Regvart</dc:creator>
  <cp:lastModifiedBy>Damir Regvart @ Racunarstvo</cp:lastModifiedBy>
  <cp:revision>99</cp:revision>
  <dcterms:created xsi:type="dcterms:W3CDTF">2018-01-24T13:33:55Z</dcterms:created>
  <dcterms:modified xsi:type="dcterms:W3CDTF">2024-12-17T01:10:55Z</dcterms:modified>
</cp:coreProperties>
</file>