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456" r:id="rId6"/>
    <p:sldId id="324" r:id="rId7"/>
    <p:sldId id="457" r:id="rId8"/>
    <p:sldId id="458" r:id="rId9"/>
    <p:sldId id="459" r:id="rId10"/>
    <p:sldId id="460" r:id="rId11"/>
    <p:sldId id="461" r:id="rId12"/>
    <p:sldId id="463" r:id="rId13"/>
    <p:sldId id="465" r:id="rId14"/>
    <p:sldId id="466" r:id="rId15"/>
    <p:sldId id="468" r:id="rId16"/>
    <p:sldId id="469" r:id="rId17"/>
    <p:sldId id="470" r:id="rId18"/>
    <p:sldId id="473" r:id="rId19"/>
    <p:sldId id="474" r:id="rId20"/>
    <p:sldId id="274" r:id="rId21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Stolzl Bold" panose="00000800000000000000" charset="-18"/>
      <p:bold r:id="rId28"/>
    </p:embeddedFont>
    <p:embeddedFont>
      <p:font typeface="Stolzl Book" panose="00000500000000000000" charset="-18"/>
      <p:regular r:id="rId29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7"/>
    <a:srgbClr val="DF6F26"/>
    <a:srgbClr val="BE2566"/>
    <a:srgbClr val="BA2060"/>
    <a:srgbClr val="CF4148"/>
    <a:srgbClr val="231F20"/>
    <a:srgbClr val="ECB13C"/>
    <a:srgbClr val="DF7233"/>
    <a:srgbClr val="DF7333"/>
    <a:srgbClr val="02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22" autoAdjust="0"/>
  </p:normalViewPr>
  <p:slideViewPr>
    <p:cSldViewPr snapToGrid="0">
      <p:cViewPr varScale="1">
        <p:scale>
          <a:sx n="92" d="100"/>
          <a:sy n="92" d="100"/>
        </p:scale>
        <p:origin x="295" y="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6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19.2.2025.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19.2.2025.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</a:t>
            </a:r>
            <a:r>
              <a:rPr lang="hr-HR" baseline="0" dirty="0"/>
              <a:t> ažurirati podacima s Vašeg kolegija: nositelj, asistenti, izvođenje nastave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NASTAVNIKA. Ne zaboravite da za komunikaciju sa studentima</a:t>
            </a:r>
            <a:r>
              <a:rPr lang="en-US" baseline="0" dirty="0"/>
              <a:t> I </a:t>
            </a:r>
            <a:r>
              <a:rPr lang="en-US" baseline="0" dirty="0" err="1"/>
              <a:t>unutar</a:t>
            </a:r>
            <a:r>
              <a:rPr lang="en-US" baseline="0" dirty="0"/>
              <a:t> </a:t>
            </a:r>
            <a:r>
              <a:rPr lang="en-US" baseline="0" dirty="0" err="1"/>
              <a:t>ustanove</a:t>
            </a:r>
            <a:r>
              <a:rPr lang="hr-HR" baseline="0" dirty="0"/>
              <a:t> koristimo </a:t>
            </a:r>
            <a:r>
              <a:rPr lang="hr-HR" b="1" baseline="0" dirty="0"/>
              <a:t>algebra.hr domenu</a:t>
            </a:r>
            <a:r>
              <a:rPr lang="hr-HR" baseline="0" dirty="0"/>
              <a:t>!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43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kolegije koji nisu isključivo projektnog tipa</a:t>
            </a:r>
            <a:r>
              <a:rPr lang="hr-HR" baseline="0" dirty="0"/>
              <a:t>. Ako je Vaš kolegij isključivo projektnog tipa i previđen je drugačiji način polaganja, obrišite ili prilagodite ovaj slajd… više o projektnom tipu ispita navedeno je na sljedećem slajdu. 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6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kolegije projektnog tipa, ako se ne primjenjuje 3+1 pravilo. Projekt se može definirati kroz faze, ili na način da se odredi krajnji datum za predaju projekta. Detalje je potrebno opisati.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Ako nemate ovakav oblik provjere znanja, obrišite ovaj slajd.  </a:t>
            </a:r>
          </a:p>
          <a:p>
            <a:r>
              <a:rPr lang="hr-HR" dirty="0"/>
              <a:t>Više informacija u PRAVILNIKU</a:t>
            </a:r>
            <a:r>
              <a:rPr lang="hr-HR" baseline="0" dirty="0"/>
              <a:t> O STUDIJIMA I STUDIRANJU str. 9, dostupnom na Intranetu, te UPUTAMA O PROVOĐENJU ISPITA dostupnima na Intranetu.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85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 ovisno o broju ECTS-a na kolegiju.</a:t>
            </a:r>
          </a:p>
          <a:p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Računa se da 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ECTS bod označava oko 30 sati aktivnosti studenta (ukupna aktivnost u direktnoj nastavi i radu kod kuće). </a:t>
            </a:r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89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 predmeta Vašeg kolegija definiran je SADRŽAJEM KOLEGIJA kojeg ste unijeli u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Infoeduku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17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Vašeg kolegija definirani su SADRŽAJEM KOLEGIJA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63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Tematske cjeline Vašeg kolegija definirali ste PREDMETNIM CJELINAMA I TEMAMA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29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Minimalna </a:t>
            </a:r>
            <a:r>
              <a:rPr lang="hr-HR" dirty="0" err="1"/>
              <a:t>dolaznost</a:t>
            </a:r>
            <a:r>
              <a:rPr lang="hr-HR" dirty="0"/>
              <a:t> vrijedi za sve kolegije.</a:t>
            </a:r>
            <a:r>
              <a:rPr lang="hr-HR" baseline="0" dirty="0"/>
              <a:t> Nije potrebno ažurirati.</a:t>
            </a:r>
          </a:p>
          <a:p>
            <a:r>
              <a:rPr lang="hr-HR" baseline="0" dirty="0"/>
              <a:t>Ako studenti imaju dodatni uvjet za potpis, potrebno je navesti koji. </a:t>
            </a:r>
            <a:r>
              <a:rPr lang="hr-HR" b="1" baseline="0" dirty="0"/>
              <a:t>Ako nemaju, onda zadnju rečenicu treba obrisati. </a:t>
            </a:r>
          </a:p>
          <a:p>
            <a:r>
              <a:rPr lang="hr-HR" baseline="0" dirty="0"/>
              <a:t>Više informacija u PRAVILNIKU O STUDIJIMA I STUDIRANJ</a:t>
            </a:r>
            <a:r>
              <a:rPr lang="en-US" baseline="0" dirty="0"/>
              <a:t>U, </a:t>
            </a:r>
            <a:r>
              <a:rPr lang="en-US" baseline="0" dirty="0" err="1"/>
              <a:t>članak</a:t>
            </a:r>
            <a:r>
              <a:rPr lang="en-US" baseline="0" dirty="0"/>
              <a:t> 19; </a:t>
            </a:r>
            <a:r>
              <a:rPr lang="en-US" baseline="0" dirty="0" err="1"/>
              <a:t>Pravilnik</a:t>
            </a:r>
            <a:r>
              <a:rPr lang="en-US" baseline="0" dirty="0"/>
              <a:t> je </a:t>
            </a:r>
            <a:r>
              <a:rPr lang="en-US" baseline="0" dirty="0" err="1"/>
              <a:t>dostupan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poveznici</a:t>
            </a:r>
            <a:r>
              <a:rPr lang="en-US" baseline="0" dirty="0"/>
              <a:t> chrome-extension://</a:t>
            </a:r>
            <a:r>
              <a:rPr lang="en-US" baseline="0" dirty="0" err="1"/>
              <a:t>efaidnbmnnnibpcajpcglclefindmkaj</a:t>
            </a:r>
            <a:r>
              <a:rPr lang="en-US" baseline="0" dirty="0"/>
              <a:t>/https://www.algebra.hr/sveuciliste/wp-content/uploads/2024/04/Pravilnik-o-studijima-i-studiranju_05.07.2024.pdf 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65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</a:t>
            </a:r>
            <a:r>
              <a:rPr lang="hr-HR" baseline="0" dirty="0"/>
              <a:t> 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21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/>
              <a:t>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MOJI PREDMETI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05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sve kolegije.</a:t>
            </a:r>
            <a:r>
              <a:rPr lang="hr-HR" baseline="0" dirty="0"/>
              <a:t> Nije potrebno ažurirati.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EF887-2EE9-4511-8BEE-25CD7A2B83C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4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9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grafika, Font, logotip&#10;&#10;Opis je automatski generiran">
            <a:extLst>
              <a:ext uri="{FF2B5EF4-FFF2-40B4-BE49-F238E27FC236}">
                <a16:creationId xmlns:a16="http://schemas.microsoft.com/office/drawing/2014/main" id="{4FD4F346-7274-49FC-4FA0-7962B2099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lika 1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0D1EDA3F-7E14-A14D-1F54-416E5B360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-pozadina-potp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1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20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16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65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75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720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51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52F4F-4A56-4D1A-84C6-FC40DC0A5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5646" r="2206" b="31297"/>
          <a:stretch/>
        </p:blipFill>
        <p:spPr>
          <a:xfrm>
            <a:off x="0" y="1472668"/>
            <a:ext cx="6723611" cy="5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25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35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500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19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99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0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90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SVEUČILIŠ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tekst, grafika, Font, grafički dizajn&#10;&#10;Opis je automatski generiran">
            <a:extLst>
              <a:ext uri="{FF2B5EF4-FFF2-40B4-BE49-F238E27FC236}">
                <a16:creationId xmlns:a16="http://schemas.microsoft.com/office/drawing/2014/main" id="{A2427CBC-E58D-60F7-D702-0FE43448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UNVERSITY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grafika, Font, tekst, grafički dizajn&#10;&#10;Opis je automatski generiran">
            <a:extLst>
              <a:ext uri="{FF2B5EF4-FFF2-40B4-BE49-F238E27FC236}">
                <a16:creationId xmlns:a16="http://schemas.microsoft.com/office/drawing/2014/main" id="{1F221BC9-36ED-5121-09C0-2D18ACD11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8B3ECBDD-B8DE-D631-B099-B8880E32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2" r:id="rId2"/>
    <p:sldLayoutId id="2147483703" r:id="rId3"/>
    <p:sldLayoutId id="2147483691" r:id="rId4"/>
    <p:sldLayoutId id="2147483707" r:id="rId5"/>
    <p:sldLayoutId id="2147483706" r:id="rId6"/>
    <p:sldLayoutId id="2147483704" r:id="rId7"/>
    <p:sldLayoutId id="2147483705" r:id="rId8"/>
    <p:sldLayoutId id="2147483696" r:id="rId9"/>
    <p:sldLayoutId id="2147483693" r:id="rId10"/>
    <p:sldLayoutId id="2147483699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6812720" y="2892491"/>
            <a:ext cx="5214440" cy="17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JAVA1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30E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6579454" y="5010539"/>
            <a:ext cx="5447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akademska godina 2</a:t>
            </a:r>
            <a:r>
              <a:rPr lang="en-US" sz="2800" dirty="0">
                <a:solidFill>
                  <a:srgbClr val="C30E60"/>
                </a:solidFill>
                <a:cs typeface="Arial" panose="020B0604020202020204" pitchFamily="34" charset="0"/>
              </a:rPr>
              <a:t>4</a:t>
            </a:r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/2</a:t>
            </a:r>
            <a:r>
              <a:rPr lang="en-US" sz="2800" dirty="0">
                <a:solidFill>
                  <a:srgbClr val="C30E60"/>
                </a:solidFill>
                <a:cs typeface="Arial" panose="020B0604020202020204" pitchFamily="34" charset="0"/>
              </a:rPr>
              <a:t>5</a:t>
            </a:r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 </a:t>
            </a:r>
            <a:endParaRPr lang="hr-H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68BDB-AEF3-BE7F-DE03-6D3B778703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Kako je to raspoređeno po ishodima učenja</a:t>
            </a:r>
            <a:endParaRPr kumimoji="0" lang="hr-HR" altLang="sr-Latn-R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Rezervirano mjesto sadržaja 3">
            <a:extLst>
              <a:ext uri="{FF2B5EF4-FFF2-40B4-BE49-F238E27FC236}">
                <a16:creationId xmlns:a16="http://schemas.microsoft.com/office/drawing/2014/main" id="{23EE5972-269C-E6D1-C731-C111CDD8E46C}"/>
              </a:ext>
            </a:extLst>
          </p:cNvPr>
          <p:cNvGraphicFramePr>
            <a:graphicFrameLocks/>
          </p:cNvGraphicFramePr>
          <p:nvPr/>
        </p:nvGraphicFramePr>
        <p:xfrm>
          <a:off x="2766059" y="1737120"/>
          <a:ext cx="6949441" cy="4396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9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Ishod</a:t>
                      </a:r>
                      <a:endParaRPr lang="hr-H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Individualni projekt</a:t>
                      </a:r>
                      <a:endParaRPr lang="hr-H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I1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I2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I3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I4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I5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I6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188">
                <a:tc>
                  <a:txBody>
                    <a:bodyPr/>
                    <a:lstStyle/>
                    <a:p>
                      <a:pPr algn="ctr"/>
                      <a:r>
                        <a:rPr lang="hr-HR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I7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75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/>
                        <a:t>Ukupno</a:t>
                      </a:r>
                      <a:endParaRPr lang="hr-H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49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6A3F-BA95-FA8C-354B-D7F1A38B40C2}"/>
              </a:ext>
            </a:extLst>
          </p:cNvPr>
          <p:cNvSpPr txBox="1">
            <a:spLocks/>
          </p:cNvSpPr>
          <p:nvPr/>
        </p:nvSpPr>
        <p:spPr>
          <a:xfrm>
            <a:off x="912254" y="207963"/>
            <a:ext cx="9144000" cy="1057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Ocjenjivanje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7FCDAFB8-47BC-CABD-04A1-94A7577C7511}"/>
              </a:ext>
            </a:extLst>
          </p:cNvPr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/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2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D0B2-AB64-ED6F-679B-63A4B4A29E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Ispiti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3C92-385D-C665-A338-212AE2BF25A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Na svakom kolegiju vrijedi </a:t>
            </a:r>
            <a:r>
              <a:rPr kumimoji="0" lang="hr-HR" altLang="sr-Latn-R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pravilo 3 + 1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To znači da student mora položiti ispit iz najviše 4 izlaska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3 redovna izlaska </a:t>
            </a:r>
            <a:r>
              <a:rPr kumimoji="0" lang="hr-HR" alt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– Uključena u cijenu školarine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 izvanredni izlazak </a:t>
            </a:r>
            <a:r>
              <a:rPr kumimoji="0" lang="hr-HR" alt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– Odlukom o naknadi troškova 4. prijava ispita se naplaćuje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Vremenski rok za položiti ispit je </a:t>
            </a:r>
            <a:r>
              <a:rPr kumimoji="0" lang="hr-HR" altLang="sr-Latn-R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12 mjeseci</a:t>
            </a: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od dana upisa kolegija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Ako student u 12 mjeseci ne položi kolegij, </a:t>
            </a:r>
            <a:r>
              <a:rPr kumimoji="0" lang="hr-HR" altLang="sr-Latn-R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mora ponovno upisati kolegij te ponovno polagati sve ishoda učenja kako je definirano kolegijem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Arial" charset="0"/>
                <a:cs typeface="Arial" charset="0"/>
              </a:rPr>
              <a:t>Vodite računa o rokovima prijave i odjave ispita na 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Ako niste prijavili ispit na vrijeme, ne možete pristupiti ni pismenom</a:t>
            </a:r>
            <a:r>
              <a:rPr kumimoji="0" lang="en-US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hr-HR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niti usmenom dijelu</a:t>
            </a:r>
            <a:r>
              <a:rPr kumimoji="0" lang="en-US" alt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ni obrani projekta.</a:t>
            </a:r>
            <a:endParaRPr kumimoji="0" lang="hr-HR" altLang="sr-Latn-R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Ako je student prijavio više ispitnih rokova iz istog kolegija, pri dobivanju ocjene kojom je zadovoljan, dužan je odjaviti svaki sljedeći rok koji je iz tog kolegija prijavio. U suprotnom, studentu se u Infoeduku unosi nedovoljan (1).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1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EB58-EE3D-3FFB-37ED-572400965D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Ispiti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D8D266-8C41-A26E-6D34-3E1DD34AB76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400" dirty="0"/>
              <a:t>Projektni kolegij</a:t>
            </a:r>
          </a:p>
          <a:p>
            <a:r>
              <a:rPr lang="hr-HR" altLang="sr-Latn-RS" sz="2400" b="1" dirty="0"/>
              <a:t>Projekt je potrebno dovršiti do kraja nastave</a:t>
            </a:r>
          </a:p>
          <a:p>
            <a:r>
              <a:rPr lang="hr-HR" altLang="sr-Latn-RS" sz="2400" b="1" dirty="0">
                <a:latin typeface="Arial"/>
                <a:cs typeface="Arial"/>
              </a:rPr>
              <a:t>Zadnji rok za predaju projekta je veljača 202</a:t>
            </a:r>
            <a:r>
              <a:rPr lang="en-US" altLang="sr-Latn-RS" sz="2400" b="1" dirty="0">
                <a:latin typeface="Arial"/>
                <a:cs typeface="Arial"/>
              </a:rPr>
              <a:t>6</a:t>
            </a:r>
            <a:r>
              <a:rPr lang="hr-HR" altLang="sr-Latn-RS" sz="2400" b="1" dirty="0">
                <a:latin typeface="Arial"/>
                <a:cs typeface="Arial"/>
              </a:rPr>
              <a:t>. </a:t>
            </a:r>
            <a:endParaRPr lang="hr-HR" altLang="sr-Latn-RS" sz="2400" b="1" dirty="0">
              <a:highlight>
                <a:srgbClr val="FFFF00"/>
              </a:highlight>
            </a:endParaRPr>
          </a:p>
          <a:p>
            <a:pPr lvl="1"/>
            <a:r>
              <a:rPr lang="hr-HR" altLang="sr-Latn-RS" dirty="0"/>
              <a:t>Studenti koji svoje projekte ne predaju do navedenog datuma nisu položili ispit te kolegij moraju ponovo upisati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IE.</a:t>
            </a:r>
          </a:p>
          <a:p>
            <a:pPr lvl="1"/>
            <a:r>
              <a:rPr lang="hr-HR" altLang="sr-Latn-RS" sz="2000" dirty="0"/>
              <a:t>Kako bi nastavnik mogao upisati ocjenu, potrebno je prijaviti polaganje predmeta u IE. </a:t>
            </a:r>
          </a:p>
        </p:txBody>
      </p:sp>
    </p:spTree>
    <p:extLst>
      <p:ext uri="{BB962C8B-B14F-4D97-AF65-F5344CB8AC3E}">
        <p14:creationId xmlns:p14="http://schemas.microsoft.com/office/powerpoint/2010/main" val="359753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75F08-527E-DFBC-61EF-BF90AE1026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Akademski standard ponašanja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268132-23B4-B2CE-618A-56467313012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Arial" charset="0"/>
                <a:cs typeface="Arial" charset="0"/>
              </a:rPr>
              <a:t>U komunikaciji (pisanoj i usmenoj) pridržavati se pravila poslovne komunikacije primjerene akademskoj razini.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Arial" charset="0"/>
                <a:cs typeface="Arial" charset="0"/>
              </a:rPr>
              <a:t>Potrebno je držati se jasno definiranih rokova za predaju zadataka (zadaća, seminarskih radova, projekata i sl.).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Svaki zadatak, domaća zadaća, projekt itd., poslani nakon definiranog roka neće se ocjenjivati.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32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Arial" charset="0"/>
                <a:cs typeface="Arial" charset="0"/>
              </a:rPr>
              <a:t>Samo oni studenti koji mogu potvrditi svoje pohađanje, smatrat će se prisutnima.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3CE187-3CD5-3E02-993E-AE756DCEC7CD}"/>
              </a:ext>
            </a:extLst>
          </p:cNvPr>
          <p:cNvSpPr txBox="1">
            <a:spLocks/>
          </p:cNvSpPr>
          <p:nvPr/>
        </p:nvSpPr>
        <p:spPr>
          <a:xfrm>
            <a:off x="838200" y="8440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Pravila ponašanja na nastavi – fizička prisutnost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E52479-6AC8-ACBE-7E0E-7E603CFD8D7A}"/>
              </a:ext>
            </a:extLst>
          </p:cNvPr>
          <p:cNvSpPr txBox="1">
            <a:spLocks/>
          </p:cNvSpPr>
          <p:nvPr/>
        </p:nvSpPr>
        <p:spPr>
          <a:xfrm>
            <a:off x="772886" y="2500594"/>
            <a:ext cx="10515600" cy="4145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Na nastavu se dolazi na vrijeme.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Pri ulasku u učionicu student prilazi do stola i prijavljuje se na nastavu karticom te sjeda na dostupno mjesto za rad.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C30E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Ometanje nastave i neaktivno sudjelovanje na nastavi nije dozvoljeno.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Repetitivno kršenje ovog pravila sankcionira se prijavom Stegovnom povjerenstvu.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0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1A08D546-F817-2971-153B-2368BB083EB2}"/>
              </a:ext>
            </a:extLst>
          </p:cNvPr>
          <p:cNvSpPr txBox="1">
            <a:spLocks/>
          </p:cNvSpPr>
          <p:nvPr/>
        </p:nvSpPr>
        <p:spPr>
          <a:xfrm>
            <a:off x="838200" y="3650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Organizacija predavanja i vježbi</a:t>
            </a:r>
            <a:endParaRPr kumimoji="0" lang="hr-HR" altLang="sr-Latn-R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7442598D-8E7E-F58A-7385-B03BFF16C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69321"/>
              </p:ext>
            </p:extLst>
          </p:nvPr>
        </p:nvGraphicFramePr>
        <p:xfrm>
          <a:off x="1069851" y="1831225"/>
          <a:ext cx="9378682" cy="321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Daniel Bele, </a:t>
                      </a:r>
                      <a:r>
                        <a:rPr lang="hr-H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mag.ing.comp</a:t>
                      </a:r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rgbClr val="C30E60"/>
                          </a:solidFill>
                          <a:latin typeface="+mn-lt"/>
                          <a:ea typeface="+mn-ea"/>
                          <a:cs typeface="+mn-cs"/>
                        </a:rPr>
                        <a:t>daniel.bele@algebra.hr</a:t>
                      </a:r>
                    </a:p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rgbClr val="C30E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r>
                        <a:rPr lang="hr-HR" sz="1800" b="1" i="0" u="none" strike="noStrike" kern="1200" noProof="0" dirty="0">
                          <a:solidFill>
                            <a:srgbClr val="C30E60"/>
                          </a:solidFill>
                          <a:effectLst/>
                          <a:latin typeface="Calibri"/>
                        </a:rPr>
                        <a:t>daniel.bele@algebra.hr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r>
                        <a:rPr lang="hr-HR" sz="1800" b="1" i="0" u="none" strike="noStrike" kern="1200" noProof="0" dirty="0">
                          <a:solidFill>
                            <a:srgbClr val="C30E60"/>
                          </a:solidFill>
                          <a:latin typeface="Calibri"/>
                        </a:rPr>
                        <a:t>daniel.bele@algebra.hr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– 15 termina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3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45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1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809AA-4C12-74DC-5082-B2D5547A44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Informacije o kolegiju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BB6CE-B212-2D63-533D-E966E6B6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0B2026E-6D00-0F55-2756-F0689593360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r-Latn-RS"/>
              <a:t>6</a:t>
            </a:r>
            <a:r>
              <a:rPr lang="hr-HR" altLang="sr-Latn-RS"/>
              <a:t> ECTS bodova</a:t>
            </a:r>
          </a:p>
          <a:p>
            <a:r>
              <a:rPr lang="hr-HR" altLang="sr-Latn-RS"/>
              <a:t>30 sata predavanja </a:t>
            </a:r>
          </a:p>
          <a:p>
            <a:r>
              <a:rPr lang="hr-HR" altLang="sr-Latn-RS"/>
              <a:t>45 sati vježbi </a:t>
            </a:r>
          </a:p>
          <a:p>
            <a:r>
              <a:rPr lang="hr-HR" altLang="sr-Latn-RS"/>
              <a:t>1</a:t>
            </a:r>
            <a:r>
              <a:rPr lang="en-US" altLang="sr-Latn-RS"/>
              <a:t>20</a:t>
            </a:r>
            <a:r>
              <a:rPr lang="hr-HR" altLang="sr-Latn-RS"/>
              <a:t> sati rada kod kuće (= 15 * 8)</a:t>
            </a:r>
          </a:p>
          <a:p>
            <a:r>
              <a:rPr lang="hr-HR" altLang="sr-Latn-RS"/>
              <a:t>Obvezni kolegij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598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3076D-A88E-DA59-E1A7-A6DDDE04AC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Cilj kolegija</a:t>
            </a:r>
            <a:endParaRPr kumimoji="0" lang="hr-HR" altLang="sr-Latn-R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8FB4CC8-3DA4-448C-FD75-75288CF2F654}"/>
              </a:ext>
            </a:extLst>
          </p:cNvPr>
          <p:cNvSpPr txBox="1">
            <a:spLocks/>
          </p:cNvSpPr>
          <p:nvPr/>
        </p:nvSpPr>
        <p:spPr>
          <a:xfrm>
            <a:off x="1177546" y="1690688"/>
            <a:ext cx="8640762" cy="410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>
                <a:solidFill>
                  <a:srgbClr val="C30E60"/>
                </a:solidFill>
              </a:rPr>
              <a:t>Usvajanje gradiva predviđenog nastavnim programom u svrhu pripreme za uspješan nastavak studija </a:t>
            </a:r>
          </a:p>
          <a:p>
            <a:r>
              <a:rPr lang="hr-HR" altLang="sr-Latn-RS"/>
              <a:t>Savladati i primijeniti programski jezik Javu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038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52629-BBFC-8F57-51F0-683AA3DFE65A}"/>
              </a:ext>
            </a:extLst>
          </p:cNvPr>
          <p:cNvSpPr txBox="1">
            <a:spLocks/>
          </p:cNvSpPr>
          <p:nvPr/>
        </p:nvSpPr>
        <p:spPr>
          <a:xfrm>
            <a:off x="1861457" y="0"/>
            <a:ext cx="85344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Ishodi učenja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6E6AB6C6-9FCE-7BFD-432E-DC79FACA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33067"/>
              </p:ext>
            </p:extLst>
          </p:nvPr>
        </p:nvGraphicFramePr>
        <p:xfrm>
          <a:off x="472339" y="1047624"/>
          <a:ext cx="10618476" cy="521153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47849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 uspješnom završetku kolegija, student će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Implementirati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osnovne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koncepte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paradigme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programskom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virtualnoj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platformi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Implementirati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koncepte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paradigme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programskom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virtualnoj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platformi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funkcionalnu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paradigmu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je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odnosu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paradigmu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Odabrati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odgovarajuću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funkcionalnu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objektno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orijentiranu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paradigmu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implementaciji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aplikacije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Utvrditi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potrebu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upotrebe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okvira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kolekcije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tokove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implementirati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skladu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najboljim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praksama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pl-PL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implementacije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okvira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kolekcije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tokove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prilikom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postavljanja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aplikacije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Usporediti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tradicionalni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moderni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način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podatkovnim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sustavom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Implementirati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moderni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način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podatkovnim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sustavom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  <a:tr h="84848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odgovarajuće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biblioteke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izradu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standardnih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softverskih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odgovarajuće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biblioteke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izradu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softverskih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extLst>
                  <a:ext uri="{0D108BD9-81ED-4DB2-BD59-A6C34878D82A}">
                    <a16:rowId xmlns:a16="http://schemas.microsoft.com/office/drawing/2014/main" val="104454412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odgovarajuće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biblioteke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temeljene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arhitekturi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model-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prikaz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upravljač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(MVC)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izradi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standardnih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softverskih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Primijeniti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odgovarajuće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biblioteke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bazirane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MVC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arhitekturi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dizajniranju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extLst>
                  <a:ext uri="{0D108BD9-81ED-4DB2-BD59-A6C34878D82A}">
                    <a16:rowId xmlns:a16="http://schemas.microsoft.com/office/drawing/2014/main" val="1313225820"/>
                  </a:ext>
                </a:extLst>
              </a:tr>
              <a:tr h="64163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Usporediti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različite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pristupe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izradi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softverskih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Koristiti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pristupe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izradi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grafičkih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softverskih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rješenja</a:t>
                      </a:r>
                      <a:r>
                        <a:rPr lang="en-US" sz="14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hr-HR" sz="1400" b="0" i="0" u="none" strike="noStrike" kern="12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extLst>
                  <a:ext uri="{0D108BD9-81ED-4DB2-BD59-A6C34878D82A}">
                    <a16:rowId xmlns:a16="http://schemas.microsoft.com/office/drawing/2014/main" val="204421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91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58CD8F-0F70-2944-5928-73774DDD1C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Tematske cjeline</a:t>
            </a:r>
            <a:endParaRPr kumimoji="0" lang="hr-HR" altLang="sr-Latn-R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Rezervirano mjesto sadržaja 6">
            <a:extLst>
              <a:ext uri="{FF2B5EF4-FFF2-40B4-BE49-F238E27FC236}">
                <a16:creationId xmlns:a16="http://schemas.microsoft.com/office/drawing/2014/main" id="{2DB5B5F0-58A6-F210-6FAC-668E01BBB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01620"/>
              </p:ext>
            </p:extLst>
          </p:nvPr>
        </p:nvGraphicFramePr>
        <p:xfrm>
          <a:off x="1253065" y="1459484"/>
          <a:ext cx="9031288" cy="4762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112">
                <a:tc>
                  <a:txBody>
                    <a:bodyPr/>
                    <a:lstStyle/>
                    <a:p>
                      <a:r>
                        <a:rPr lang="hr-HR" sz="1800" dirty="0"/>
                        <a:t>Tjedan nastave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Cjelina 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Tjedan</a:t>
                      </a:r>
                      <a:r>
                        <a:rPr lang="hr-HR" sz="1800" baseline="0" dirty="0"/>
                        <a:t> nastave</a:t>
                      </a:r>
                      <a:endParaRPr lang="hr-HR" sz="1800" dirty="0"/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Cjelina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hr-HR" sz="1800" kern="1200" baseline="0" dirty="0"/>
                        <a:t>1.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b="1" dirty="0"/>
                        <a:t>Uvod u Java programiranje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9.Tjedan 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Enum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2. Tjedan  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b="1" dirty="0"/>
                        <a:t>OOP u Javi (klase, n</a:t>
                      </a:r>
                      <a:r>
                        <a:rPr lang="hr-HR" b="1" dirty="0"/>
                        <a:t>asljeđivanje i </a:t>
                      </a:r>
                      <a:r>
                        <a:rPr lang="hr-HR" b="1" dirty="0" err="1"/>
                        <a:t>polimorfizam</a:t>
                      </a:r>
                      <a:r>
                        <a:rPr lang="hr-HR" b="1" dirty="0"/>
                        <a:t>, sučelja)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10.Tjedan 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Generic</a:t>
                      </a:r>
                      <a:r>
                        <a:rPr lang="hr-HR" b="1" dirty="0"/>
                        <a:t>s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3.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b="1" dirty="0" err="1"/>
                        <a:t>Lambda</a:t>
                      </a:r>
                      <a:r>
                        <a:rPr lang="hr-HR" altLang="sr-Latn-RS" b="1" dirty="0"/>
                        <a:t> izrazi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11.Tjedan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Iznimke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4.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b="1" dirty="0" err="1"/>
                        <a:t>Lambda</a:t>
                      </a:r>
                      <a:r>
                        <a:rPr lang="hr-HR" altLang="sr-Latn-RS" b="1" dirty="0"/>
                        <a:t> izrazi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12.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en-US" altLang="sr-Latn-RS" b="1" dirty="0"/>
                        <a:t>IO </a:t>
                      </a:r>
                      <a:r>
                        <a:rPr lang="en-US" altLang="sr-Latn-RS" b="1" dirty="0" err="1"/>
                        <a:t>i</a:t>
                      </a:r>
                      <a:r>
                        <a:rPr lang="en-US" altLang="sr-Latn-RS" b="1" dirty="0"/>
                        <a:t> NIO</a:t>
                      </a:r>
                      <a:endParaRPr lang="hr-HR" altLang="sr-Latn-RS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5.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Kolekcije i generički tipovi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13.Tjedan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r-Latn-RS" b="1" dirty="0"/>
                        <a:t>IO </a:t>
                      </a:r>
                      <a:r>
                        <a:rPr lang="en-US" altLang="sr-Latn-RS" b="1" dirty="0" err="1"/>
                        <a:t>i</a:t>
                      </a:r>
                      <a:r>
                        <a:rPr lang="en-US" altLang="sr-Latn-RS" b="1" dirty="0"/>
                        <a:t> NIO</a:t>
                      </a:r>
                      <a:r>
                        <a:rPr lang="hr-HR" sz="1800" b="1" baseline="0" dirty="0"/>
                        <a:t> 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lang="hr-HR" sz="1800" dirty="0"/>
                        <a:t>6.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Kolekcije i generički tipovi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14.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b="1" dirty="0" err="1"/>
                        <a:t>Swing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36">
                <a:tc>
                  <a:txBody>
                    <a:bodyPr/>
                    <a:lstStyle/>
                    <a:p>
                      <a:r>
                        <a:rPr lang="hr-HR" sz="1800" dirty="0"/>
                        <a:t>7.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Streams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15.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 err="1"/>
                        <a:t>Swing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6">
                <a:tc>
                  <a:txBody>
                    <a:bodyPr/>
                    <a:lstStyle/>
                    <a:p>
                      <a:r>
                        <a:rPr lang="hr-HR" sz="1800" dirty="0"/>
                        <a:t>8.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Streams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tc gridSpan="2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52" marR="91452" marT="45725" marB="45725"/>
                </a:tc>
                <a:tc hMerge="1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47" marR="91447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54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5203F-D39E-298E-6D1D-AA930D577D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Literatura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57F0AD2-76B4-F14C-6C5C-A60A040EDD68}"/>
              </a:ext>
            </a:extLst>
          </p:cNvPr>
          <p:cNvSpPr txBox="1">
            <a:spLocks/>
          </p:cNvSpPr>
          <p:nvPr/>
        </p:nvSpPr>
        <p:spPr>
          <a:xfrm>
            <a:off x="838200" y="1478844"/>
            <a:ext cx="10515600" cy="4698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>
                <a:solidFill>
                  <a:srgbClr val="C30E60"/>
                </a:solidFill>
              </a:rPr>
              <a:t>OBAVEZNA LITERATURA</a:t>
            </a:r>
            <a:endParaRPr lang="en-US">
              <a:solidFill>
                <a:srgbClr val="C30E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Horstmann, C. (2020) Core Java Volume I - Fundamentals. 11th edn. London: Pearson.</a:t>
            </a:r>
            <a:endParaRPr lang="pl-PL"/>
          </a:p>
          <a:p>
            <a:pPr marL="0" indent="0">
              <a:buFont typeface="Arial" panose="020B0604020202020204" pitchFamily="34" charset="0"/>
              <a:buNone/>
            </a:pPr>
            <a:r>
              <a:rPr lang="hr-HR">
                <a:solidFill>
                  <a:srgbClr val="C30E60"/>
                </a:solidFill>
              </a:rPr>
              <a:t>PREPORUČENA LITERATURA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Schildt, H. (2019) Java: The Complete Reference. 11th edn. New York City: McGraw-Hill Education. </a:t>
            </a:r>
            <a:endParaRPr lang="hr-HR"/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C30E60"/>
                </a:solidFill>
              </a:rPr>
              <a:t>DODATNA LITERATURA</a:t>
            </a:r>
            <a:r>
              <a:rPr lang="en-US"/>
              <a:t>: </a:t>
            </a:r>
            <a:endParaRPr lang="hr-HR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Sharan, K. (2014) Beginning Java 8 APIs, Extensions and Libraries: Swing, JavaFX, JavaScript, JDBC and Network Programming API. 1st edn. New York City: Apress.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0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88CDD-892D-FA14-23C5-E776CAEDC6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Za potpis treba?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BF89AA-C565-E431-B070-07487C7E14D8}"/>
              </a:ext>
            </a:extLst>
          </p:cNvPr>
          <p:cNvSpPr txBox="1">
            <a:spLocks/>
          </p:cNvSpPr>
          <p:nvPr/>
        </p:nvSpPr>
        <p:spPr>
          <a:xfrm>
            <a:off x="838199" y="1575104"/>
            <a:ext cx="9595981" cy="852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hr-HR" altLang="sr-Latn-RS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8FB3EEC5-ABED-9707-CA95-DB6981775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02999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C4ACBB07-10B9-8808-2B52-9C1759195CC9}"/>
              </a:ext>
            </a:extLst>
          </p:cNvPr>
          <p:cNvSpPr/>
          <p:nvPr/>
        </p:nvSpPr>
        <p:spPr>
          <a:xfrm>
            <a:off x="838199" y="4318933"/>
            <a:ext cx="983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solidFill>
                  <a:srgbClr val="000000"/>
                </a:solidFill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9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5AD1B-92DD-1B03-3DC1-7147940C42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Polaganje kolegija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727F8F9-3188-9D2F-C39A-D736BC95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A7F189E-BA81-BFCD-DDCB-436A439023F4}"/>
              </a:ext>
            </a:extLst>
          </p:cNvPr>
          <p:cNvSpPr txBox="1">
            <a:spLocks/>
          </p:cNvSpPr>
          <p:nvPr/>
        </p:nvSpPr>
        <p:spPr>
          <a:xfrm>
            <a:off x="1250319" y="1668986"/>
            <a:ext cx="9735359" cy="41052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/>
              <a:t>Kolegij ima definiranih 7 ishoda učenja</a:t>
            </a:r>
          </a:p>
          <a:p>
            <a:r>
              <a:rPr lang="hr-HR" altLang="sr-Latn-RS" b="1"/>
              <a:t>Da bi student položio kolegij mora po svakom ishodu učenja ostvariti minimalno 50% bodova raspoloživih za taj ishod učenja.</a:t>
            </a:r>
          </a:p>
          <a:p>
            <a:r>
              <a:rPr lang="hr-HR" altLang="sr-Latn-RS" b="1">
                <a:solidFill>
                  <a:srgbClr val="C30E60"/>
                </a:solidFill>
              </a:rPr>
              <a:t>Ako student ne ostvari 50% bodova iz nekog ishoda učenja, na slijedećem roku treba opet polagati taj ishod učenja. </a:t>
            </a:r>
          </a:p>
          <a:p>
            <a:r>
              <a:rPr lang="hr-HR" altLang="sr-Latn-RS"/>
              <a:t>Metode provjeravanja skupova ishoda učenja:</a:t>
            </a:r>
          </a:p>
          <a:p>
            <a:pPr lvl="1"/>
            <a:r>
              <a:rPr lang="hr-HR" altLang="sr-Latn-RS"/>
              <a:t>Projektni zadatak</a:t>
            </a:r>
          </a:p>
          <a:p>
            <a:pPr lvl="1"/>
            <a:r>
              <a:rPr lang="hr-HR" altLang="sr-Latn-RS"/>
              <a:t>Usmeni ispit – obrana projekta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2505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571FC0D0918B429158798395117A79" ma:contentTypeVersion="14" ma:contentTypeDescription="Stvaranje novog dokumenta." ma:contentTypeScope="" ma:versionID="a04a5d8318da1a750e2539fb68fb46b4">
  <xsd:schema xmlns:xsd="http://www.w3.org/2001/XMLSchema" xmlns:xs="http://www.w3.org/2001/XMLSchema" xmlns:p="http://schemas.microsoft.com/office/2006/metadata/properties" xmlns:ns3="a8647423-c28e-46aa-b5db-8c914152c474" xmlns:ns4="34b74729-00d6-41f4-a4ec-36d9099d0e08" targetNamespace="http://schemas.microsoft.com/office/2006/metadata/properties" ma:root="true" ma:fieldsID="e61f8554e4a2a6f648126f3b896160d5" ns3:_="" ns4:_="">
    <xsd:import namespace="a8647423-c28e-46aa-b5db-8c914152c474"/>
    <xsd:import namespace="34b74729-00d6-41f4-a4ec-36d9099d0e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47423-c28e-46aa-b5db-8c914152c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74729-00d6-41f4-a4ec-36d9099d0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9E640E-88A1-41D5-B38C-5599F60B6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6CC53-1DBB-4770-860A-319F8A31D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47423-c28e-46aa-b5db-8c914152c474"/>
    <ds:schemaRef ds:uri="34b74729-00d6-41f4-a4ec-36d9099d0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38632B-FF27-4E01-B8F3-00DF4864D9EC}">
  <ds:schemaRefs>
    <ds:schemaRef ds:uri="a8647423-c28e-46aa-b5db-8c914152c47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34b74729-00d6-41f4-a4ec-36d9099d0e0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Algebra-PPT-16-9</Template>
  <TotalTime>2589</TotalTime>
  <Words>1470</Words>
  <Application>Microsoft Office PowerPoint</Application>
  <PresentationFormat>Široki zaslon</PresentationFormat>
  <Paragraphs>198</Paragraphs>
  <Slides>16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Calibri</vt:lpstr>
      <vt:lpstr>Consolas</vt:lpstr>
      <vt:lpstr>Stolzl Book</vt:lpstr>
      <vt:lpstr>Arial</vt:lpstr>
      <vt:lpstr>Stolzl Bold</vt:lpstr>
      <vt:lpstr>Office Theme</vt:lpstr>
      <vt:lpstr>1_Office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Daniel Bele</cp:lastModifiedBy>
  <cp:revision>391</cp:revision>
  <dcterms:created xsi:type="dcterms:W3CDTF">2017-11-15T14:56:38Z</dcterms:created>
  <dcterms:modified xsi:type="dcterms:W3CDTF">2025-02-19T11:08:46Z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0x010100BE571FC0D0918B429158798395117A79</vt:lpwstr>
  </property>
</Properties>
</file>