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03" r:id="rId4"/>
    <p:sldMasterId id="2147484186" r:id="rId5"/>
  </p:sldMasterIdLst>
  <p:notesMasterIdLst>
    <p:notesMasterId r:id="rId45"/>
  </p:notesMasterIdLst>
  <p:handoutMasterIdLst>
    <p:handoutMasterId r:id="rId46"/>
  </p:handoutMasterIdLst>
  <p:sldIdLst>
    <p:sldId id="456" r:id="rId6"/>
    <p:sldId id="380" r:id="rId7"/>
    <p:sldId id="418" r:id="rId8"/>
    <p:sldId id="396" r:id="rId9"/>
    <p:sldId id="458" r:id="rId10"/>
    <p:sldId id="421" r:id="rId11"/>
    <p:sldId id="457" r:id="rId12"/>
    <p:sldId id="352" r:id="rId13"/>
    <p:sldId id="397" r:id="rId14"/>
    <p:sldId id="382" r:id="rId15"/>
    <p:sldId id="353" r:id="rId16"/>
    <p:sldId id="357" r:id="rId17"/>
    <p:sldId id="358" r:id="rId18"/>
    <p:sldId id="393" r:id="rId19"/>
    <p:sldId id="401" r:id="rId20"/>
    <p:sldId id="360" r:id="rId21"/>
    <p:sldId id="361" r:id="rId22"/>
    <p:sldId id="399" r:id="rId23"/>
    <p:sldId id="362" r:id="rId24"/>
    <p:sldId id="422" r:id="rId25"/>
    <p:sldId id="366" r:id="rId26"/>
    <p:sldId id="367" r:id="rId27"/>
    <p:sldId id="368" r:id="rId28"/>
    <p:sldId id="369" r:id="rId29"/>
    <p:sldId id="372" r:id="rId30"/>
    <p:sldId id="404" r:id="rId31"/>
    <p:sldId id="415" r:id="rId32"/>
    <p:sldId id="416" r:id="rId33"/>
    <p:sldId id="410" r:id="rId34"/>
    <p:sldId id="423" r:id="rId35"/>
    <p:sldId id="417" r:id="rId36"/>
    <p:sldId id="385" r:id="rId37"/>
    <p:sldId id="405" r:id="rId38"/>
    <p:sldId id="459" r:id="rId39"/>
    <p:sldId id="387" r:id="rId40"/>
    <p:sldId id="379" r:id="rId41"/>
    <p:sldId id="407" r:id="rId42"/>
    <p:sldId id="406" r:id="rId43"/>
    <p:sldId id="392" r:id="rId44"/>
  </p:sldIdLst>
  <p:sldSz cx="9144000" cy="6858000" type="screen4x3"/>
  <p:notesSz cx="7099300" cy="10234613"/>
  <p:defaultTextStyle>
    <a:defPPr>
      <a:defRPr lang="sr-Latn-C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9FB43"/>
    <a:srgbClr val="7FA8B8"/>
    <a:srgbClr val="004360"/>
    <a:srgbClr val="50ACC5"/>
    <a:srgbClr val="7777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F2A75-39F7-4BC2-958F-C3E5CAEDF3C6}" v="3" dt="2025-04-13T19:44:31.080"/>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hr-HR"/>
          </a:p>
        </p:txBody>
      </p:sp>
      <p:sp>
        <p:nvSpPr>
          <p:cNvPr id="3" name="Date Placehold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B247F6A5-1E80-4DD7-AABB-6269BEE140F1}" type="datetimeFigureOut">
              <a:rPr lang="sr-Latn-CS"/>
              <a:pPr>
                <a:defRPr/>
              </a:pPr>
              <a:t>13.4.2025.</a:t>
            </a:fld>
            <a:endParaRPr lang="hr-HR"/>
          </a:p>
        </p:txBody>
      </p:sp>
      <p:sp>
        <p:nvSpPr>
          <p:cNvPr id="4" name="Footer Placehold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hr-H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a:latin typeface="Calibri" panose="020F0502020204030204" pitchFamily="34" charset="0"/>
              </a:defRPr>
            </a:lvl1pPr>
          </a:lstStyle>
          <a:p>
            <a:fld id="{5A7841D1-4339-49C2-B3EB-836985E2E8A3}" type="slidenum">
              <a:rPr lang="hr-HR" altLang="sr-Latn-RS"/>
              <a:pPr/>
              <a:t>‹#›</a:t>
            </a:fld>
            <a:endParaRPr lang="hr-HR" altLang="sr-Latn-RS"/>
          </a:p>
        </p:txBody>
      </p:sp>
    </p:spTree>
    <p:extLst>
      <p:ext uri="{BB962C8B-B14F-4D97-AF65-F5344CB8AC3E}">
        <p14:creationId xmlns:p14="http://schemas.microsoft.com/office/powerpoint/2010/main" val="1451218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extLst/>
          </a:lstStyle>
          <a:p>
            <a:pPr>
              <a:defRPr/>
            </a:pPr>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extLst/>
          </a:lstStyle>
          <a:p>
            <a:pPr>
              <a:defRPr/>
            </a:pPr>
            <a:fld id="{9D8E3756-8F47-4952-9EBB-B0EC5F113FCA}" type="datetimeFigureOut">
              <a:rPr lang="en-US"/>
              <a:pPr>
                <a:defRPr/>
              </a:pPr>
              <a:t>4/13/2025</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extLst/>
          </a:lstStyle>
          <a:p>
            <a:pPr>
              <a:defRPr/>
            </a:pPr>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a:latin typeface="Calibri" panose="020F0502020204030204" pitchFamily="34" charset="0"/>
              </a:defRPr>
            </a:lvl1pPr>
          </a:lstStyle>
          <a:p>
            <a:fld id="{58547243-C7EF-4CA8-9A66-6A472A3DACCC}" type="slidenum">
              <a:rPr lang="en-US" altLang="sr-Latn-RS"/>
              <a:pPr/>
              <a:t>‹#›</a:t>
            </a:fld>
            <a:endParaRPr lang="en-US" altLang="sr-Latn-RS"/>
          </a:p>
        </p:txBody>
      </p:sp>
    </p:spTree>
    <p:extLst>
      <p:ext uri="{BB962C8B-B14F-4D97-AF65-F5344CB8AC3E}">
        <p14:creationId xmlns:p14="http://schemas.microsoft.com/office/powerpoint/2010/main" val="2736393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8547243-C7EF-4CA8-9A66-6A472A3DACCC}" type="slidenum">
              <a:rPr lang="en-US" altLang="sr-Latn-RS" smtClean="0"/>
              <a:pPr/>
              <a:t>35</a:t>
            </a:fld>
            <a:endParaRPr lang="en-US" altLang="sr-Latn-RS"/>
          </a:p>
        </p:txBody>
      </p:sp>
    </p:spTree>
    <p:extLst>
      <p:ext uri="{BB962C8B-B14F-4D97-AF65-F5344CB8AC3E}">
        <p14:creationId xmlns:p14="http://schemas.microsoft.com/office/powerpoint/2010/main" val="42616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8547243-C7EF-4CA8-9A66-6A472A3DACCC}" type="slidenum">
              <a:rPr lang="en-US" altLang="sr-Latn-RS" smtClean="0"/>
              <a:pPr/>
              <a:t>36</a:t>
            </a:fld>
            <a:endParaRPr lang="en-US" altLang="sr-Latn-RS"/>
          </a:p>
        </p:txBody>
      </p:sp>
    </p:spTree>
    <p:extLst>
      <p:ext uri="{BB962C8B-B14F-4D97-AF65-F5344CB8AC3E}">
        <p14:creationId xmlns:p14="http://schemas.microsoft.com/office/powerpoint/2010/main" val="2021737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164831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5777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245123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569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8561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1571945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B SVEUČILIŠTE - naslovna">
    <p:spTree>
      <p:nvGrpSpPr>
        <p:cNvPr id="1" name=""/>
        <p:cNvGrpSpPr/>
        <p:nvPr/>
      </p:nvGrpSpPr>
      <p:grpSpPr>
        <a:xfrm>
          <a:off x="0" y="0"/>
          <a:ext cx="0" cy="0"/>
          <a:chOff x="0" y="0"/>
          <a:chExt cx="0" cy="0"/>
        </a:xfrm>
      </p:grpSpPr>
      <p:pic>
        <p:nvPicPr>
          <p:cNvPr id="4" name="Slika 3" descr="Slika na kojoj se prikazuje grafika, Font, grafički dizajn, tekst&#10;&#10;Opis je automatski generiran">
            <a:extLst>
              <a:ext uri="{FF2B5EF4-FFF2-40B4-BE49-F238E27FC236}">
                <a16:creationId xmlns:a16="http://schemas.microsoft.com/office/drawing/2014/main" id="{CC5AB3DF-7CBC-3543-882F-9BBE3FC47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5577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AB UNIVERSITY pasica">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C791CF42-5CF5-1042-C3D6-4455F2561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45704"/>
            <a:ext cx="6609849" cy="512296"/>
          </a:xfrm>
          <a:prstGeom prst="rect">
            <a:avLst/>
          </a:prstGeom>
        </p:spPr>
      </p:pic>
      <p:sp>
        <p:nvSpPr>
          <p:cNvPr id="5" name="Naslov 1">
            <a:extLst>
              <a:ext uri="{FF2B5EF4-FFF2-40B4-BE49-F238E27FC236}">
                <a16:creationId xmlns:a16="http://schemas.microsoft.com/office/drawing/2014/main" id="{3DB087E0-08F6-7EA5-1AE1-CC688527B645}"/>
              </a:ext>
            </a:extLst>
          </p:cNvPr>
          <p:cNvSpPr>
            <a:spLocks noGrp="1"/>
          </p:cNvSpPr>
          <p:nvPr>
            <p:ph type="title"/>
          </p:nvPr>
        </p:nvSpPr>
        <p:spPr>
          <a:xfrm>
            <a:off x="628650" y="365126"/>
            <a:ext cx="7886700" cy="1325563"/>
          </a:xfrm>
          <a:prstGeom prst="rect">
            <a:avLst/>
          </a:prstGeom>
        </p:spPr>
        <p:txBody>
          <a:bodyPr/>
          <a:lstStyle/>
          <a:p>
            <a:r>
              <a:rPr lang="hr-HR"/>
              <a:t>Kliknite da biste uredili stil naslova matrice</a:t>
            </a:r>
          </a:p>
        </p:txBody>
      </p:sp>
      <p:sp>
        <p:nvSpPr>
          <p:cNvPr id="6" name="Rezervirano mjesto sadržaja 2">
            <a:extLst>
              <a:ext uri="{FF2B5EF4-FFF2-40B4-BE49-F238E27FC236}">
                <a16:creationId xmlns:a16="http://schemas.microsoft.com/office/drawing/2014/main" id="{2F407C7A-CC70-6CBF-7578-1C5D64A6BEBB}"/>
              </a:ext>
            </a:extLst>
          </p:cNvPr>
          <p:cNvSpPr>
            <a:spLocks noGrp="1"/>
          </p:cNvSpPr>
          <p:nvPr>
            <p:ph idx="1"/>
          </p:nvPr>
        </p:nvSpPr>
        <p:spPr>
          <a:xfrm>
            <a:off x="628650" y="1825625"/>
            <a:ext cx="7886700" cy="4351338"/>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Tree>
    <p:extLst>
      <p:ext uri="{BB962C8B-B14F-4D97-AF65-F5344CB8AC3E}">
        <p14:creationId xmlns:p14="http://schemas.microsoft.com/office/powerpoint/2010/main" val="3862097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2" name="Title 1"/>
          <p:cNvSpPr>
            <a:spLocks noGrp="1"/>
          </p:cNvSpPr>
          <p:nvPr>
            <p:ph type="ctrTitle"/>
          </p:nvPr>
        </p:nvSpPr>
        <p:spPr>
          <a:xfrm>
            <a:off x="827691" y="4348862"/>
            <a:ext cx="7488613" cy="1283370"/>
          </a:xfrm>
          <a:prstGeom prst="rect">
            <a:avLst/>
          </a:prstGeom>
        </p:spPr>
        <p:txBody>
          <a:bodyPr/>
          <a:lstStyle>
            <a:lvl1pPr>
              <a:defRPr sz="4000" b="1" i="0" baseline="0">
                <a:solidFill>
                  <a:schemeClr val="bg1"/>
                </a:solidFill>
                <a:latin typeface="Segoe UI" panose="020B05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3295414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3305232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1961149"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a:defRPr sz="2000">
                <a:solidFill>
                  <a:schemeClr val="tx1">
                    <a:lumMod val="85000"/>
                    <a:lumOff val="15000"/>
                  </a:schemeClr>
                </a:solidFill>
                <a:latin typeface="Segoe UI" panose="020B0502040204020203" pitchFamily="34" charset="0"/>
                <a:cs typeface="Segoe UI" panose="020B0502040204020203" pitchFamily="34" charset="0"/>
              </a:defRPr>
            </a:lvl3pPr>
            <a:lvl4pPr>
              <a:defRPr sz="1800">
                <a:solidFill>
                  <a:schemeClr val="tx1">
                    <a:lumMod val="85000"/>
                    <a:lumOff val="15000"/>
                  </a:schemeClr>
                </a:solidFill>
                <a:latin typeface="Segoe UI" panose="020B0502040204020203" pitchFamily="34" charset="0"/>
                <a:cs typeface="Segoe UI" panose="020B0502040204020203" pitchFamily="34" charset="0"/>
              </a:defRPr>
            </a:lvl4pPr>
            <a:lvl5pPr>
              <a:defRPr sz="18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Content Placeholder 2"/>
          <p:cNvSpPr>
            <a:spLocks noGrp="1"/>
          </p:cNvSpPr>
          <p:nvPr>
            <p:ph idx="10"/>
          </p:nvPr>
        </p:nvSpPr>
        <p:spPr>
          <a:xfrm>
            <a:off x="5486400"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marL="1142971" indent="-228594">
              <a:defRPr lang="en-US" sz="20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3pPr>
            <a:lvl4pPr marL="1600160" indent="-228594">
              <a:defRPr lang="en-US" sz="18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4pPr>
            <a:lvl5pPr>
              <a:defRPr sz="16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8"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324201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5527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1980055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AAC04E-7D08-4422-BA69-AB62763AE826}"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CB3AB-A075-4EF5-919B-4D1572D55891}" type="slidenum">
              <a:rPr lang="en-US" smtClean="0"/>
              <a:t>‹#›</a:t>
            </a:fld>
            <a:endParaRPr lang="en-US"/>
          </a:p>
        </p:txBody>
      </p:sp>
    </p:spTree>
    <p:extLst>
      <p:ext uri="{BB962C8B-B14F-4D97-AF65-F5344CB8AC3E}">
        <p14:creationId xmlns:p14="http://schemas.microsoft.com/office/powerpoint/2010/main" val="3939543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AC04E-7D08-4422-BA69-AB62763AE826}"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CB3AB-A075-4EF5-919B-4D1572D55891}" type="slidenum">
              <a:rPr lang="en-US" smtClean="0"/>
              <a:t>‹#›</a:t>
            </a:fld>
            <a:endParaRPr lang="en-US"/>
          </a:p>
        </p:txBody>
      </p:sp>
    </p:spTree>
    <p:extLst>
      <p:ext uri="{BB962C8B-B14F-4D97-AF65-F5344CB8AC3E}">
        <p14:creationId xmlns:p14="http://schemas.microsoft.com/office/powerpoint/2010/main" val="995488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AC04E-7D08-4422-BA69-AB62763AE826}"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CB3AB-A075-4EF5-919B-4D1572D55891}" type="slidenum">
              <a:rPr lang="en-US" smtClean="0"/>
              <a:t>‹#›</a:t>
            </a:fld>
            <a:endParaRPr lang="en-US"/>
          </a:p>
        </p:txBody>
      </p:sp>
    </p:spTree>
    <p:extLst>
      <p:ext uri="{BB962C8B-B14F-4D97-AF65-F5344CB8AC3E}">
        <p14:creationId xmlns:p14="http://schemas.microsoft.com/office/powerpoint/2010/main" val="3945838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AAC04E-7D08-4422-BA69-AB62763AE826}" type="datetimeFigureOut">
              <a:rPr lang="en-US" smtClean="0"/>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2CB3AB-A075-4EF5-919B-4D1572D55891}" type="slidenum">
              <a:rPr lang="en-US" smtClean="0"/>
              <a:t>‹#›</a:t>
            </a:fld>
            <a:endParaRPr lang="en-US"/>
          </a:p>
        </p:txBody>
      </p:sp>
    </p:spTree>
    <p:extLst>
      <p:ext uri="{BB962C8B-B14F-4D97-AF65-F5344CB8AC3E}">
        <p14:creationId xmlns:p14="http://schemas.microsoft.com/office/powerpoint/2010/main" val="1630644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AAC04E-7D08-4422-BA69-AB62763AE826}" type="datetimeFigureOut">
              <a:rPr lang="en-US" smtClean="0"/>
              <a:t>4/13/2025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2CB3AB-A075-4EF5-919B-4D1572D55891}" type="slidenum">
              <a:rPr lang="en-US" smtClean="0"/>
              <a:t>‹#›</a:t>
            </a:fld>
            <a:endParaRPr lang="en-US"/>
          </a:p>
        </p:txBody>
      </p:sp>
    </p:spTree>
    <p:extLst>
      <p:ext uri="{BB962C8B-B14F-4D97-AF65-F5344CB8AC3E}">
        <p14:creationId xmlns:p14="http://schemas.microsoft.com/office/powerpoint/2010/main" val="1723999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AAC04E-7D08-4422-BA69-AB62763AE826}" type="datetimeFigureOut">
              <a:rPr lang="en-US" smtClean="0"/>
              <a:t>4/13/2025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2CB3AB-A075-4EF5-919B-4D1572D55891}" type="slidenum">
              <a:rPr lang="en-US" smtClean="0"/>
              <a:t>‹#›</a:t>
            </a:fld>
            <a:endParaRPr lang="en-US"/>
          </a:p>
        </p:txBody>
      </p:sp>
    </p:spTree>
    <p:extLst>
      <p:ext uri="{BB962C8B-B14F-4D97-AF65-F5344CB8AC3E}">
        <p14:creationId xmlns:p14="http://schemas.microsoft.com/office/powerpoint/2010/main" val="2793511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AC04E-7D08-4422-BA69-AB62763AE826}" type="datetimeFigureOut">
              <a:rPr lang="en-US" smtClean="0"/>
              <a:t>4/13/2025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2CB3AB-A075-4EF5-919B-4D1572D55891}" type="slidenum">
              <a:rPr lang="en-US" smtClean="0"/>
              <a:t>‹#›</a:t>
            </a:fld>
            <a:endParaRPr lang="en-US"/>
          </a:p>
        </p:txBody>
      </p:sp>
    </p:spTree>
    <p:extLst>
      <p:ext uri="{BB962C8B-B14F-4D97-AF65-F5344CB8AC3E}">
        <p14:creationId xmlns:p14="http://schemas.microsoft.com/office/powerpoint/2010/main" val="3103281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AAC04E-7D08-4422-BA69-AB62763AE826}" type="datetimeFigureOut">
              <a:rPr lang="en-US" smtClean="0"/>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2CB3AB-A075-4EF5-919B-4D1572D55891}" type="slidenum">
              <a:rPr lang="en-US" smtClean="0"/>
              <a:t>‹#›</a:t>
            </a:fld>
            <a:endParaRPr lang="en-US"/>
          </a:p>
        </p:txBody>
      </p:sp>
    </p:spTree>
    <p:extLst>
      <p:ext uri="{BB962C8B-B14F-4D97-AF65-F5344CB8AC3E}">
        <p14:creationId xmlns:p14="http://schemas.microsoft.com/office/powerpoint/2010/main" val="1458024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AAC04E-7D08-4422-BA69-AB62763AE826}" type="datetimeFigureOut">
              <a:rPr lang="en-US" smtClean="0"/>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2CB3AB-A075-4EF5-919B-4D1572D55891}" type="slidenum">
              <a:rPr lang="en-US" smtClean="0"/>
              <a:t>‹#›</a:t>
            </a:fld>
            <a:endParaRPr lang="en-US"/>
          </a:p>
        </p:txBody>
      </p:sp>
    </p:spTree>
    <p:extLst>
      <p:ext uri="{BB962C8B-B14F-4D97-AF65-F5344CB8AC3E}">
        <p14:creationId xmlns:p14="http://schemas.microsoft.com/office/powerpoint/2010/main" val="1814763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7663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AC04E-7D08-4422-BA69-AB62763AE826}"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CB3AB-A075-4EF5-919B-4D1572D55891}" type="slidenum">
              <a:rPr lang="en-US" smtClean="0"/>
              <a:t>‹#›</a:t>
            </a:fld>
            <a:endParaRPr lang="en-US"/>
          </a:p>
        </p:txBody>
      </p:sp>
    </p:spTree>
    <p:extLst>
      <p:ext uri="{BB962C8B-B14F-4D97-AF65-F5344CB8AC3E}">
        <p14:creationId xmlns:p14="http://schemas.microsoft.com/office/powerpoint/2010/main" val="764909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AC04E-7D08-4422-BA69-AB62763AE826}"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CB3AB-A075-4EF5-919B-4D1572D55891}" type="slidenum">
              <a:rPr lang="en-US" smtClean="0"/>
              <a:t>‹#›</a:t>
            </a:fld>
            <a:endParaRPr lang="en-US"/>
          </a:p>
        </p:txBody>
      </p:sp>
    </p:spTree>
    <p:extLst>
      <p:ext uri="{BB962C8B-B14F-4D97-AF65-F5344CB8AC3E}">
        <p14:creationId xmlns:p14="http://schemas.microsoft.com/office/powerpoint/2010/main" val="391077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082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807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4875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4/13/2025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394691" y="1600200"/>
            <a:ext cx="4371976" cy="5486401"/>
          </a:xfrm>
          <a:prstGeom prst="rect">
            <a:avLst/>
          </a:prstGeom>
        </p:spPr>
      </p:pic>
      <p:sp>
        <p:nvSpPr>
          <p:cNvPr id="2" name="Title 1"/>
          <p:cNvSpPr>
            <a:spLocks noGrp="1"/>
          </p:cNvSpPr>
          <p:nvPr>
            <p:ph type="title"/>
          </p:nvPr>
        </p:nvSpPr>
        <p:spPr>
          <a:xfrm>
            <a:off x="3657601" y="728663"/>
            <a:ext cx="4857749"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81395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4/13/2025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4039" y="3904458"/>
            <a:ext cx="4516636"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77845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05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238960"/>
            <a:ext cx="8948901" cy="619041"/>
          </a:xfrm>
          <a:prstGeom prst="rect">
            <a:avLst/>
          </a:prstGeom>
        </p:spPr>
      </p:pic>
    </p:spTree>
    <p:extLst>
      <p:ext uri="{BB962C8B-B14F-4D97-AF65-F5344CB8AC3E}">
        <p14:creationId xmlns:p14="http://schemas.microsoft.com/office/powerpoint/2010/main" val="1148432672"/>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 id="2147484216" r:id="rId13"/>
    <p:sldLayoutId id="2147484217" r:id="rId14"/>
    <p:sldLayoutId id="2147484218" r:id="rId15"/>
    <p:sldLayoutId id="2147484219" r:id="rId16"/>
  </p:sldLayoutIdLst>
  <p:txStyles>
    <p:titleStyle>
      <a:lvl1pPr algn="l" defTabSz="685800" rtl="0" eaLnBrk="1" latinLnBrk="0" hangingPunct="1">
        <a:lnSpc>
          <a:spcPct val="90000"/>
        </a:lnSpc>
        <a:spcBef>
          <a:spcPct val="0"/>
        </a:spcBef>
        <a:buNone/>
        <a:defRPr sz="3300" b="1" i="0" kern="1200">
          <a:solidFill>
            <a:schemeClr val="tx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AC04E-7D08-4422-BA69-AB62763AE826}" type="datetimeFigureOut">
              <a:rPr lang="en-US" smtClean="0"/>
              <a:t>4/13/2025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CB3AB-A075-4EF5-919B-4D1572D55891}" type="slidenum">
              <a:rPr lang="en-US" smtClean="0"/>
              <a:t>‹#›</a:t>
            </a:fld>
            <a:endParaRPr lang="en-US"/>
          </a:p>
        </p:txBody>
      </p:sp>
    </p:spTree>
    <p:extLst>
      <p:ext uri="{BB962C8B-B14F-4D97-AF65-F5344CB8AC3E}">
        <p14:creationId xmlns:p14="http://schemas.microsoft.com/office/powerpoint/2010/main" val="478886701"/>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hyperlink" Target="https://www.ssl.com/article/browsers-and-certificate-validation/"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hyperlink" Target="https://www.ncsc.gov.uk/collection/in-house-public-key-infrastructure/pki-principles" TargetMode="Externa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hyperlink" Target="https://www.entrust.com/resources/learn/what-are-hardware-security-modules" TargetMode="Externa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https://support.google.com/mail/forum/AAAAK7un8RU3J3r2JqFNTw/?hl=en&amp;gpf=d/category-topic/gmail/share-and-discuss-with-others/3J3r2JqFNTw"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26.jpe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letsencrypt.org/" TargetMode="External"/><Relationship Id="rId2" Type="http://schemas.openxmlformats.org/officeDocument/2006/relationships/image" Target="../media/image9.png"/><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C1F5-046A-B7E3-CD3F-BABA7FC5740D}"/>
              </a:ext>
            </a:extLst>
          </p:cNvPr>
          <p:cNvSpPr txBox="1">
            <a:spLocks/>
          </p:cNvSpPr>
          <p:nvPr/>
        </p:nvSpPr>
        <p:spPr>
          <a:xfrm>
            <a:off x="5109540" y="3026618"/>
            <a:ext cx="3910830" cy="130861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5400" b="1" i="0" kern="1200">
                <a:solidFill>
                  <a:schemeClr val="bg1"/>
                </a:solidFill>
                <a:latin typeface="Arial" charset="0"/>
                <a:ea typeface="Arial" charset="0"/>
                <a:cs typeface="Arial" charset="0"/>
              </a:defRPr>
            </a:lvl1pPr>
          </a:lstStyle>
          <a:p>
            <a:pPr algn="ctr" defTabSz="685800" fontAlgn="auto">
              <a:spcAft>
                <a:spcPts val="0"/>
              </a:spcAft>
              <a:defRPr/>
            </a:pPr>
            <a:r>
              <a:rPr lang="hr-HR" sz="2400" dirty="0"/>
              <a:t>Sigurnost informacijskih sustava</a:t>
            </a:r>
            <a:endParaRPr lang="en-US" sz="1350" b="0" dirty="0">
              <a:solidFill>
                <a:srgbClr val="C30E60"/>
              </a:solidFill>
            </a:endParaRPr>
          </a:p>
        </p:txBody>
      </p:sp>
      <p:sp>
        <p:nvSpPr>
          <p:cNvPr id="3" name="TekstniOkvir 2">
            <a:extLst>
              <a:ext uri="{FF2B5EF4-FFF2-40B4-BE49-F238E27FC236}">
                <a16:creationId xmlns:a16="http://schemas.microsoft.com/office/drawing/2014/main" id="{EE719752-2A6F-EE53-14D3-001B3E974130}"/>
              </a:ext>
            </a:extLst>
          </p:cNvPr>
          <p:cNvSpPr txBox="1"/>
          <p:nvPr/>
        </p:nvSpPr>
        <p:spPr>
          <a:xfrm>
            <a:off x="4934590" y="4615154"/>
            <a:ext cx="4085780" cy="415498"/>
          </a:xfrm>
          <a:prstGeom prst="rect">
            <a:avLst/>
          </a:prstGeom>
          <a:noFill/>
        </p:spPr>
        <p:txBody>
          <a:bodyPr wrap="square" rtlCol="0">
            <a:spAutoFit/>
          </a:bodyPr>
          <a:lstStyle/>
          <a:p>
            <a:pPr algn="ctr"/>
            <a:r>
              <a:rPr lang="hr-HR" sz="2100" dirty="0">
                <a:solidFill>
                  <a:srgbClr val="C30E60"/>
                </a:solidFill>
              </a:rPr>
              <a:t>mr.sc. Dražen Pranić</a:t>
            </a:r>
            <a:endParaRPr lang="hr-HR" sz="2100" dirty="0">
              <a:solidFill>
                <a:srgbClr val="000000"/>
              </a:solidFill>
            </a:endParaRPr>
          </a:p>
        </p:txBody>
      </p:sp>
    </p:spTree>
    <p:extLst>
      <p:ext uri="{BB962C8B-B14F-4D97-AF65-F5344CB8AC3E}">
        <p14:creationId xmlns:p14="http://schemas.microsoft.com/office/powerpoint/2010/main" val="406597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hr-HR" altLang="sr-Latn-RS" dirty="0"/>
              <a:t>Uporaba PKI infrastrukture</a:t>
            </a:r>
            <a:endParaRPr lang="en-US" altLang="sr-Latn-RS" dirty="0"/>
          </a:p>
        </p:txBody>
      </p:sp>
      <p:sp>
        <p:nvSpPr>
          <p:cNvPr id="18435" name="Content Placeholder 2"/>
          <p:cNvSpPr>
            <a:spLocks noGrp="1"/>
          </p:cNvSpPr>
          <p:nvPr>
            <p:ph idx="1"/>
          </p:nvPr>
        </p:nvSpPr>
        <p:spPr/>
        <p:txBody>
          <a:bodyPr>
            <a:normAutofit/>
          </a:bodyPr>
          <a:lstStyle/>
          <a:p>
            <a:r>
              <a:rPr lang="hr-HR" altLang="sr-Latn-RS" dirty="0"/>
              <a:t>S</a:t>
            </a:r>
            <a:r>
              <a:rPr lang="en-US" altLang="sr-Latn-RS" dirty="0" err="1"/>
              <a:t>ustavi</a:t>
            </a:r>
            <a:r>
              <a:rPr lang="en-US" altLang="sr-Latn-RS" dirty="0"/>
              <a:t> </a:t>
            </a:r>
            <a:r>
              <a:rPr lang="en-US" altLang="sr-Latn-RS" dirty="0" err="1"/>
              <a:t>koji</a:t>
            </a:r>
            <a:r>
              <a:rPr lang="en-US" altLang="sr-Latn-RS" dirty="0"/>
              <a:t> </a:t>
            </a:r>
            <a:r>
              <a:rPr lang="en-US" altLang="sr-Latn-RS" dirty="0" err="1"/>
              <a:t>često</a:t>
            </a:r>
            <a:r>
              <a:rPr lang="en-US" altLang="sr-Latn-RS" dirty="0"/>
              <a:t> </a:t>
            </a:r>
            <a:r>
              <a:rPr lang="en-US" altLang="sr-Latn-RS" dirty="0" err="1"/>
              <a:t>zahtijevaju</a:t>
            </a:r>
            <a:r>
              <a:rPr lang="en-US" altLang="sr-Latn-RS" dirty="0"/>
              <a:t> </a:t>
            </a:r>
            <a:r>
              <a:rPr lang="en-US" altLang="sr-Latn-RS" dirty="0" err="1"/>
              <a:t>sigurnosne</a:t>
            </a:r>
            <a:r>
              <a:rPr lang="en-US" altLang="sr-Latn-RS" dirty="0"/>
              <a:t> </a:t>
            </a:r>
            <a:r>
              <a:rPr lang="en-US" altLang="sr-Latn-RS" dirty="0" err="1"/>
              <a:t>mehanizme</a:t>
            </a:r>
            <a:r>
              <a:rPr lang="en-US" altLang="sr-Latn-RS" dirty="0"/>
              <a:t> </a:t>
            </a:r>
            <a:r>
              <a:rPr lang="en-US" altLang="sr-Latn-RS" dirty="0" err="1"/>
              <a:t>temeljene</a:t>
            </a:r>
            <a:r>
              <a:rPr lang="en-US" altLang="sr-Latn-RS" dirty="0"/>
              <a:t> </a:t>
            </a:r>
            <a:r>
              <a:rPr lang="en-US" altLang="sr-Latn-RS" dirty="0" err="1"/>
              <a:t>na</a:t>
            </a:r>
            <a:r>
              <a:rPr lang="en-US" altLang="sr-Latn-RS" dirty="0"/>
              <a:t> PKI </a:t>
            </a:r>
            <a:r>
              <a:rPr lang="en-US" altLang="sr-Latn-RS" dirty="0" err="1"/>
              <a:t>infrastrukturi</a:t>
            </a:r>
            <a:r>
              <a:rPr lang="en-US" altLang="sr-Latn-RS" dirty="0"/>
              <a:t> </a:t>
            </a:r>
            <a:r>
              <a:rPr lang="en-US" altLang="sr-Latn-RS" dirty="0" err="1"/>
              <a:t>uključuju</a:t>
            </a:r>
            <a:r>
              <a:rPr lang="en-US" altLang="sr-Latn-RS" dirty="0"/>
              <a:t>: </a:t>
            </a:r>
          </a:p>
          <a:p>
            <a:pPr lvl="1"/>
            <a:r>
              <a:rPr lang="hr-HR" altLang="sr-Latn-RS" dirty="0"/>
              <a:t>Udaljeni pristup,</a:t>
            </a:r>
          </a:p>
          <a:p>
            <a:pPr lvl="1"/>
            <a:r>
              <a:rPr lang="hr-HR" altLang="sr-Latn-RS" dirty="0"/>
              <a:t>E-mail servis,</a:t>
            </a:r>
          </a:p>
          <a:p>
            <a:pPr lvl="1"/>
            <a:r>
              <a:rPr lang="hr-HR" altLang="sr-Latn-RS" dirty="0"/>
              <a:t>Web stranice,</a:t>
            </a:r>
            <a:endParaRPr lang="en-US" altLang="sr-Latn-RS" dirty="0"/>
          </a:p>
          <a:p>
            <a:pPr lvl="1"/>
            <a:r>
              <a:rPr lang="en-US" altLang="sr-Latn-RS" dirty="0" err="1"/>
              <a:t>usluge</a:t>
            </a:r>
            <a:r>
              <a:rPr lang="en-US" altLang="sr-Latn-RS" dirty="0"/>
              <a:t> </a:t>
            </a:r>
            <a:r>
              <a:rPr lang="en-US" altLang="sr-Latn-RS" dirty="0" err="1"/>
              <a:t>stvaranja</a:t>
            </a:r>
            <a:r>
              <a:rPr lang="en-US" altLang="sr-Latn-RS" dirty="0"/>
              <a:t> i </a:t>
            </a:r>
            <a:r>
              <a:rPr lang="en-US" altLang="sr-Latn-RS" dirty="0" err="1"/>
              <a:t>prodaje</a:t>
            </a:r>
            <a:r>
              <a:rPr lang="en-US" altLang="sr-Latn-RS" dirty="0"/>
              <a:t> </a:t>
            </a:r>
            <a:r>
              <a:rPr lang="en-US" altLang="sr-Latn-RS" dirty="0" err="1"/>
              <a:t>proizvoda</a:t>
            </a:r>
            <a:r>
              <a:rPr lang="en-US" altLang="sr-Latn-RS" dirty="0"/>
              <a:t> </a:t>
            </a:r>
            <a:r>
              <a:rPr lang="en-US" altLang="sr-Latn-RS" dirty="0" err="1"/>
              <a:t>preko</a:t>
            </a:r>
            <a:r>
              <a:rPr lang="en-US" altLang="sr-Latn-RS" dirty="0"/>
              <a:t> </a:t>
            </a:r>
            <a:r>
              <a:rPr lang="en-US" altLang="sr-Latn-RS" dirty="0" err="1"/>
              <a:t>elektroničkih</a:t>
            </a:r>
            <a:r>
              <a:rPr lang="en-US" altLang="sr-Latn-RS" dirty="0"/>
              <a:t> </a:t>
            </a:r>
            <a:r>
              <a:rPr lang="en-US" altLang="sr-Latn-RS" dirty="0" err="1"/>
              <a:t>sustava</a:t>
            </a:r>
            <a:r>
              <a:rPr lang="en-US" altLang="sr-Latn-RS" dirty="0"/>
              <a:t> („e-commerce” </a:t>
            </a:r>
            <a:r>
              <a:rPr lang="en-US" altLang="sr-Latn-RS" dirty="0" err="1"/>
              <a:t>usluge</a:t>
            </a:r>
            <a:r>
              <a:rPr lang="en-US" altLang="sr-Latn-RS" dirty="0"/>
              <a:t>), </a:t>
            </a:r>
            <a:endParaRPr lang="hr-HR" altLang="sr-Latn-RS" dirty="0"/>
          </a:p>
          <a:p>
            <a:pPr lvl="1"/>
            <a:r>
              <a:rPr lang="hr-HR" altLang="sr-Latn-RS" dirty="0"/>
              <a:t>Internet bankarstvo (poslovni subjekti)</a:t>
            </a:r>
            <a:endParaRPr lang="en-US" altLang="sr-Latn-RS" dirty="0"/>
          </a:p>
          <a:p>
            <a:pPr lvl="1"/>
            <a:r>
              <a:rPr lang="hr-HR" altLang="sr-Latn-RS" dirty="0"/>
              <a:t>E-Građani</a:t>
            </a:r>
          </a:p>
          <a:p>
            <a:pPr lvl="1"/>
            <a:r>
              <a:rPr lang="hr-HR" altLang="sr-Latn-RS" dirty="0"/>
              <a:t>…</a:t>
            </a:r>
            <a:endParaRPr lang="en-US" altLang="sr-Latn-R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hr-HR" altLang="sr-Latn-RS"/>
              <a:t>Infrastruktura javnog ključa</a:t>
            </a:r>
            <a:endParaRPr lang="en-US" altLang="sr-Latn-RS"/>
          </a:p>
        </p:txBody>
      </p:sp>
      <p:sp>
        <p:nvSpPr>
          <p:cNvPr id="15363" name="Content Placeholder 2"/>
          <p:cNvSpPr>
            <a:spLocks noGrp="1"/>
          </p:cNvSpPr>
          <p:nvPr>
            <p:ph idx="1"/>
          </p:nvPr>
        </p:nvSpPr>
        <p:spPr/>
        <p:txBody>
          <a:bodyPr>
            <a:normAutofit/>
          </a:bodyPr>
          <a:lstStyle/>
          <a:p>
            <a:pPr eaLnBrk="1" hangingPunct="1"/>
            <a:r>
              <a:rPr lang="hr-HR" altLang="sr-Latn-RS" dirty="0"/>
              <a:t>Mora postojati barem jedan entitet kojem svi vjeruju</a:t>
            </a:r>
          </a:p>
          <a:p>
            <a:pPr eaLnBrk="1" hangingPunct="1"/>
            <a:r>
              <a:rPr lang="hr-HR" altLang="sr-Latn-RS" dirty="0"/>
              <a:t>Certifikacijski centar – CA (</a:t>
            </a:r>
            <a:r>
              <a:rPr lang="hr-HR" altLang="sr-Latn-RS" dirty="0" err="1"/>
              <a:t>eng</a:t>
            </a:r>
            <a:r>
              <a:rPr lang="hr-HR" altLang="sr-Latn-RS" dirty="0"/>
              <a:t>. </a:t>
            </a:r>
            <a:r>
              <a:rPr lang="hr-HR" altLang="sr-Latn-RS" i="1" dirty="0"/>
              <a:t>Certificate </a:t>
            </a:r>
            <a:r>
              <a:rPr lang="hr-HR" altLang="sr-Latn-RS" i="1" dirty="0" err="1"/>
              <a:t>Authority</a:t>
            </a:r>
            <a:r>
              <a:rPr lang="hr-HR" altLang="sr-Latn-RS" dirty="0"/>
              <a:t>)</a:t>
            </a:r>
          </a:p>
          <a:p>
            <a:pPr lvl="1" eaLnBrk="1" hangingPunct="1"/>
            <a:r>
              <a:rPr lang="hr-HR" altLang="sr-Latn-RS" dirty="0"/>
              <a:t>Odgovoran za izdavanje digitalnih certifikata</a:t>
            </a:r>
          </a:p>
          <a:p>
            <a:pPr lvl="2" eaLnBrk="1" hangingPunct="1"/>
            <a:r>
              <a:rPr lang="hr-HR" altLang="sr-Latn-RS" dirty="0"/>
              <a:t>Omogućuju povezivanje digitalnih identiteta korisnika s njihovim stvarnim identitetom</a:t>
            </a:r>
          </a:p>
          <a:p>
            <a:pPr lvl="2" eaLnBrk="1" hangingPunct="1"/>
            <a:r>
              <a:rPr lang="hr-HR" altLang="sr-Latn-RS" dirty="0"/>
              <a:t>Digitalni certifikat je potpisan od strane CA </a:t>
            </a:r>
            <a:r>
              <a:rPr lang="hr-HR" altLang="sr-Latn-RS" dirty="0">
                <a:sym typeface="Wingdings" panose="05000000000000000000" pitchFamily="2" charset="2"/>
              </a:rPr>
              <a:t> s</a:t>
            </a:r>
            <a:r>
              <a:rPr lang="hr-HR" altLang="sr-Latn-RS" dirty="0"/>
              <a:t>vi mu vjeruju</a:t>
            </a:r>
          </a:p>
          <a:p>
            <a:pPr eaLnBrk="1" hangingPunct="1"/>
            <a:r>
              <a:rPr lang="hr-HR" altLang="sr-Latn-RS" dirty="0"/>
              <a:t>PKI infrastruktura se temelji na asimetričnoj kriptografiji (privatni i javni ključ)</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hr-HR" altLang="sr-Latn-RS" dirty="0"/>
              <a:t>Certifikacijski centar (</a:t>
            </a:r>
            <a:r>
              <a:rPr lang="hr-HR" altLang="sr-Latn-RS" dirty="0" err="1"/>
              <a:t>eng</a:t>
            </a:r>
            <a:r>
              <a:rPr lang="hr-HR" altLang="sr-Latn-RS" dirty="0"/>
              <a:t>. </a:t>
            </a:r>
            <a:r>
              <a:rPr lang="hr-HR" altLang="sr-Latn-RS" i="1" dirty="0"/>
              <a:t>Certificate </a:t>
            </a:r>
            <a:r>
              <a:rPr lang="hr-HR" altLang="sr-Latn-RS" i="1" dirty="0" err="1"/>
              <a:t>Authority</a:t>
            </a:r>
            <a:r>
              <a:rPr lang="hr-HR" altLang="sr-Latn-RS" dirty="0"/>
              <a:t>), CA</a:t>
            </a:r>
            <a:br>
              <a:rPr lang="hr-HR" altLang="sr-Latn-RS" dirty="0"/>
            </a:br>
            <a:endParaRPr lang="en-US" altLang="sr-Latn-RS" dirty="0"/>
          </a:p>
        </p:txBody>
      </p:sp>
      <p:sp>
        <p:nvSpPr>
          <p:cNvPr id="21507" name="Content Placeholder 2"/>
          <p:cNvSpPr>
            <a:spLocks noGrp="1"/>
          </p:cNvSpPr>
          <p:nvPr>
            <p:ph idx="1"/>
          </p:nvPr>
        </p:nvSpPr>
        <p:spPr/>
        <p:txBody>
          <a:bodyPr/>
          <a:lstStyle/>
          <a:p>
            <a:r>
              <a:rPr lang="hr-HR" altLang="sr-Latn-RS" dirty="0"/>
              <a:t>Svaki korisnik sustava ima svoj tajni i javni ključ</a:t>
            </a:r>
          </a:p>
          <a:p>
            <a:r>
              <a:rPr lang="hr-HR" altLang="sr-Latn-RS" dirty="0"/>
              <a:t>Javni ključ je dostupan svima, tajni ključ samo vlasniku</a:t>
            </a:r>
          </a:p>
          <a:p>
            <a:r>
              <a:rPr lang="hr-HR" altLang="sr-Latn-RS" u="sng" dirty="0"/>
              <a:t>Osnovni problem: veza javnog ključa sa stvarnim identitetom korisnika</a:t>
            </a:r>
          </a:p>
          <a:p>
            <a:pPr lvl="1"/>
            <a:r>
              <a:rPr lang="hr-HR" altLang="sr-Latn-RS" dirty="0"/>
              <a:t>Kako korisnik koji </a:t>
            </a:r>
            <a:r>
              <a:rPr lang="hr-HR" altLang="sr-Latn-RS" dirty="0" err="1"/>
              <a:t>enkriptira</a:t>
            </a:r>
            <a:r>
              <a:rPr lang="hr-HR" altLang="sr-Latn-RS" dirty="0"/>
              <a:t> podatke može biti siguran da koristi javni ključ osobe kojoj su podaci i namijenjeni?</a:t>
            </a:r>
          </a:p>
          <a:p>
            <a:r>
              <a:rPr lang="hr-HR" altLang="sr-Latn-RS" dirty="0"/>
              <a:t>CA – središnje tijelo kojem vjeruju svi korisnici sustava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hr-HR" altLang="sr-Latn-RS" dirty="0"/>
              <a:t>Funkcije CA</a:t>
            </a:r>
            <a:endParaRPr lang="en-US" altLang="sr-Latn-RS" dirty="0"/>
          </a:p>
        </p:txBody>
      </p:sp>
      <p:sp>
        <p:nvSpPr>
          <p:cNvPr id="22531" name="Content Placeholder 2"/>
          <p:cNvSpPr>
            <a:spLocks noGrp="1"/>
          </p:cNvSpPr>
          <p:nvPr>
            <p:ph idx="1"/>
          </p:nvPr>
        </p:nvSpPr>
        <p:spPr/>
        <p:txBody>
          <a:bodyPr>
            <a:normAutofit/>
          </a:bodyPr>
          <a:lstStyle/>
          <a:p>
            <a:r>
              <a:rPr lang="hr-HR" altLang="sr-Latn-RS" dirty="0"/>
              <a:t>Izdavanje digitalnih certifikata za krajnje korisnike sustava</a:t>
            </a:r>
          </a:p>
          <a:p>
            <a:pPr lvl="1"/>
            <a:r>
              <a:rPr lang="hr-HR" altLang="sr-Latn-RS" dirty="0"/>
              <a:t>Utvrđivanje identiteta subjekta</a:t>
            </a:r>
          </a:p>
          <a:p>
            <a:pPr lvl="1"/>
            <a:r>
              <a:rPr lang="hr-HR" altLang="sr-Latn-RS" dirty="0"/>
              <a:t>Izdaje digitalni certifikat potpisan tajnim ključem CA</a:t>
            </a:r>
          </a:p>
          <a:p>
            <a:pPr lvl="1"/>
            <a:r>
              <a:rPr lang="hr-HR" altLang="sr-Latn-RS" dirty="0"/>
              <a:t>Digitalni potpis osigurava vjerodostojnost certifikata</a:t>
            </a:r>
          </a:p>
          <a:p>
            <a:r>
              <a:rPr lang="hr-HR" altLang="sr-Latn-RS" dirty="0"/>
              <a:t>Repozitorij važećih i nevažećih certifikata</a:t>
            </a:r>
          </a:p>
          <a:p>
            <a:pPr lvl="1"/>
            <a:r>
              <a:rPr lang="hr-HR" altLang="sr-Latn-RS" dirty="0"/>
              <a:t>Certifikati moraju biti na raspolaganju korisnicima</a:t>
            </a:r>
          </a:p>
          <a:p>
            <a:pPr lvl="2"/>
            <a:r>
              <a:rPr lang="hr-HR" altLang="sr-Latn-RS" dirty="0"/>
              <a:t>Sadrže i javni ključ korisnika</a:t>
            </a:r>
          </a:p>
          <a:p>
            <a:pPr lvl="1"/>
            <a:r>
              <a:rPr lang="hr-HR" altLang="sr-Latn-RS" dirty="0"/>
              <a:t>Kao repozitorij se obično koriste imenički servisi</a:t>
            </a:r>
          </a:p>
          <a:p>
            <a:pPr lvl="2"/>
            <a:r>
              <a:rPr lang="hr-HR" altLang="sr-Latn-RS" dirty="0"/>
              <a:t>X.500, LDAP, </a:t>
            </a:r>
            <a:r>
              <a:rPr lang="hr-HR" altLang="sr-Latn-RS" dirty="0" err="1"/>
              <a:t>Active</a:t>
            </a:r>
            <a:r>
              <a:rPr lang="hr-HR" altLang="sr-Latn-RS" dirty="0"/>
              <a:t> </a:t>
            </a:r>
            <a:r>
              <a:rPr lang="hr-HR" altLang="sr-Latn-RS" dirty="0" err="1"/>
              <a:t>Directory</a:t>
            </a:r>
            <a:endParaRPr lang="hr-HR" altLang="sr-Latn-RS" dirty="0"/>
          </a:p>
          <a:p>
            <a:pPr lvl="2"/>
            <a:r>
              <a:rPr lang="hr-HR" altLang="sr-Latn-RS" dirty="0"/>
              <a:t>Može i web, FTP i slično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Lanac povjerenja</a:t>
            </a:r>
          </a:p>
        </p:txBody>
      </p:sp>
      <p:sp>
        <p:nvSpPr>
          <p:cNvPr id="2" name="Content Placeholder 1"/>
          <p:cNvSpPr>
            <a:spLocks noGrp="1"/>
          </p:cNvSpPr>
          <p:nvPr>
            <p:ph idx="1"/>
          </p:nvPr>
        </p:nvSpPr>
        <p:spPr/>
        <p:txBody>
          <a:bodyPr/>
          <a:lstStyle/>
          <a:p>
            <a:r>
              <a:rPr lang="hr-HR" dirty="0"/>
              <a:t>PKI pruža osnovnu sigurnost potrebnu za sigurnu komunikaciju takvu da korisnici, koji se međusobno ne poznaju ili su dosta udaljeni, mogu sigurno komunicirati kroz lanac povjerenja. </a:t>
            </a:r>
          </a:p>
          <a:p>
            <a:r>
              <a:rPr lang="hr-HR" dirty="0"/>
              <a:t>PKI se stoga naziva i hijerarhijom povjerenja.</a:t>
            </a:r>
          </a:p>
          <a:p>
            <a:endParaRPr lang="hr-HR" dirty="0"/>
          </a:p>
          <a:p>
            <a:pPr marL="0" indent="0">
              <a:buNone/>
            </a:pPr>
            <a:endParaRPr lang="hr-HR" dirty="0"/>
          </a:p>
        </p:txBody>
      </p:sp>
      <p:pic>
        <p:nvPicPr>
          <p:cNvPr id="4" name="Picture 3">
            <a:extLst>
              <a:ext uri="{FF2B5EF4-FFF2-40B4-BE49-F238E27FC236}">
                <a16:creationId xmlns:a16="http://schemas.microsoft.com/office/drawing/2014/main" id="{E300AA2C-D14C-5705-61E4-22E38D329A46}"/>
              </a:ext>
            </a:extLst>
          </p:cNvPr>
          <p:cNvPicPr>
            <a:picLocks noChangeAspect="1"/>
          </p:cNvPicPr>
          <p:nvPr/>
        </p:nvPicPr>
        <p:blipFill>
          <a:blip r:embed="rId2"/>
          <a:stretch>
            <a:fillRect/>
          </a:stretch>
        </p:blipFill>
        <p:spPr>
          <a:xfrm>
            <a:off x="4788024" y="3573016"/>
            <a:ext cx="3944292" cy="2546020"/>
          </a:xfrm>
          <a:prstGeom prst="rect">
            <a:avLst/>
          </a:prstGeom>
        </p:spPr>
      </p:pic>
    </p:spTree>
    <p:extLst>
      <p:ext uri="{BB962C8B-B14F-4D97-AF65-F5344CB8AC3E}">
        <p14:creationId xmlns:p14="http://schemas.microsoft.com/office/powerpoint/2010/main" val="3234572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3042-64D4-4E71-9D26-D3173D371654}"/>
              </a:ext>
            </a:extLst>
          </p:cNvPr>
          <p:cNvSpPr>
            <a:spLocks noGrp="1"/>
          </p:cNvSpPr>
          <p:nvPr>
            <p:ph type="title"/>
          </p:nvPr>
        </p:nvSpPr>
        <p:spPr/>
        <p:txBody>
          <a:bodyPr/>
          <a:lstStyle/>
          <a:p>
            <a:r>
              <a:rPr lang="hr-HR" dirty="0"/>
              <a:t>Lanac povjerenja</a:t>
            </a:r>
          </a:p>
        </p:txBody>
      </p:sp>
      <p:pic>
        <p:nvPicPr>
          <p:cNvPr id="4" name="Content Placeholder 3">
            <a:extLst>
              <a:ext uri="{FF2B5EF4-FFF2-40B4-BE49-F238E27FC236}">
                <a16:creationId xmlns:a16="http://schemas.microsoft.com/office/drawing/2014/main" id="{467E971F-311F-425F-B2B7-997E5C814B1C}"/>
              </a:ext>
            </a:extLst>
          </p:cNvPr>
          <p:cNvPicPr>
            <a:picLocks noGrp="1" noChangeAspect="1"/>
          </p:cNvPicPr>
          <p:nvPr>
            <p:ph idx="1"/>
          </p:nvPr>
        </p:nvPicPr>
        <p:blipFill>
          <a:blip r:embed="rId2"/>
          <a:stretch>
            <a:fillRect/>
          </a:stretch>
        </p:blipFill>
        <p:spPr>
          <a:xfrm>
            <a:off x="1437819" y="1825625"/>
            <a:ext cx="6268361" cy="4351338"/>
          </a:xfrm>
          <a:prstGeom prst="rect">
            <a:avLst/>
          </a:prstGeom>
        </p:spPr>
      </p:pic>
    </p:spTree>
    <p:extLst>
      <p:ext uri="{BB962C8B-B14F-4D97-AF65-F5344CB8AC3E}">
        <p14:creationId xmlns:p14="http://schemas.microsoft.com/office/powerpoint/2010/main" val="1779069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hr-HR" altLang="sr-Latn-RS" dirty="0"/>
              <a:t>Registracijski centar (</a:t>
            </a:r>
            <a:r>
              <a:rPr lang="hr-HR" altLang="sr-Latn-RS" dirty="0" err="1"/>
              <a:t>eng</a:t>
            </a:r>
            <a:r>
              <a:rPr lang="hr-HR" altLang="sr-Latn-RS" dirty="0"/>
              <a:t>. </a:t>
            </a:r>
            <a:r>
              <a:rPr lang="hr-HR" altLang="sr-Latn-RS" i="1" dirty="0" err="1"/>
              <a:t>Registration</a:t>
            </a:r>
            <a:r>
              <a:rPr lang="hr-HR" altLang="sr-Latn-RS" i="1" dirty="0"/>
              <a:t> </a:t>
            </a:r>
            <a:r>
              <a:rPr lang="hr-HR" altLang="sr-Latn-RS" i="1" dirty="0" err="1"/>
              <a:t>Authority</a:t>
            </a:r>
            <a:r>
              <a:rPr lang="hr-HR" altLang="sr-Latn-RS" dirty="0"/>
              <a:t>), RA</a:t>
            </a:r>
          </a:p>
        </p:txBody>
      </p:sp>
      <p:sp>
        <p:nvSpPr>
          <p:cNvPr id="24579" name="Content Placeholder 2"/>
          <p:cNvSpPr>
            <a:spLocks noGrp="1"/>
          </p:cNvSpPr>
          <p:nvPr>
            <p:ph idx="1"/>
          </p:nvPr>
        </p:nvSpPr>
        <p:spPr/>
        <p:txBody>
          <a:bodyPr>
            <a:normAutofit/>
          </a:bodyPr>
          <a:lstStyle/>
          <a:p>
            <a:r>
              <a:rPr lang="hr-HR" altLang="sr-Latn-RS" dirty="0"/>
              <a:t>Odgovoran za provjeru identiteta korisnika prilikom inicijalne registracije</a:t>
            </a:r>
          </a:p>
          <a:p>
            <a:r>
              <a:rPr lang="hr-HR" altLang="sr-Latn-RS" dirty="0"/>
              <a:t>RA može provjeravati i druge parametre</a:t>
            </a:r>
          </a:p>
          <a:p>
            <a:pPr lvl="1"/>
            <a:r>
              <a:rPr lang="hr-HR" altLang="sr-Latn-RS" dirty="0"/>
              <a:t>Npr. ovlasti korisnika za izdavanje certifikata koji traži</a:t>
            </a:r>
          </a:p>
          <a:p>
            <a:r>
              <a:rPr lang="hr-HR" altLang="sr-Latn-RS" dirty="0"/>
              <a:t>Može biti implementiran kao dio CA ili odvojen</a:t>
            </a:r>
          </a:p>
          <a:p>
            <a:r>
              <a:rPr lang="hr-HR" altLang="sr-Latn-RS" dirty="0"/>
              <a:t>Postupak utvrđivanja identiteta utječe na vjerodostojnost cijelog PKI sustava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hr-HR" altLang="sr-Latn-RS" dirty="0"/>
              <a:t>Krajnji korisnik</a:t>
            </a:r>
            <a:endParaRPr lang="en-US" altLang="sr-Latn-RS" dirty="0"/>
          </a:p>
        </p:txBody>
      </p:sp>
      <p:sp>
        <p:nvSpPr>
          <p:cNvPr id="25603" name="Content Placeholder 2"/>
          <p:cNvSpPr>
            <a:spLocks noGrp="1"/>
          </p:cNvSpPr>
          <p:nvPr>
            <p:ph idx="1"/>
          </p:nvPr>
        </p:nvSpPr>
        <p:spPr/>
        <p:txBody>
          <a:bodyPr/>
          <a:lstStyle/>
          <a:p>
            <a:r>
              <a:rPr lang="hr-HR" altLang="sr-Latn-RS" dirty="0"/>
              <a:t>Subjekt za koji se certifikat izdaje</a:t>
            </a:r>
          </a:p>
          <a:p>
            <a:r>
              <a:rPr lang="hr-HR" altLang="sr-Latn-RS" dirty="0"/>
              <a:t>Vlasnik digitalnog certifikata</a:t>
            </a:r>
          </a:p>
          <a:p>
            <a:r>
              <a:rPr lang="hr-HR" altLang="sr-Latn-RS" dirty="0"/>
              <a:t>Odgovoran za sigurnu pohranu i čuvanje tajnog ključa</a:t>
            </a:r>
          </a:p>
          <a:p>
            <a:r>
              <a:rPr lang="hr-HR" altLang="sr-Latn-RS" dirty="0"/>
              <a:t>Mogu biti individualni korisnici (zaposlenici, klijenti)</a:t>
            </a:r>
          </a:p>
          <a:p>
            <a:r>
              <a:rPr lang="hr-HR" altLang="sr-Latn-RS" dirty="0"/>
              <a:t>Fizički uređaji (</a:t>
            </a:r>
            <a:r>
              <a:rPr lang="hr-HR" altLang="sr-Latn-RS" dirty="0" err="1"/>
              <a:t>vatrozidi</a:t>
            </a:r>
            <a:r>
              <a:rPr lang="hr-HR" altLang="sr-Latn-RS" dirty="0"/>
              <a:t>, mrežni uređaji i sl.)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D452DA-0EA0-7B20-C1E8-05D165A5D67F}"/>
              </a:ext>
            </a:extLst>
          </p:cNvPr>
          <p:cNvSpPr>
            <a:spLocks noGrp="1"/>
          </p:cNvSpPr>
          <p:nvPr>
            <p:ph type="title"/>
          </p:nvPr>
        </p:nvSpPr>
        <p:spPr/>
        <p:txBody>
          <a:bodyPr/>
          <a:lstStyle/>
          <a:p>
            <a:endParaRPr lang="hr-HR"/>
          </a:p>
        </p:txBody>
      </p:sp>
      <p:sp>
        <p:nvSpPr>
          <p:cNvPr id="6" name="Content Placeholder 5">
            <a:extLst>
              <a:ext uri="{FF2B5EF4-FFF2-40B4-BE49-F238E27FC236}">
                <a16:creationId xmlns:a16="http://schemas.microsoft.com/office/drawing/2014/main" id="{B58FCF20-5D55-FBAA-61FE-EC37F74538FA}"/>
              </a:ext>
            </a:extLst>
          </p:cNvPr>
          <p:cNvSpPr>
            <a:spLocks noGrp="1"/>
          </p:cNvSpPr>
          <p:nvPr>
            <p:ph idx="1"/>
          </p:nvPr>
        </p:nvSpPr>
        <p:spPr/>
        <p:txBody>
          <a:bodyPr/>
          <a:lstStyle/>
          <a:p>
            <a:endParaRPr lang="hr-HR"/>
          </a:p>
        </p:txBody>
      </p:sp>
      <p:pic>
        <p:nvPicPr>
          <p:cNvPr id="4" name="Picture 3">
            <a:extLst>
              <a:ext uri="{FF2B5EF4-FFF2-40B4-BE49-F238E27FC236}">
                <a16:creationId xmlns:a16="http://schemas.microsoft.com/office/drawing/2014/main" id="{01A0E6A8-C2F8-4266-A9E4-816200E52BC9}"/>
              </a:ext>
            </a:extLst>
          </p:cNvPr>
          <p:cNvPicPr>
            <a:picLocks noChangeAspect="1"/>
          </p:cNvPicPr>
          <p:nvPr/>
        </p:nvPicPr>
        <p:blipFill>
          <a:blip r:embed="rId2"/>
          <a:stretch>
            <a:fillRect/>
          </a:stretch>
        </p:blipFill>
        <p:spPr>
          <a:xfrm>
            <a:off x="0" y="347682"/>
            <a:ext cx="9144000" cy="5718319"/>
          </a:xfrm>
          <a:prstGeom prst="rect">
            <a:avLst/>
          </a:prstGeom>
        </p:spPr>
      </p:pic>
    </p:spTree>
    <p:extLst>
      <p:ext uri="{BB962C8B-B14F-4D97-AF65-F5344CB8AC3E}">
        <p14:creationId xmlns:p14="http://schemas.microsoft.com/office/powerpoint/2010/main" val="2663746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hr-HR" altLang="sr-Latn-RS"/>
              <a:t>Komponente PKI sustava</a:t>
            </a:r>
            <a:endParaRPr lang="en-US" altLang="sr-Latn-RS"/>
          </a:p>
        </p:txBody>
      </p:sp>
      <p:sp>
        <p:nvSpPr>
          <p:cNvPr id="2" name="Content Placeholder 1">
            <a:extLst>
              <a:ext uri="{FF2B5EF4-FFF2-40B4-BE49-F238E27FC236}">
                <a16:creationId xmlns:a16="http://schemas.microsoft.com/office/drawing/2014/main" id="{B519BFF7-B94D-F4FD-A338-0954576CE82D}"/>
              </a:ext>
            </a:extLst>
          </p:cNvPr>
          <p:cNvSpPr>
            <a:spLocks noGrp="1"/>
          </p:cNvSpPr>
          <p:nvPr>
            <p:ph idx="1"/>
          </p:nvPr>
        </p:nvSpPr>
        <p:spPr/>
        <p:txBody>
          <a:bodyPr/>
          <a:lstStyle/>
          <a:p>
            <a:endParaRPr lang="hr-HR"/>
          </a:p>
        </p:txBody>
      </p:sp>
      <p:pic>
        <p:nvPicPr>
          <p:cNvPr id="26627" name="Picture 2" descr="P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071563"/>
            <a:ext cx="3286125" cy="55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a:t>Uvod</a:t>
            </a:r>
            <a:endParaRPr lang="en-US" dirty="0"/>
          </a:p>
        </p:txBody>
      </p:sp>
      <p:sp>
        <p:nvSpPr>
          <p:cNvPr id="12291" name="Content Placeholder 2"/>
          <p:cNvSpPr>
            <a:spLocks noGrp="1"/>
          </p:cNvSpPr>
          <p:nvPr>
            <p:ph idx="1"/>
          </p:nvPr>
        </p:nvSpPr>
        <p:spPr/>
        <p:txBody>
          <a:bodyPr/>
          <a:lstStyle/>
          <a:p>
            <a:r>
              <a:rPr lang="hr-HR" altLang="sr-Latn-RS" dirty="0"/>
              <a:t>Osnovne informacije o PKI infrastrukturi</a:t>
            </a:r>
          </a:p>
          <a:p>
            <a:r>
              <a:rPr lang="hr-HR" altLang="sr-Latn-RS" dirty="0"/>
              <a:t>Dijelovi PKI infrastrukture</a:t>
            </a:r>
          </a:p>
          <a:p>
            <a:r>
              <a:rPr lang="hr-HR" altLang="sr-Latn-RS" dirty="0"/>
              <a:t>Certifikati</a:t>
            </a:r>
          </a:p>
          <a:p>
            <a:r>
              <a:rPr lang="hr-HR" altLang="sr-Latn-RS" dirty="0"/>
              <a:t>HSM</a:t>
            </a:r>
          </a:p>
          <a:p>
            <a:r>
              <a:rPr lang="hr-HR" altLang="sr-Latn-RS" dirty="0"/>
              <a:t>Napadi na PKI</a:t>
            </a:r>
          </a:p>
          <a:p>
            <a:pPr marL="0" indent="0">
              <a:buNone/>
            </a:pPr>
            <a:endParaRPr lang="en-US" altLang="sr-Latn-R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A2488-5DA5-3E67-CF41-8E22BFBD0CA4}"/>
              </a:ext>
            </a:extLst>
          </p:cNvPr>
          <p:cNvSpPr>
            <a:spLocks noGrp="1"/>
          </p:cNvSpPr>
          <p:nvPr>
            <p:ph type="title"/>
          </p:nvPr>
        </p:nvSpPr>
        <p:spPr/>
        <p:txBody>
          <a:bodyPr/>
          <a:lstStyle/>
          <a:p>
            <a:r>
              <a:rPr lang="hr-HR" dirty="0"/>
              <a:t>Zahtjev za izdavanje certifikata</a:t>
            </a:r>
          </a:p>
        </p:txBody>
      </p:sp>
      <p:pic>
        <p:nvPicPr>
          <p:cNvPr id="5" name="Content Placeholder 4">
            <a:extLst>
              <a:ext uri="{FF2B5EF4-FFF2-40B4-BE49-F238E27FC236}">
                <a16:creationId xmlns:a16="http://schemas.microsoft.com/office/drawing/2014/main" id="{0A133753-00E0-5EFE-1BB1-CCF747B59E45}"/>
              </a:ext>
            </a:extLst>
          </p:cNvPr>
          <p:cNvPicPr>
            <a:picLocks noGrp="1" noChangeAspect="1"/>
          </p:cNvPicPr>
          <p:nvPr>
            <p:ph idx="1"/>
          </p:nvPr>
        </p:nvPicPr>
        <p:blipFill>
          <a:blip r:embed="rId2"/>
          <a:stretch>
            <a:fillRect/>
          </a:stretch>
        </p:blipFill>
        <p:spPr>
          <a:xfrm>
            <a:off x="2377162" y="1825625"/>
            <a:ext cx="4389675" cy="4351338"/>
          </a:xfrm>
        </p:spPr>
      </p:pic>
    </p:spTree>
    <p:extLst>
      <p:ext uri="{BB962C8B-B14F-4D97-AF65-F5344CB8AC3E}">
        <p14:creationId xmlns:p14="http://schemas.microsoft.com/office/powerpoint/2010/main" val="3943725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hr-HR" altLang="sr-Latn-RS"/>
              <a:t>Digitalni certifikati</a:t>
            </a:r>
            <a:endParaRPr lang="en-US" altLang="sr-Latn-RS"/>
          </a:p>
        </p:txBody>
      </p:sp>
      <p:sp>
        <p:nvSpPr>
          <p:cNvPr id="30723" name="Content Placeholder 2"/>
          <p:cNvSpPr>
            <a:spLocks noGrp="1"/>
          </p:cNvSpPr>
          <p:nvPr>
            <p:ph idx="1"/>
          </p:nvPr>
        </p:nvSpPr>
        <p:spPr/>
        <p:txBody>
          <a:bodyPr>
            <a:normAutofit/>
          </a:bodyPr>
          <a:lstStyle/>
          <a:p>
            <a:pPr eaLnBrk="1" hangingPunct="1"/>
            <a:r>
              <a:rPr lang="hr-HR" altLang="sr-Latn-RS" dirty="0"/>
              <a:t>Povezuje javni ključ subjekta s njegovim stvarnim identitetom</a:t>
            </a:r>
          </a:p>
          <a:p>
            <a:pPr eaLnBrk="1" hangingPunct="1"/>
            <a:r>
              <a:rPr lang="hr-HR" altLang="sr-Latn-RS" dirty="0"/>
              <a:t>Postoje različiti tipovi, mi ćemo analizirati X.509</a:t>
            </a:r>
          </a:p>
          <a:p>
            <a:pPr eaLnBrk="1" hangingPunct="1"/>
            <a:r>
              <a:rPr lang="hr-HR" altLang="sr-Latn-RS" dirty="0"/>
              <a:t>X.509 standard razvijen od strane ITU-T</a:t>
            </a:r>
          </a:p>
          <a:p>
            <a:pPr lvl="1" eaLnBrk="1" hangingPunct="1"/>
            <a:r>
              <a:rPr lang="hr-HR" altLang="sr-Latn-RS" dirty="0"/>
              <a:t>Definira osnovne elemente PKI infrastrukture</a:t>
            </a:r>
          </a:p>
          <a:p>
            <a:pPr lvl="2" eaLnBrk="1" hangingPunct="1"/>
            <a:r>
              <a:rPr lang="hr-HR" altLang="sr-Latn-RS" dirty="0"/>
              <a:t>Digitalni certifikati</a:t>
            </a:r>
          </a:p>
          <a:p>
            <a:pPr lvl="2" eaLnBrk="1" hangingPunct="1"/>
            <a:r>
              <a:rPr lang="hr-HR" altLang="sr-Latn-RS" dirty="0" err="1"/>
              <a:t>Revokacijske</a:t>
            </a:r>
            <a:r>
              <a:rPr lang="hr-HR" altLang="sr-Latn-RS" dirty="0"/>
              <a:t> liste</a:t>
            </a:r>
          </a:p>
          <a:p>
            <a:pPr lvl="2" eaLnBrk="1" hangingPunct="1"/>
            <a:r>
              <a:rPr lang="hr-HR" altLang="sr-Latn-RS" dirty="0"/>
              <a:t>Postupci vezani uz upravljanje certifikatima</a:t>
            </a:r>
          </a:p>
          <a:p>
            <a:pPr lvl="1" eaLnBrk="1" hangingPunct="1"/>
            <a:r>
              <a:rPr lang="hr-HR" altLang="sr-Latn-RS" dirty="0"/>
              <a:t>Tri inačice (X.509 V1, X.509 V2, X.509 V3)</a:t>
            </a:r>
          </a:p>
          <a:p>
            <a:pPr lvl="2" eaLnBrk="1" hangingPunct="1"/>
            <a:r>
              <a:rPr lang="hr-HR" altLang="sr-Latn-RS" dirty="0"/>
              <a:t>Prethodne inačice su imale problem korištenja dodatnih atributa i fleksibilnih proširenja u skladu s pojedinim potrebama</a:t>
            </a:r>
          </a:p>
          <a:p>
            <a:pPr lvl="2" eaLnBrk="1" hangingPunct="1"/>
            <a:r>
              <a:rPr lang="hr-HR" altLang="sr-Latn-RS" dirty="0"/>
              <a:t>X.509 V3 izdan 1997. godine rješava te probleme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hr-HR" altLang="sr-Latn-RS"/>
              <a:t>X.509</a:t>
            </a:r>
            <a:endParaRPr lang="en-US" altLang="sr-Latn-RS"/>
          </a:p>
        </p:txBody>
      </p:sp>
      <p:sp>
        <p:nvSpPr>
          <p:cNvPr id="31747" name="Content Placeholder 2"/>
          <p:cNvSpPr>
            <a:spLocks noGrp="1"/>
          </p:cNvSpPr>
          <p:nvPr>
            <p:ph idx="1"/>
          </p:nvPr>
        </p:nvSpPr>
        <p:spPr/>
        <p:txBody>
          <a:bodyPr>
            <a:normAutofit/>
          </a:bodyPr>
          <a:lstStyle/>
          <a:p>
            <a:pPr eaLnBrk="1" hangingPunct="1"/>
            <a:r>
              <a:rPr lang="hr-HR" altLang="sr-Latn-RS" dirty="0"/>
              <a:t>Struktura X.509 certifikata</a:t>
            </a:r>
          </a:p>
          <a:p>
            <a:pPr eaLnBrk="1" hangingPunct="1"/>
            <a:endParaRPr lang="hr-HR" altLang="sr-Latn-RS" dirty="0"/>
          </a:p>
          <a:p>
            <a:pPr eaLnBrk="1" hangingPunct="1"/>
            <a:endParaRPr lang="hr-HR" altLang="sr-Latn-RS" dirty="0"/>
          </a:p>
          <a:p>
            <a:pPr eaLnBrk="1" hangingPunct="1"/>
            <a:endParaRPr lang="hr-HR" altLang="sr-Latn-RS" dirty="0"/>
          </a:p>
          <a:p>
            <a:pPr eaLnBrk="1" hangingPunct="1"/>
            <a:r>
              <a:rPr lang="hr-HR" altLang="sr-Latn-RS" dirty="0"/>
              <a:t>Inačica</a:t>
            </a:r>
          </a:p>
          <a:p>
            <a:pPr lvl="1" eaLnBrk="1" hangingPunct="1"/>
            <a:r>
              <a:rPr lang="hr-HR" altLang="sr-Latn-RS" dirty="0"/>
              <a:t>Definira inačicu certifikata (V1, V2 ili V3)</a:t>
            </a:r>
          </a:p>
          <a:p>
            <a:pPr eaLnBrk="1" hangingPunct="1"/>
            <a:r>
              <a:rPr lang="hr-HR" altLang="sr-Latn-RS" dirty="0"/>
              <a:t>Serijski broj</a:t>
            </a:r>
          </a:p>
          <a:p>
            <a:pPr lvl="1" eaLnBrk="1" hangingPunct="1"/>
            <a:r>
              <a:rPr lang="hr-HR" altLang="sr-Latn-RS" dirty="0"/>
              <a:t>Jedinstveni broj certifikata u CA repozitoriju</a:t>
            </a:r>
          </a:p>
          <a:p>
            <a:pPr eaLnBrk="1" hangingPunct="1"/>
            <a:r>
              <a:rPr lang="hr-HR" altLang="sr-Latn-RS" dirty="0"/>
              <a:t>Potpis</a:t>
            </a:r>
          </a:p>
          <a:p>
            <a:pPr lvl="1" eaLnBrk="1" hangingPunct="1"/>
            <a:r>
              <a:rPr lang="hr-HR" altLang="sr-Latn-RS" dirty="0"/>
              <a:t>definira tip algoritma korištenog za izradu digitalnog potpisa certifikata (npr. SHA256)</a:t>
            </a:r>
          </a:p>
        </p:txBody>
      </p:sp>
      <p:pic>
        <p:nvPicPr>
          <p:cNvPr id="31748" name="Picture 2" descr="X5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214563"/>
            <a:ext cx="882967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hr-HR" altLang="sr-Latn-RS"/>
              <a:t>X.509</a:t>
            </a:r>
            <a:endParaRPr lang="en-US" altLang="sr-Latn-RS"/>
          </a:p>
        </p:txBody>
      </p:sp>
      <p:sp>
        <p:nvSpPr>
          <p:cNvPr id="32771" name="Content Placeholder 2"/>
          <p:cNvSpPr>
            <a:spLocks noGrp="1"/>
          </p:cNvSpPr>
          <p:nvPr>
            <p:ph idx="1"/>
          </p:nvPr>
        </p:nvSpPr>
        <p:spPr/>
        <p:txBody>
          <a:bodyPr/>
          <a:lstStyle/>
          <a:p>
            <a:pPr eaLnBrk="1" hangingPunct="1"/>
            <a:r>
              <a:rPr lang="hr-HR" altLang="sr-Latn-RS"/>
              <a:t>Izdavatelj</a:t>
            </a:r>
          </a:p>
          <a:p>
            <a:pPr lvl="1" eaLnBrk="1" hangingPunct="1"/>
            <a:r>
              <a:rPr lang="hr-HR" altLang="sr-Latn-RS"/>
              <a:t>Naziv CA koji je izdao certifikat</a:t>
            </a:r>
          </a:p>
          <a:p>
            <a:pPr lvl="2" eaLnBrk="1" hangingPunct="1"/>
            <a:r>
              <a:rPr lang="hr-HR" altLang="sr-Latn-RS"/>
              <a:t>Sadrži Distinguished Name (DN) vrijednost u skladu s X.500 standardom za imeničke servise</a:t>
            </a:r>
          </a:p>
          <a:p>
            <a:pPr lvl="2" eaLnBrk="1" hangingPunct="1"/>
            <a:r>
              <a:rPr lang="hr-HR" altLang="sr-Latn-RS"/>
              <a:t>Certifikati se najčešće i pohranjuju u nekom od imeničkih servisa</a:t>
            </a:r>
          </a:p>
          <a:p>
            <a:pPr lvl="3" eaLnBrk="1" hangingPunct="1"/>
            <a:r>
              <a:rPr lang="en-US" altLang="sr-Latn-RS"/>
              <a:t>OU = VeriSign International Server CA - Class 3</a:t>
            </a:r>
            <a:endParaRPr lang="hr-HR" altLang="sr-Latn-RS"/>
          </a:p>
          <a:p>
            <a:pPr eaLnBrk="1" hangingPunct="1"/>
            <a:r>
              <a:rPr lang="hr-HR" altLang="sr-Latn-RS"/>
              <a:t>Razdoblje valjanosti</a:t>
            </a:r>
          </a:p>
          <a:p>
            <a:pPr lvl="1" eaLnBrk="1" hangingPunct="1"/>
            <a:r>
              <a:rPr lang="hr-HR" altLang="sr-Latn-RS"/>
              <a:t>Vremensko razdoblje valjanosti certifikata</a:t>
            </a:r>
          </a:p>
          <a:p>
            <a:pPr lvl="2" eaLnBrk="1" hangingPunct="1"/>
            <a:r>
              <a:rPr lang="hr-HR" altLang="sr-Latn-RS"/>
              <a:t>Ako nije opozvan iz nekog drugog razloga</a:t>
            </a:r>
          </a:p>
          <a:p>
            <a:pPr lvl="2" eaLnBrk="1" hangingPunct="1"/>
            <a:r>
              <a:rPr lang="hr-HR" altLang="sr-Latn-RS"/>
              <a:t>Sastoji se od dvije vrijednosti</a:t>
            </a:r>
          </a:p>
          <a:p>
            <a:pPr lvl="3" eaLnBrk="1" hangingPunct="1"/>
            <a:r>
              <a:rPr lang="hr-HR" altLang="sr-Latn-RS"/>
              <a:t>Not valid before</a:t>
            </a:r>
          </a:p>
          <a:p>
            <a:pPr lvl="3" eaLnBrk="1" hangingPunct="1"/>
            <a:r>
              <a:rPr lang="hr-HR" altLang="sr-Latn-RS"/>
              <a:t>Not valid after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hr-HR" altLang="sr-Latn-RS"/>
              <a:t>X.509</a:t>
            </a:r>
            <a:endParaRPr lang="en-US" altLang="sr-Latn-RS"/>
          </a:p>
        </p:txBody>
      </p:sp>
      <p:sp>
        <p:nvSpPr>
          <p:cNvPr id="33795" name="Content Placeholder 2"/>
          <p:cNvSpPr>
            <a:spLocks noGrp="1"/>
          </p:cNvSpPr>
          <p:nvPr>
            <p:ph idx="1"/>
          </p:nvPr>
        </p:nvSpPr>
        <p:spPr/>
        <p:txBody>
          <a:bodyPr>
            <a:normAutofit/>
          </a:bodyPr>
          <a:lstStyle/>
          <a:p>
            <a:pPr eaLnBrk="1" hangingPunct="1"/>
            <a:r>
              <a:rPr lang="hr-HR" altLang="sr-Latn-RS" dirty="0"/>
              <a:t>Subjekt</a:t>
            </a:r>
          </a:p>
          <a:p>
            <a:pPr lvl="1" eaLnBrk="1" hangingPunct="1"/>
            <a:r>
              <a:rPr lang="hr-HR" altLang="sr-Latn-RS" dirty="0"/>
              <a:t>Naziv subjekta za koji je certifikat izdan</a:t>
            </a:r>
          </a:p>
          <a:p>
            <a:pPr lvl="2"/>
            <a:r>
              <a:rPr lang="en-US" sz="1450" dirty="0"/>
              <a:t>CN = *.algebra.hr</a:t>
            </a:r>
          </a:p>
          <a:p>
            <a:pPr lvl="2"/>
            <a:r>
              <a:rPr lang="en-US" sz="1450" dirty="0"/>
              <a:t>OU = TP</a:t>
            </a:r>
          </a:p>
          <a:p>
            <a:pPr lvl="2"/>
            <a:r>
              <a:rPr lang="en-US" sz="1450" dirty="0"/>
              <a:t>O = </a:t>
            </a:r>
            <a:r>
              <a:rPr lang="hr-HR" sz="1450" dirty="0"/>
              <a:t>Sveučilište </a:t>
            </a:r>
            <a:r>
              <a:rPr lang="en-US" sz="1450" dirty="0"/>
              <a:t>Algebra</a:t>
            </a:r>
          </a:p>
          <a:p>
            <a:pPr lvl="2"/>
            <a:r>
              <a:rPr lang="en-US" sz="1450" dirty="0"/>
              <a:t>L = Zagreb</a:t>
            </a:r>
          </a:p>
          <a:p>
            <a:pPr lvl="2"/>
            <a:r>
              <a:rPr lang="en-US" sz="1450" dirty="0"/>
              <a:t>C = HR</a:t>
            </a:r>
          </a:p>
          <a:p>
            <a:pPr eaLnBrk="1" hangingPunct="1"/>
            <a:r>
              <a:rPr lang="hr-HR" altLang="sr-Latn-RS" dirty="0"/>
              <a:t>Javni ključ subjekta</a:t>
            </a:r>
          </a:p>
          <a:p>
            <a:pPr lvl="1" eaLnBrk="1" hangingPunct="1"/>
            <a:r>
              <a:rPr lang="hr-HR" altLang="sr-Latn-RS" dirty="0"/>
              <a:t>Javni ključ s identifikatorom asimetričnog algoritma koji se koristi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4B340C-F536-CD49-268B-ABC5D7FAE10E}"/>
              </a:ext>
            </a:extLst>
          </p:cNvPr>
          <p:cNvSpPr>
            <a:spLocks noGrp="1"/>
          </p:cNvSpPr>
          <p:nvPr>
            <p:ph idx="1"/>
          </p:nvPr>
        </p:nvSpPr>
        <p:spPr>
          <a:xfrm>
            <a:off x="5364088" y="1825625"/>
            <a:ext cx="3151262" cy="4351338"/>
          </a:xfrm>
        </p:spPr>
        <p:txBody>
          <a:bodyPr/>
          <a:lstStyle/>
          <a:p>
            <a:pPr marL="0" indent="0">
              <a:buNone/>
            </a:pPr>
            <a:r>
              <a:rPr lang="hr-HR" sz="1000" b="0" i="0" dirty="0">
                <a:solidFill>
                  <a:srgbClr val="000000"/>
                </a:solidFill>
                <a:effectLst/>
                <a:latin typeface="Segoe UI" panose="020B0502040204020203" pitchFamily="34" charset="0"/>
              </a:rPr>
              <a:t>C3 06 5B 3C 4A DC 98 E1 DC 97 0C B4 78 1D 8A 99 FF 75 97 57 66 26 CC F1 51 6B F2 BC 77 B9 12 0D 2F 5C 70 0A 82 B7 BE 61 75 31 8C 06 6B 57 36 C4 58 A9 B4 FB 2A F1 57 02 2F F2 A6 42 16 10 39 1E 22 C3 90 6D D3 B2 49 87 DC 85 BF 14 FD BB 98 A8 AC 5B D3 8E 42 40 0E C8 EE 6D 28 71 87 1A 90 F9 E2 94 FA FD 4A 2C C9 75 5A 36 AC 35 4F 17 C2 C0 71 99 51 B6 D9 1A DC 52 CE 48 9B 79 83 43 46 A7 21 23 0F 4A 5F 45 F5 C1 39 39 4C B0 46 0A B9 BD 7C AB 37 8A 58 EB F7 5F EC 6A 29 9E 40 58 3E 68 27 75 42 90 33 7A 9D 28 68 CA 0F ED 57 BF F4 64 6A 79 2E 61 6F A2 06 3E 2E B4 DE 44 12 3D A5 06 B1 CD D6 0B 7B EE 7E B0 1C A4 5D 7A B9 58 5C 97 8A 64 B3 C8 A8 84 72 D5 FA DA B3 9A 1A 46 7B FD A9 CF D4 64 86 8A D6 8A CD 57 5B 3C DF 6A 03 0F 6E 07 5B 8F 34 0C AC </a:t>
            </a:r>
            <a:r>
              <a:rPr lang="hr-HR" sz="1000" b="0" i="0" dirty="0" err="1">
                <a:solidFill>
                  <a:srgbClr val="000000"/>
                </a:solidFill>
                <a:effectLst/>
                <a:latin typeface="Segoe UI" panose="020B0502040204020203" pitchFamily="34" charset="0"/>
              </a:rPr>
              <a:t>AC</a:t>
            </a:r>
            <a:r>
              <a:rPr lang="hr-HR" sz="1000" b="0" i="0" dirty="0">
                <a:solidFill>
                  <a:srgbClr val="000000"/>
                </a:solidFill>
                <a:effectLst/>
                <a:latin typeface="Segoe UI" panose="020B0502040204020203" pitchFamily="34" charset="0"/>
              </a:rPr>
              <a:t> F8 07 7F 94 82 9B B8 1F </a:t>
            </a:r>
            <a:br>
              <a:rPr lang="hr-HR" dirty="0"/>
            </a:br>
            <a:endParaRPr lang="hr-HR" dirty="0"/>
          </a:p>
        </p:txBody>
      </p:sp>
      <p:pic>
        <p:nvPicPr>
          <p:cNvPr id="7" name="Picture 6">
            <a:extLst>
              <a:ext uri="{FF2B5EF4-FFF2-40B4-BE49-F238E27FC236}">
                <a16:creationId xmlns:a16="http://schemas.microsoft.com/office/drawing/2014/main" id="{38DA6FD8-4946-CA83-435C-FC8B8A86D204}"/>
              </a:ext>
            </a:extLst>
          </p:cNvPr>
          <p:cNvPicPr>
            <a:picLocks noChangeAspect="1"/>
          </p:cNvPicPr>
          <p:nvPr/>
        </p:nvPicPr>
        <p:blipFill>
          <a:blip r:embed="rId2"/>
          <a:stretch>
            <a:fillRect/>
          </a:stretch>
        </p:blipFill>
        <p:spPr>
          <a:xfrm>
            <a:off x="107504" y="712950"/>
            <a:ext cx="4680520" cy="5464013"/>
          </a:xfrm>
          <a:prstGeom prst="rect">
            <a:avLst/>
          </a:prstGeom>
        </p:spPr>
      </p:pic>
      <p:sp>
        <p:nvSpPr>
          <p:cNvPr id="10" name="Title 1">
            <a:extLst>
              <a:ext uri="{FF2B5EF4-FFF2-40B4-BE49-F238E27FC236}">
                <a16:creationId xmlns:a16="http://schemas.microsoft.com/office/drawing/2014/main" id="{77A13778-54C1-8A84-C576-A3141CB24888}"/>
              </a:ext>
            </a:extLst>
          </p:cNvPr>
          <p:cNvSpPr>
            <a:spLocks noGrp="1"/>
          </p:cNvSpPr>
          <p:nvPr>
            <p:ph type="title"/>
          </p:nvPr>
        </p:nvSpPr>
        <p:spPr>
          <a:xfrm>
            <a:off x="628650" y="365126"/>
            <a:ext cx="7886700" cy="1325563"/>
          </a:xfrm>
        </p:spPr>
        <p:txBody>
          <a:bodyPr/>
          <a:lstStyle/>
          <a:p>
            <a:endParaRPr lang="hr-HR" dirty="0"/>
          </a:p>
        </p:txBody>
      </p:sp>
      <p:pic>
        <p:nvPicPr>
          <p:cNvPr id="12" name="Picture 11">
            <a:extLst>
              <a:ext uri="{FF2B5EF4-FFF2-40B4-BE49-F238E27FC236}">
                <a16:creationId xmlns:a16="http://schemas.microsoft.com/office/drawing/2014/main" id="{B38D55E3-5DA1-EC68-F1E4-CBE6B6429C66}"/>
              </a:ext>
            </a:extLst>
          </p:cNvPr>
          <p:cNvPicPr>
            <a:picLocks noChangeAspect="1"/>
          </p:cNvPicPr>
          <p:nvPr/>
        </p:nvPicPr>
        <p:blipFill>
          <a:blip r:embed="rId3"/>
          <a:stretch>
            <a:fillRect/>
          </a:stretch>
        </p:blipFill>
        <p:spPr>
          <a:xfrm>
            <a:off x="4213433" y="72814"/>
            <a:ext cx="4930567" cy="1280271"/>
          </a:xfrm>
          <a:prstGeom prst="rect">
            <a:avLst/>
          </a:prstGeom>
        </p:spPr>
      </p:pic>
      <p:sp>
        <p:nvSpPr>
          <p:cNvPr id="15" name="TextBox 14">
            <a:extLst>
              <a:ext uri="{FF2B5EF4-FFF2-40B4-BE49-F238E27FC236}">
                <a16:creationId xmlns:a16="http://schemas.microsoft.com/office/drawing/2014/main" id="{C494C82E-E4DB-5FBF-309D-2A8972E74532}"/>
              </a:ext>
            </a:extLst>
          </p:cNvPr>
          <p:cNvSpPr txBox="1"/>
          <p:nvPr/>
        </p:nvSpPr>
        <p:spPr>
          <a:xfrm>
            <a:off x="4365362" y="4365104"/>
            <a:ext cx="4572000" cy="307777"/>
          </a:xfrm>
          <a:prstGeom prst="rect">
            <a:avLst/>
          </a:prstGeom>
          <a:noFill/>
        </p:spPr>
        <p:txBody>
          <a:bodyPr wrap="square">
            <a:spAutoFit/>
          </a:bodyPr>
          <a:lstStyle/>
          <a:p>
            <a:r>
              <a:rPr lang="hr-HR" sz="1400" b="0" i="0" dirty="0">
                <a:solidFill>
                  <a:srgbClr val="000000"/>
                </a:solidFill>
                <a:effectLst/>
                <a:latin typeface="Segoe UI" panose="020B0502040204020203" pitchFamily="34" charset="0"/>
              </a:rPr>
              <a:t>http://GEANT.crl.sectigo.com/GEANTOVRSACA4.crl</a:t>
            </a:r>
            <a:endParaRPr lang="hr-HR"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0C73-8998-475F-9913-BE353872A95D}"/>
              </a:ext>
            </a:extLst>
          </p:cNvPr>
          <p:cNvSpPr>
            <a:spLocks noGrp="1"/>
          </p:cNvSpPr>
          <p:nvPr>
            <p:ph type="title"/>
          </p:nvPr>
        </p:nvSpPr>
        <p:spPr/>
        <p:txBody>
          <a:bodyPr/>
          <a:lstStyle/>
          <a:p>
            <a:r>
              <a:rPr lang="hr-HR" dirty="0"/>
              <a:t>Povlačenje certifikata</a:t>
            </a:r>
          </a:p>
        </p:txBody>
      </p:sp>
      <p:sp>
        <p:nvSpPr>
          <p:cNvPr id="3" name="Content Placeholder 2">
            <a:extLst>
              <a:ext uri="{FF2B5EF4-FFF2-40B4-BE49-F238E27FC236}">
                <a16:creationId xmlns:a16="http://schemas.microsoft.com/office/drawing/2014/main" id="{6B66B362-F90D-4530-99CB-400D84AD7F05}"/>
              </a:ext>
            </a:extLst>
          </p:cNvPr>
          <p:cNvSpPr>
            <a:spLocks noGrp="1"/>
          </p:cNvSpPr>
          <p:nvPr>
            <p:ph idx="1"/>
          </p:nvPr>
        </p:nvSpPr>
        <p:spPr/>
        <p:txBody>
          <a:bodyPr>
            <a:normAutofit/>
          </a:bodyPr>
          <a:lstStyle/>
          <a:p>
            <a:r>
              <a:rPr lang="hr-HR" dirty="0"/>
              <a:t>Nakon podnošenja zahtjeva za opoziv certifikata, certifikat više nije moguće povući ni obnoviti. </a:t>
            </a:r>
          </a:p>
          <a:p>
            <a:r>
              <a:rPr lang="hr-HR" dirty="0"/>
              <a:t>Nakon toga potrebno je podnijeti zahtjev za izdavanje novog certifikata</a:t>
            </a:r>
          </a:p>
          <a:p>
            <a:r>
              <a:rPr lang="hr-HR" dirty="0"/>
              <a:t>Npr. razlozi za opoziv certifikata na OI:</a:t>
            </a:r>
          </a:p>
          <a:p>
            <a:pPr lvl="1"/>
            <a:r>
              <a:rPr lang="hr-HR" dirty="0"/>
              <a:t>Kvar, gubitak ili krađa osobne iskaznice.</a:t>
            </a:r>
          </a:p>
          <a:p>
            <a:pPr lvl="1"/>
            <a:r>
              <a:rPr lang="hr-HR" dirty="0"/>
              <a:t>Zlouporaba ili neautorizirano korištenje privatnog ključa.</a:t>
            </a:r>
          </a:p>
          <a:p>
            <a:pPr lvl="1"/>
            <a:r>
              <a:rPr lang="hr-HR" dirty="0"/>
              <a:t>Prestanak važenja certifikata prije isteka roka na koji je certifikat izdan zbog razloga koji su propisani čl. 15 Zakona o osobnoj iskaznici.</a:t>
            </a:r>
          </a:p>
          <a:p>
            <a:pPr lvl="1"/>
            <a:r>
              <a:rPr lang="hr-HR" dirty="0"/>
              <a:t>Ako su se promijenili podaci o osobnom imenu ili osobnom identifikacijskom broju, osoba je dužna zatražiti opoziv u roku od 2 dana od dana nastanka promjene.</a:t>
            </a:r>
          </a:p>
          <a:p>
            <a:endParaRPr lang="hr-HR" dirty="0"/>
          </a:p>
        </p:txBody>
      </p:sp>
    </p:spTree>
    <p:extLst>
      <p:ext uri="{BB962C8B-B14F-4D97-AF65-F5344CB8AC3E}">
        <p14:creationId xmlns:p14="http://schemas.microsoft.com/office/powerpoint/2010/main" val="4006691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339E-88F1-4B5D-8465-189A69AFEDD6}"/>
              </a:ext>
            </a:extLst>
          </p:cNvPr>
          <p:cNvSpPr>
            <a:spLocks noGrp="1"/>
          </p:cNvSpPr>
          <p:nvPr>
            <p:ph type="title"/>
          </p:nvPr>
        </p:nvSpPr>
        <p:spPr/>
        <p:txBody>
          <a:bodyPr/>
          <a:lstStyle/>
          <a:p>
            <a:r>
              <a:rPr lang="hr-HR" dirty="0"/>
              <a:t>Povlačenje certifikata</a:t>
            </a:r>
          </a:p>
        </p:txBody>
      </p:sp>
      <p:sp>
        <p:nvSpPr>
          <p:cNvPr id="6" name="Rectangle 5">
            <a:extLst>
              <a:ext uri="{FF2B5EF4-FFF2-40B4-BE49-F238E27FC236}">
                <a16:creationId xmlns:a16="http://schemas.microsoft.com/office/drawing/2014/main" id="{0545903A-392C-4F02-960C-92981BB61394}"/>
              </a:ext>
            </a:extLst>
          </p:cNvPr>
          <p:cNvSpPr/>
          <p:nvPr/>
        </p:nvSpPr>
        <p:spPr>
          <a:xfrm>
            <a:off x="373356" y="1340768"/>
            <a:ext cx="7886700" cy="4924425"/>
          </a:xfrm>
          <a:prstGeom prst="rect">
            <a:avLst/>
          </a:prstGeom>
        </p:spPr>
        <p:txBody>
          <a:bodyPr wrap="square">
            <a:spAutoFit/>
          </a:bodyPr>
          <a:lstStyle/>
          <a:p>
            <a:pPr marL="285750" indent="-285750">
              <a:buFont typeface="Arial" panose="020B0604020202020204" pitchFamily="34" charset="0"/>
              <a:buChar char="•"/>
            </a:pPr>
            <a:r>
              <a:rPr lang="hr-HR" sz="1600" dirty="0"/>
              <a:t>Certificate </a:t>
            </a:r>
            <a:r>
              <a:rPr lang="hr-HR" sz="1600" dirty="0" err="1"/>
              <a:t>Revocation</a:t>
            </a:r>
            <a:r>
              <a:rPr lang="hr-HR" sz="1600" dirty="0"/>
              <a:t> </a:t>
            </a:r>
            <a:r>
              <a:rPr lang="hr-HR" sz="1600" dirty="0" err="1"/>
              <a:t>Lists</a:t>
            </a:r>
            <a:r>
              <a:rPr lang="hr-HR" sz="1600" dirty="0"/>
              <a:t> </a:t>
            </a:r>
          </a:p>
          <a:p>
            <a:pPr marL="742950" lvl="1" indent="-285750">
              <a:buFont typeface="Arial" panose="020B0604020202020204" pitchFamily="34" charset="0"/>
              <a:buChar char="•"/>
            </a:pPr>
            <a:r>
              <a:rPr lang="en-US" sz="1600" dirty="0"/>
              <a:t>Original design was for CAs to manage and publish lists of revoked certificates, so browser/clients can download them and compare against to check for certificate status.</a:t>
            </a:r>
            <a:endParaRPr lang="hr-HR" sz="1600" dirty="0"/>
          </a:p>
          <a:p>
            <a:pPr marL="742950" lvl="1" indent="-285750">
              <a:buFont typeface="Arial" panose="020B0604020202020204" pitchFamily="34" charset="0"/>
              <a:buChar char="•"/>
            </a:pPr>
            <a:r>
              <a:rPr lang="en-US" sz="1600" dirty="0"/>
              <a:t>it’s practically infeasible for CA to manage and for client to download these huge lists, whenever they need to check for revocation status.</a:t>
            </a:r>
            <a:endParaRPr lang="hr-HR" sz="1600" dirty="0"/>
          </a:p>
          <a:p>
            <a:pPr marL="285750" indent="-285750">
              <a:buFont typeface="Arial" panose="020B0604020202020204" pitchFamily="34" charset="0"/>
              <a:buChar char="•"/>
            </a:pPr>
            <a:r>
              <a:rPr lang="it-IT" sz="1600" dirty="0"/>
              <a:t>Online Certificate Status </a:t>
            </a:r>
            <a:r>
              <a:rPr lang="it-IT" sz="1600" dirty="0" err="1"/>
              <a:t>Protocol</a:t>
            </a:r>
            <a:r>
              <a:rPr lang="it-IT" sz="1600" dirty="0"/>
              <a:t> (OCSP)</a:t>
            </a:r>
            <a:endParaRPr lang="hr-HR" sz="1600" dirty="0"/>
          </a:p>
          <a:p>
            <a:pPr marL="742950" lvl="1" indent="-285750">
              <a:buFont typeface="Arial" panose="020B0604020202020204" pitchFamily="34" charset="0"/>
              <a:buChar char="•"/>
            </a:pPr>
            <a:r>
              <a:rPr lang="en-US" sz="1600" dirty="0"/>
              <a:t>submit a request to a CA server, that returns a signed response with certificate current status.</a:t>
            </a:r>
            <a:endParaRPr lang="hr-HR" sz="1600" dirty="0"/>
          </a:p>
          <a:p>
            <a:pPr marL="742950" lvl="1" indent="-285750">
              <a:buFont typeface="Arial" panose="020B0604020202020204" pitchFamily="34" charset="0"/>
              <a:buChar char="•"/>
            </a:pPr>
            <a:r>
              <a:rPr lang="hr-HR" sz="1600" dirty="0"/>
              <a:t>Izazovi</a:t>
            </a:r>
          </a:p>
          <a:p>
            <a:pPr marL="1257300" lvl="2" indent="-342900">
              <a:buFont typeface="+mj-lt"/>
              <a:buAutoNum type="arabicPeriod"/>
            </a:pPr>
            <a:r>
              <a:rPr lang="en-US" sz="1500" dirty="0"/>
              <a:t>Additional dependency and query between client and CA servers during TLS handshake, that adds up latency.</a:t>
            </a:r>
          </a:p>
          <a:p>
            <a:pPr marL="1257300" lvl="2" indent="-342900">
              <a:buFont typeface="+mj-lt"/>
              <a:buAutoNum type="arabicPeriod"/>
            </a:pPr>
            <a:r>
              <a:rPr lang="en-US" sz="1500" dirty="0"/>
              <a:t>Poor, unreliable CA infrastructure. The CA servers are targets for D</a:t>
            </a:r>
            <a:r>
              <a:rPr lang="hr-HR" sz="1500" dirty="0"/>
              <a:t>D</a:t>
            </a:r>
            <a:r>
              <a:rPr lang="en-US" sz="1500" dirty="0" err="1"/>
              <a:t>oS</a:t>
            </a:r>
            <a:r>
              <a:rPr lang="en-US" sz="1500" dirty="0"/>
              <a:t> attacks. Slow OCSP response adds up latency too.</a:t>
            </a:r>
          </a:p>
          <a:p>
            <a:pPr marL="1257300" lvl="2" indent="-342900">
              <a:buFont typeface="+mj-lt"/>
              <a:buAutoNum type="arabicPeriod"/>
            </a:pPr>
            <a:r>
              <a:rPr lang="en-US" sz="1500" dirty="0"/>
              <a:t>Privacy compromise. Browser leaks what website is being accessed and who accesses it to CA servers.</a:t>
            </a:r>
            <a:endParaRPr lang="hr-HR" sz="1500" dirty="0"/>
          </a:p>
          <a:p>
            <a:pPr marL="342900" indent="-342900">
              <a:buFont typeface="Arial" panose="020B0604020202020204" pitchFamily="34" charset="0"/>
              <a:buChar char="•"/>
            </a:pPr>
            <a:r>
              <a:rPr lang="en-US" sz="1600" dirty="0"/>
              <a:t>OCSP stapling</a:t>
            </a:r>
            <a:endParaRPr lang="hr-HR" sz="1600" dirty="0"/>
          </a:p>
          <a:p>
            <a:pPr marL="800100" lvl="1" indent="-342900">
              <a:buFont typeface="Arial" panose="020B0604020202020204" pitchFamily="34" charset="0"/>
              <a:buChar char="•"/>
            </a:pPr>
            <a:r>
              <a:rPr lang="en-US" sz="1600" dirty="0"/>
              <a:t>allows web servers (instead of browsers) to obtain signed OCSP responses for their certificates, that can be cached for up to 7 days.</a:t>
            </a:r>
            <a:endParaRPr lang="hr-HR" sz="1600" dirty="0"/>
          </a:p>
          <a:p>
            <a:pPr marL="1257300" lvl="2" indent="-342900">
              <a:buFont typeface="+mj-lt"/>
              <a:buAutoNum type="arabicPeriod"/>
            </a:pPr>
            <a:endParaRPr lang="it-IT" sz="1600" dirty="0"/>
          </a:p>
        </p:txBody>
      </p:sp>
    </p:spTree>
    <p:extLst>
      <p:ext uri="{BB962C8B-B14F-4D97-AF65-F5344CB8AC3E}">
        <p14:creationId xmlns:p14="http://schemas.microsoft.com/office/powerpoint/2010/main" val="1221750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273CC4-B4D0-436E-9C92-785BA1D6DEDB}"/>
              </a:ext>
            </a:extLst>
          </p:cNvPr>
          <p:cNvSpPr>
            <a:spLocks noGrp="1"/>
          </p:cNvSpPr>
          <p:nvPr>
            <p:ph type="title"/>
          </p:nvPr>
        </p:nvSpPr>
        <p:spPr/>
        <p:txBody>
          <a:bodyPr/>
          <a:lstStyle/>
          <a:p>
            <a:r>
              <a:rPr lang="hr-HR" dirty="0"/>
              <a:t>Povlačenje certifikata</a:t>
            </a:r>
          </a:p>
        </p:txBody>
      </p:sp>
      <p:pic>
        <p:nvPicPr>
          <p:cNvPr id="1026" name="Picture 2" descr="An illustration of how a CRL certificate revocation status check works">
            <a:extLst>
              <a:ext uri="{FF2B5EF4-FFF2-40B4-BE49-F238E27FC236}">
                <a16:creationId xmlns:a16="http://schemas.microsoft.com/office/drawing/2014/main" id="{900B1B9E-15F6-44EC-A7C6-98D4E1D8F4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64095" y="1825625"/>
            <a:ext cx="6615809"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 illustration of how an OCSP certificate revocation status check works">
            <a:extLst>
              <a:ext uri="{FF2B5EF4-FFF2-40B4-BE49-F238E27FC236}">
                <a16:creationId xmlns:a16="http://schemas.microsoft.com/office/drawing/2014/main" id="{A5707BFB-D671-469C-BCFC-F3E95E623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719138"/>
            <a:ext cx="8115300" cy="5419725"/>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ADC91B8D-A841-4599-9586-80D110BE806D}"/>
              </a:ext>
            </a:extLst>
          </p:cNvPr>
          <p:cNvPicPr>
            <a:picLocks noChangeAspect="1"/>
          </p:cNvPicPr>
          <p:nvPr/>
        </p:nvPicPr>
        <p:blipFill>
          <a:blip r:embed="rId4"/>
          <a:stretch>
            <a:fillRect/>
          </a:stretch>
        </p:blipFill>
        <p:spPr>
          <a:xfrm>
            <a:off x="119263" y="1027907"/>
            <a:ext cx="8494613" cy="3744416"/>
          </a:xfrm>
          <a:prstGeom prst="rect">
            <a:avLst/>
          </a:prstGeom>
        </p:spPr>
      </p:pic>
    </p:spTree>
    <p:extLst>
      <p:ext uri="{BB962C8B-B14F-4D97-AF65-F5344CB8AC3E}">
        <p14:creationId xmlns:p14="http://schemas.microsoft.com/office/powerpoint/2010/main" val="101204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AF10D-768B-4B90-B4C5-ED48CF8E09F6}"/>
              </a:ext>
            </a:extLst>
          </p:cNvPr>
          <p:cNvSpPr>
            <a:spLocks noGrp="1"/>
          </p:cNvSpPr>
          <p:nvPr>
            <p:ph type="title"/>
          </p:nvPr>
        </p:nvSpPr>
        <p:spPr/>
        <p:txBody>
          <a:bodyPr/>
          <a:lstStyle/>
          <a:p>
            <a:r>
              <a:rPr lang="hr-HR" dirty="0"/>
              <a:t>Što sve Web preglednik provjerava?</a:t>
            </a:r>
          </a:p>
        </p:txBody>
      </p:sp>
      <p:sp>
        <p:nvSpPr>
          <p:cNvPr id="3" name="Content Placeholder 2">
            <a:extLst>
              <a:ext uri="{FF2B5EF4-FFF2-40B4-BE49-F238E27FC236}">
                <a16:creationId xmlns:a16="http://schemas.microsoft.com/office/drawing/2014/main" id="{6BB0087D-F865-4A6D-83E2-2CF685958802}"/>
              </a:ext>
            </a:extLst>
          </p:cNvPr>
          <p:cNvSpPr>
            <a:spLocks noGrp="1"/>
          </p:cNvSpPr>
          <p:nvPr>
            <p:ph idx="1"/>
          </p:nvPr>
        </p:nvSpPr>
        <p:spPr/>
        <p:txBody>
          <a:bodyPr/>
          <a:lstStyle/>
          <a:p>
            <a:pPr marL="0" indent="0">
              <a:buNone/>
            </a:pPr>
            <a:r>
              <a:rPr lang="hr-HR" dirty="0">
                <a:hlinkClick r:id="rId2"/>
              </a:rPr>
              <a:t>https://www.ssl.com/article/browsers-and-certificate-validation/</a:t>
            </a:r>
            <a:endParaRPr lang="hr-HR" dirty="0"/>
          </a:p>
          <a:p>
            <a:pPr marL="457200" indent="-457200">
              <a:buFont typeface="+mj-lt"/>
              <a:buAutoNum type="arabicPeriod"/>
            </a:pPr>
            <a:r>
              <a:rPr lang="en-US" dirty="0"/>
              <a:t>The browser verifies the certificate’s integrity</a:t>
            </a:r>
          </a:p>
          <a:p>
            <a:pPr marL="457200" indent="-457200">
              <a:buFont typeface="+mj-lt"/>
              <a:buAutoNum type="arabicPeriod"/>
            </a:pPr>
            <a:r>
              <a:rPr lang="en-US" dirty="0"/>
              <a:t>The browser verifies the certificate’s validity</a:t>
            </a:r>
          </a:p>
          <a:p>
            <a:pPr marL="457200" indent="-457200">
              <a:buFont typeface="+mj-lt"/>
              <a:buAutoNum type="arabicPeriod"/>
            </a:pPr>
            <a:r>
              <a:rPr lang="en-US" dirty="0"/>
              <a:t>The browser checks the certificate’s revocation status</a:t>
            </a:r>
          </a:p>
          <a:p>
            <a:pPr marL="457200" indent="-457200">
              <a:buFont typeface="+mj-lt"/>
              <a:buAutoNum type="arabicPeriod"/>
            </a:pPr>
            <a:r>
              <a:rPr lang="en-US" dirty="0"/>
              <a:t>The browser verifies the issuer</a:t>
            </a:r>
          </a:p>
          <a:p>
            <a:pPr marL="457200" indent="-457200">
              <a:buFont typeface="+mj-lt"/>
              <a:buAutoNum type="arabicPeriod"/>
            </a:pPr>
            <a:r>
              <a:rPr lang="en-US" dirty="0"/>
              <a:t>The browser checks name constraints</a:t>
            </a:r>
            <a:endParaRPr lang="hr-HR" dirty="0"/>
          </a:p>
          <a:p>
            <a:pPr lvl="1"/>
            <a:r>
              <a:rPr lang="en-US" dirty="0"/>
              <a:t>Name constraints are often used for intermediate CA certificates purchased from a publicly-trusted CA to prevent the intermediate CA from issuing perfectly valid certificates for third-party domains (e.g. google.com).</a:t>
            </a:r>
            <a:endParaRPr lang="hr-HR" dirty="0"/>
          </a:p>
          <a:p>
            <a:pPr marL="457200" indent="-457200">
              <a:buFont typeface="+mj-lt"/>
              <a:buAutoNum type="arabicPeriod"/>
            </a:pPr>
            <a:r>
              <a:rPr lang="en-US" dirty="0"/>
              <a:t>The browser verifies key </a:t>
            </a:r>
            <a:r>
              <a:rPr lang="en-US" dirty="0" err="1"/>
              <a:t>usag</a:t>
            </a:r>
            <a:r>
              <a:rPr lang="hr-HR" dirty="0"/>
              <a:t>e</a:t>
            </a:r>
          </a:p>
          <a:p>
            <a:pPr marL="457200" indent="-457200">
              <a:buFont typeface="+mj-lt"/>
              <a:buAutoNum type="arabicPeriod"/>
            </a:pPr>
            <a:r>
              <a:rPr lang="hr-HR" dirty="0"/>
              <a:t>…</a:t>
            </a:r>
          </a:p>
        </p:txBody>
      </p:sp>
    </p:spTree>
    <p:extLst>
      <p:ext uri="{BB962C8B-B14F-4D97-AF65-F5344CB8AC3E}">
        <p14:creationId xmlns:p14="http://schemas.microsoft.com/office/powerpoint/2010/main" val="197805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5399574-F90A-479B-9707-C774FFF24E86}"/>
              </a:ext>
            </a:extLst>
          </p:cNvPr>
          <p:cNvSpPr>
            <a:spLocks noGrp="1"/>
          </p:cNvSpPr>
          <p:nvPr>
            <p:ph type="title"/>
          </p:nvPr>
        </p:nvSpPr>
        <p:spPr/>
        <p:txBody>
          <a:bodyPr/>
          <a:lstStyle/>
          <a:p>
            <a:r>
              <a:rPr lang="hr-HR" dirty="0" err="1"/>
              <a:t>Https</a:t>
            </a:r>
            <a:r>
              <a:rPr lang="hr-HR" dirty="0"/>
              <a:t> statistika</a:t>
            </a:r>
          </a:p>
        </p:txBody>
      </p:sp>
      <p:sp>
        <p:nvSpPr>
          <p:cNvPr id="5" name="Content Placeholder 4">
            <a:extLst>
              <a:ext uri="{FF2B5EF4-FFF2-40B4-BE49-F238E27FC236}">
                <a16:creationId xmlns:a16="http://schemas.microsoft.com/office/drawing/2014/main" id="{27AE9D21-8122-82CD-9B3B-D3AA4EC86347}"/>
              </a:ext>
            </a:extLst>
          </p:cNvPr>
          <p:cNvSpPr>
            <a:spLocks noGrp="1"/>
          </p:cNvSpPr>
          <p:nvPr>
            <p:ph idx="1"/>
          </p:nvPr>
        </p:nvSpPr>
        <p:spPr/>
        <p:txBody>
          <a:bodyPr/>
          <a:lstStyle/>
          <a:p>
            <a:r>
              <a:rPr lang="hr-HR" dirty="0" err="1"/>
              <a:t>https</a:t>
            </a:r>
            <a:r>
              <a:rPr lang="hr-HR" dirty="0"/>
              <a:t> – 87,6%</a:t>
            </a:r>
          </a:p>
        </p:txBody>
      </p:sp>
      <p:pic>
        <p:nvPicPr>
          <p:cNvPr id="1026" name="Picture 2">
            <a:extLst>
              <a:ext uri="{FF2B5EF4-FFF2-40B4-BE49-F238E27FC236}">
                <a16:creationId xmlns:a16="http://schemas.microsoft.com/office/drawing/2014/main" id="{41EFDDA2-0EDD-8460-4727-4E9D5A82E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190757"/>
            <a:ext cx="6552728" cy="4368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330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2722A-E59F-6204-D991-48ACBBB9B366}"/>
              </a:ext>
            </a:extLst>
          </p:cNvPr>
          <p:cNvSpPr>
            <a:spLocks noGrp="1"/>
          </p:cNvSpPr>
          <p:nvPr>
            <p:ph type="title"/>
          </p:nvPr>
        </p:nvSpPr>
        <p:spPr/>
        <p:txBody>
          <a:bodyPr/>
          <a:lstStyle/>
          <a:p>
            <a:endParaRPr lang="hr-HR"/>
          </a:p>
        </p:txBody>
      </p:sp>
      <p:sp>
        <p:nvSpPr>
          <p:cNvPr id="5" name="Content Placeholder 4">
            <a:extLst>
              <a:ext uri="{FF2B5EF4-FFF2-40B4-BE49-F238E27FC236}">
                <a16:creationId xmlns:a16="http://schemas.microsoft.com/office/drawing/2014/main" id="{8152AE0A-647D-13D2-6082-478A51BF4180}"/>
              </a:ext>
            </a:extLst>
          </p:cNvPr>
          <p:cNvSpPr>
            <a:spLocks noGrp="1"/>
          </p:cNvSpPr>
          <p:nvPr>
            <p:ph idx="1"/>
          </p:nvPr>
        </p:nvSpPr>
        <p:spPr/>
        <p:txBody>
          <a:bodyPr/>
          <a:lstStyle/>
          <a:p>
            <a:endParaRPr lang="hr-HR" dirty="0"/>
          </a:p>
        </p:txBody>
      </p:sp>
      <p:pic>
        <p:nvPicPr>
          <p:cNvPr id="1026" name="Picture 2">
            <a:extLst>
              <a:ext uri="{FF2B5EF4-FFF2-40B4-BE49-F238E27FC236}">
                <a16:creationId xmlns:a16="http://schemas.microsoft.com/office/drawing/2014/main" id="{5C32F646-73E1-5DDD-2D33-0395F6897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597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972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555374E-7743-4205-A04A-732D4B193C29}"/>
              </a:ext>
            </a:extLst>
          </p:cNvPr>
          <p:cNvSpPr>
            <a:spLocks noGrp="1"/>
          </p:cNvSpPr>
          <p:nvPr>
            <p:ph type="title"/>
          </p:nvPr>
        </p:nvSpPr>
        <p:spPr/>
        <p:txBody>
          <a:bodyPr/>
          <a:lstStyle/>
          <a:p>
            <a:r>
              <a:rPr lang="hr-HR" dirty="0"/>
              <a:t>PKI mjere sigurnosti</a:t>
            </a:r>
          </a:p>
        </p:txBody>
      </p:sp>
      <p:sp>
        <p:nvSpPr>
          <p:cNvPr id="3" name="Rezervirano mjesto sadržaja 2">
            <a:extLst>
              <a:ext uri="{FF2B5EF4-FFF2-40B4-BE49-F238E27FC236}">
                <a16:creationId xmlns:a16="http://schemas.microsoft.com/office/drawing/2014/main" id="{A1A674E9-94D0-4DA6-B7C6-494722A0E675}"/>
              </a:ext>
            </a:extLst>
          </p:cNvPr>
          <p:cNvSpPr>
            <a:spLocks noGrp="1"/>
          </p:cNvSpPr>
          <p:nvPr>
            <p:ph idx="1"/>
          </p:nvPr>
        </p:nvSpPr>
        <p:spPr/>
        <p:txBody>
          <a:bodyPr>
            <a:normAutofit lnSpcReduction="10000"/>
          </a:bodyPr>
          <a:lstStyle/>
          <a:p>
            <a:r>
              <a:rPr lang="hr-HR" dirty="0">
                <a:hlinkClick r:id="rId2"/>
              </a:rPr>
              <a:t>https://www.ncsc.gov.uk/collection/in-house-public-key-infrastructure/pki-principles</a:t>
            </a:r>
            <a:endParaRPr lang="hr-HR" dirty="0"/>
          </a:p>
          <a:p>
            <a:pPr marL="457200" indent="-457200">
              <a:buFont typeface="+mj-lt"/>
              <a:buAutoNum type="arabicPeriod"/>
            </a:pPr>
            <a:r>
              <a:rPr lang="hr-HR" dirty="0" err="1"/>
              <a:t>Protect</a:t>
            </a:r>
            <a:r>
              <a:rPr lang="hr-HR" dirty="0"/>
              <a:t> </a:t>
            </a:r>
            <a:r>
              <a:rPr lang="hr-HR" dirty="0" err="1"/>
              <a:t>your</a:t>
            </a:r>
            <a:r>
              <a:rPr lang="hr-HR" dirty="0"/>
              <a:t> </a:t>
            </a:r>
            <a:r>
              <a:rPr lang="hr-HR" dirty="0" err="1"/>
              <a:t>private</a:t>
            </a:r>
            <a:r>
              <a:rPr lang="hr-HR" dirty="0"/>
              <a:t> </a:t>
            </a:r>
            <a:r>
              <a:rPr lang="hr-HR" dirty="0" err="1"/>
              <a:t>keys</a:t>
            </a:r>
            <a:r>
              <a:rPr lang="hr-HR" dirty="0"/>
              <a:t> (TPM, HSM)</a:t>
            </a:r>
          </a:p>
          <a:p>
            <a:pPr marL="457200" indent="-457200">
              <a:buFont typeface="+mj-lt"/>
              <a:buAutoNum type="arabicPeriod"/>
            </a:pPr>
            <a:r>
              <a:rPr lang="en-US" dirty="0"/>
              <a:t>Certificates Authorities should be highly available and resilient to both attack and failure</a:t>
            </a:r>
            <a:endParaRPr lang="hr-HR" dirty="0"/>
          </a:p>
          <a:p>
            <a:pPr marL="457200" indent="-457200">
              <a:buFont typeface="+mj-lt"/>
              <a:buAutoNum type="arabicPeriod"/>
            </a:pPr>
            <a:r>
              <a:rPr lang="hr-HR" dirty="0" err="1"/>
              <a:t>Develop</a:t>
            </a:r>
            <a:r>
              <a:rPr lang="hr-HR" dirty="0"/>
              <a:t> a </a:t>
            </a:r>
            <a:r>
              <a:rPr lang="hr-HR" dirty="0" err="1"/>
              <a:t>robust</a:t>
            </a:r>
            <a:r>
              <a:rPr lang="hr-HR" dirty="0"/>
              <a:t> </a:t>
            </a:r>
            <a:r>
              <a:rPr lang="hr-HR" dirty="0" err="1"/>
              <a:t>certificate</a:t>
            </a:r>
            <a:r>
              <a:rPr lang="hr-HR" dirty="0"/>
              <a:t> </a:t>
            </a:r>
            <a:r>
              <a:rPr lang="hr-HR" dirty="0" err="1"/>
              <a:t>registration</a:t>
            </a:r>
            <a:r>
              <a:rPr lang="hr-HR" dirty="0"/>
              <a:t> procedure</a:t>
            </a:r>
          </a:p>
          <a:p>
            <a:pPr marL="457200" indent="-457200">
              <a:buFont typeface="+mj-lt"/>
              <a:buAutoNum type="arabicPeriod"/>
            </a:pPr>
            <a:r>
              <a:rPr lang="en-US" dirty="0"/>
              <a:t>Authenticate and </a:t>
            </a:r>
            <a:r>
              <a:rPr lang="en-US" dirty="0" err="1"/>
              <a:t>authorise</a:t>
            </a:r>
            <a:r>
              <a:rPr lang="en-US" dirty="0"/>
              <a:t> requests to Certificate Authorities</a:t>
            </a:r>
            <a:endParaRPr lang="hr-HR" dirty="0"/>
          </a:p>
          <a:p>
            <a:pPr marL="457200" indent="-457200">
              <a:buFont typeface="+mj-lt"/>
              <a:buAutoNum type="arabicPeriod"/>
            </a:pPr>
            <a:r>
              <a:rPr lang="en-US" dirty="0"/>
              <a:t> Keep certificate lifetimes as short as practical</a:t>
            </a:r>
            <a:r>
              <a:rPr lang="hr-HR" dirty="0"/>
              <a:t> (</a:t>
            </a:r>
            <a:r>
              <a:rPr lang="hr-HR" dirty="0" err="1"/>
              <a:t>root</a:t>
            </a:r>
            <a:r>
              <a:rPr lang="hr-HR" dirty="0"/>
              <a:t> CA, </a:t>
            </a:r>
            <a:r>
              <a:rPr lang="hr-HR" dirty="0" err="1"/>
              <a:t>intermediate</a:t>
            </a:r>
            <a:r>
              <a:rPr lang="hr-HR" dirty="0"/>
              <a:t>)</a:t>
            </a:r>
          </a:p>
          <a:p>
            <a:pPr marL="457200" indent="-457200">
              <a:buFont typeface="+mj-lt"/>
              <a:buAutoNum type="arabicPeriod"/>
            </a:pPr>
            <a:r>
              <a:rPr lang="en-US" dirty="0"/>
              <a:t>Enable frictionless and automated certificate renewal, without impacting security</a:t>
            </a:r>
            <a:endParaRPr lang="hr-HR" dirty="0"/>
          </a:p>
          <a:p>
            <a:pPr marL="457200" indent="-457200">
              <a:buFont typeface="+mj-lt"/>
              <a:buAutoNum type="arabicPeriod"/>
            </a:pPr>
            <a:r>
              <a:rPr lang="en-US" dirty="0"/>
              <a:t>Monitor your PKI environment</a:t>
            </a:r>
            <a:endParaRPr lang="hr-HR" dirty="0"/>
          </a:p>
          <a:p>
            <a:pPr marL="457200" indent="-457200">
              <a:buFont typeface="+mj-lt"/>
              <a:buAutoNum type="arabicPeriod"/>
            </a:pPr>
            <a:r>
              <a:rPr lang="en-US" dirty="0"/>
              <a:t>Keep the root CA offline and be unavailable for use</a:t>
            </a:r>
            <a:endParaRPr lang="hr-HR" dirty="0"/>
          </a:p>
          <a:p>
            <a:pPr marL="457200" indent="-457200">
              <a:buFont typeface="+mj-lt"/>
              <a:buAutoNum type="arabicPeriod"/>
            </a:pPr>
            <a:endParaRPr lang="hr-HR" dirty="0"/>
          </a:p>
          <a:p>
            <a:pPr marL="457200" indent="-457200">
              <a:buFont typeface="+mj-lt"/>
              <a:buAutoNum type="arabicPeriod"/>
            </a:pPr>
            <a:endParaRPr lang="hr-HR" dirty="0"/>
          </a:p>
          <a:p>
            <a:pPr marL="457200" indent="-457200">
              <a:buFont typeface="+mj-lt"/>
              <a:buAutoNum type="arabicPeriod"/>
            </a:pPr>
            <a:endParaRPr lang="hr-HR" dirty="0"/>
          </a:p>
        </p:txBody>
      </p:sp>
    </p:spTree>
    <p:extLst>
      <p:ext uri="{BB962C8B-B14F-4D97-AF65-F5344CB8AC3E}">
        <p14:creationId xmlns:p14="http://schemas.microsoft.com/office/powerpoint/2010/main" val="2364450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hr-HR" altLang="sr-Latn-RS"/>
              <a:t>Mjere zaštite za root CA</a:t>
            </a:r>
            <a:endParaRPr lang="en-US" altLang="sr-Latn-RS"/>
          </a:p>
        </p:txBody>
      </p:sp>
      <p:sp>
        <p:nvSpPr>
          <p:cNvPr id="3" name="Content Placeholder 2"/>
          <p:cNvSpPr>
            <a:spLocks noGrp="1"/>
          </p:cNvSpPr>
          <p:nvPr>
            <p:ph idx="1"/>
          </p:nvPr>
        </p:nvSpPr>
        <p:spPr/>
        <p:txBody>
          <a:bodyPr>
            <a:normAutofit lnSpcReduction="10000"/>
          </a:bodyPr>
          <a:lstStyle/>
          <a:p>
            <a:pPr>
              <a:defRPr/>
            </a:pPr>
            <a:r>
              <a:rPr lang="hr-HR" dirty="0" err="1"/>
              <a:t>Four</a:t>
            </a:r>
            <a:r>
              <a:rPr lang="hr-HR" dirty="0"/>
              <a:t> </a:t>
            </a:r>
            <a:r>
              <a:rPr lang="hr-HR" dirty="0" err="1"/>
              <a:t>eyes</a:t>
            </a:r>
            <a:r>
              <a:rPr lang="hr-HR" dirty="0"/>
              <a:t> </a:t>
            </a:r>
            <a:r>
              <a:rPr lang="hr-HR" dirty="0" err="1"/>
              <a:t>principle</a:t>
            </a:r>
            <a:endParaRPr lang="hr-HR" dirty="0"/>
          </a:p>
          <a:p>
            <a:pPr>
              <a:defRPr/>
            </a:pPr>
            <a:r>
              <a:rPr lang="hr-HR" dirty="0"/>
              <a:t>u izdvojenom segmentu koji je offline ili ima ograničen pristup ostatku mreže (nema </a:t>
            </a:r>
            <a:r>
              <a:rPr lang="hr-HR" dirty="0" err="1"/>
              <a:t>remote</a:t>
            </a:r>
            <a:r>
              <a:rPr lang="hr-HR" dirty="0"/>
              <a:t> administracije)</a:t>
            </a:r>
          </a:p>
          <a:p>
            <a:pPr>
              <a:defRPr/>
            </a:pPr>
            <a:r>
              <a:rPr lang="hr-HR" dirty="0"/>
              <a:t>CA podijeljen na dugotrajni </a:t>
            </a:r>
            <a:r>
              <a:rPr lang="hr-HR" dirty="0" err="1"/>
              <a:t>root</a:t>
            </a:r>
            <a:r>
              <a:rPr lang="hr-HR" dirty="0"/>
              <a:t> CA koji je offline i </a:t>
            </a:r>
            <a:r>
              <a:rPr lang="hr-HR" dirty="0" err="1"/>
              <a:t>intermediate</a:t>
            </a:r>
            <a:r>
              <a:rPr lang="hr-HR" dirty="0"/>
              <a:t> CA koji ima kraći vijek trajanja (online)</a:t>
            </a:r>
          </a:p>
          <a:p>
            <a:pPr>
              <a:defRPr/>
            </a:pPr>
            <a:r>
              <a:rPr lang="hr-HR" dirty="0"/>
              <a:t>Vlastiti OS</a:t>
            </a:r>
          </a:p>
          <a:p>
            <a:pPr>
              <a:defRPr/>
            </a:pPr>
            <a:r>
              <a:rPr lang="hr-HR" dirty="0"/>
              <a:t>Detaljno </a:t>
            </a:r>
            <a:r>
              <a:rPr lang="hr-HR" dirty="0" err="1"/>
              <a:t>logiranje</a:t>
            </a:r>
            <a:endParaRPr lang="hr-HR" dirty="0"/>
          </a:p>
          <a:p>
            <a:r>
              <a:rPr lang="en-US" dirty="0"/>
              <a:t>Resilience against unexpected command sequences or operating modes</a:t>
            </a:r>
          </a:p>
          <a:p>
            <a:r>
              <a:rPr lang="en-US" dirty="0"/>
              <a:t>Secure firmware management</a:t>
            </a:r>
          </a:p>
          <a:p>
            <a:r>
              <a:rPr lang="en-US" dirty="0"/>
              <a:t>Strong authentication prior to running sensitive services</a:t>
            </a:r>
          </a:p>
          <a:p>
            <a:r>
              <a:rPr lang="en-US" dirty="0"/>
              <a:t>Secure key management and key separation to prevent misuse and eliminate cleartext exposure of sensitive data and PINs</a:t>
            </a:r>
          </a:p>
          <a:p>
            <a:pPr lvl="1">
              <a:defRPr/>
            </a:pPr>
            <a:endParaRPr lang="hr-HR" dirty="0"/>
          </a:p>
          <a:p>
            <a:pPr marL="0" indent="0">
              <a:buFont typeface="Wingdings 2" panose="05020102010507070707" pitchFamily="18" charset="2"/>
              <a:buNone/>
              <a:defRPr/>
            </a:pPr>
            <a:endParaRPr lang="en-US" dirty="0"/>
          </a:p>
        </p:txBody>
      </p:sp>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19063"/>
            <a:ext cx="2901950" cy="194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8C71D-5A3A-498A-9BDB-85316CCEFB67}"/>
              </a:ext>
            </a:extLst>
          </p:cNvPr>
          <p:cNvSpPr>
            <a:spLocks noGrp="1"/>
          </p:cNvSpPr>
          <p:nvPr>
            <p:ph type="title"/>
          </p:nvPr>
        </p:nvSpPr>
        <p:spPr/>
        <p:txBody>
          <a:bodyPr/>
          <a:lstStyle/>
          <a:p>
            <a:r>
              <a:rPr lang="hr-HR" dirty="0"/>
              <a:t>Mjere zaštite za </a:t>
            </a:r>
            <a:r>
              <a:rPr lang="hr-HR" dirty="0" err="1"/>
              <a:t>root</a:t>
            </a:r>
            <a:r>
              <a:rPr lang="hr-HR" dirty="0"/>
              <a:t> CA</a:t>
            </a:r>
          </a:p>
        </p:txBody>
      </p:sp>
      <p:sp>
        <p:nvSpPr>
          <p:cNvPr id="3" name="Content Placeholder 2">
            <a:extLst>
              <a:ext uri="{FF2B5EF4-FFF2-40B4-BE49-F238E27FC236}">
                <a16:creationId xmlns:a16="http://schemas.microsoft.com/office/drawing/2014/main" id="{EB24C2B4-2E78-42ED-956C-ABE69E3C2EAE}"/>
              </a:ext>
            </a:extLst>
          </p:cNvPr>
          <p:cNvSpPr>
            <a:spLocks noGrp="1"/>
          </p:cNvSpPr>
          <p:nvPr>
            <p:ph idx="1"/>
          </p:nvPr>
        </p:nvSpPr>
        <p:spPr/>
        <p:txBody>
          <a:bodyPr/>
          <a:lstStyle/>
          <a:p>
            <a:r>
              <a:rPr lang="hr-HR" dirty="0"/>
              <a:t>Napadači koji dođu u posjed </a:t>
            </a:r>
            <a:r>
              <a:rPr lang="hr-HR" dirty="0" err="1"/>
              <a:t>root</a:t>
            </a:r>
            <a:r>
              <a:rPr lang="hr-HR" dirty="0"/>
              <a:t> CA ključeva imaju kontrolu nad čitavom PKI infrastrukturom</a:t>
            </a:r>
          </a:p>
          <a:p>
            <a:r>
              <a:rPr lang="hr-HR" dirty="0"/>
              <a:t>HSM - Uređaji koji prvenstveno služe za zaštitu/pohranu </a:t>
            </a:r>
            <a:r>
              <a:rPr lang="hr-HR" dirty="0" err="1"/>
              <a:t>root</a:t>
            </a:r>
            <a:r>
              <a:rPr lang="hr-HR" dirty="0"/>
              <a:t> CA privatnih ključeva</a:t>
            </a:r>
          </a:p>
          <a:p>
            <a:r>
              <a:rPr lang="hr-HR" dirty="0"/>
              <a:t>Iznimno skupi uređaji, najčešće </a:t>
            </a:r>
            <a:r>
              <a:rPr lang="hr-HR" dirty="0" err="1"/>
              <a:t>appliance</a:t>
            </a:r>
            <a:endParaRPr lang="hr-HR" dirty="0"/>
          </a:p>
          <a:p>
            <a:pPr marL="0" indent="0">
              <a:buNone/>
            </a:pPr>
            <a:endParaRPr lang="hr-HR" dirty="0"/>
          </a:p>
        </p:txBody>
      </p:sp>
      <p:sp>
        <p:nvSpPr>
          <p:cNvPr id="4" name="AutoShape 2" descr="Slikovni rezultat za hsm pki hardware">
            <a:extLst>
              <a:ext uri="{FF2B5EF4-FFF2-40B4-BE49-F238E27FC236}">
                <a16:creationId xmlns:a16="http://schemas.microsoft.com/office/drawing/2014/main" id="{60FFA347-7995-4634-A077-DB3256C047F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Tree>
    <p:extLst>
      <p:ext uri="{BB962C8B-B14F-4D97-AF65-F5344CB8AC3E}">
        <p14:creationId xmlns:p14="http://schemas.microsoft.com/office/powerpoint/2010/main" val="420165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AD276-00AE-186B-B174-403E7D2E924E}"/>
              </a:ext>
            </a:extLst>
          </p:cNvPr>
          <p:cNvSpPr>
            <a:spLocks noGrp="1"/>
          </p:cNvSpPr>
          <p:nvPr>
            <p:ph type="title"/>
          </p:nvPr>
        </p:nvSpPr>
        <p:spPr/>
        <p:txBody>
          <a:bodyPr/>
          <a:lstStyle/>
          <a:p>
            <a:r>
              <a:rPr lang="hr-HR" dirty="0"/>
              <a:t>HSM as a Service</a:t>
            </a:r>
          </a:p>
        </p:txBody>
      </p:sp>
      <p:sp>
        <p:nvSpPr>
          <p:cNvPr id="3" name="Content Placeholder 2">
            <a:extLst>
              <a:ext uri="{FF2B5EF4-FFF2-40B4-BE49-F238E27FC236}">
                <a16:creationId xmlns:a16="http://schemas.microsoft.com/office/drawing/2014/main" id="{26A37E74-2870-48C9-D147-8CF72C75F638}"/>
              </a:ext>
            </a:extLst>
          </p:cNvPr>
          <p:cNvSpPr>
            <a:spLocks noGrp="1"/>
          </p:cNvSpPr>
          <p:nvPr>
            <p:ph idx="1"/>
          </p:nvPr>
        </p:nvSpPr>
        <p:spPr/>
        <p:txBody>
          <a:bodyPr/>
          <a:lstStyle/>
          <a:p>
            <a:r>
              <a:rPr lang="en-US" dirty="0"/>
              <a:t>HSM as a service is a subscription-based offering where customers can use a hardware security module in the cloud to generate, access, and protect their cryptographic key material, separately from sensitive data. </a:t>
            </a:r>
            <a:endParaRPr lang="hr-HR" dirty="0"/>
          </a:p>
          <a:p>
            <a:r>
              <a:rPr lang="en-US" dirty="0"/>
              <a:t>The service offering typically provides the same level of protection as an on-premises deployment</a:t>
            </a:r>
            <a:r>
              <a:rPr lang="hr-HR" dirty="0"/>
              <a:t>.</a:t>
            </a:r>
          </a:p>
          <a:p>
            <a:r>
              <a:rPr lang="hr-HR" dirty="0">
                <a:hlinkClick r:id="rId2"/>
              </a:rPr>
              <a:t>https://www.entrust.com/resources/learn/what-are-hardware-security-modules</a:t>
            </a:r>
            <a:endParaRPr lang="hr-HR" dirty="0"/>
          </a:p>
          <a:p>
            <a:pPr marL="0" indent="0">
              <a:buNone/>
            </a:pPr>
            <a:endParaRPr lang="hr-HR" dirty="0"/>
          </a:p>
        </p:txBody>
      </p:sp>
    </p:spTree>
    <p:extLst>
      <p:ext uri="{BB962C8B-B14F-4D97-AF65-F5344CB8AC3E}">
        <p14:creationId xmlns:p14="http://schemas.microsoft.com/office/powerpoint/2010/main" val="4127982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hr-HR" altLang="sr-Latn-RS" dirty="0" err="1"/>
              <a:t>DigiNotar</a:t>
            </a:r>
            <a:r>
              <a:rPr lang="hr-HR" altLang="sr-Latn-RS" dirty="0"/>
              <a:t> slučaj</a:t>
            </a:r>
            <a:endParaRPr lang="en-US" altLang="sr-Latn-RS" dirty="0"/>
          </a:p>
        </p:txBody>
      </p:sp>
      <p:sp>
        <p:nvSpPr>
          <p:cNvPr id="45059" name="Content Placeholder 2"/>
          <p:cNvSpPr>
            <a:spLocks noGrp="1"/>
          </p:cNvSpPr>
          <p:nvPr>
            <p:ph idx="1"/>
          </p:nvPr>
        </p:nvSpPr>
        <p:spPr/>
        <p:txBody>
          <a:bodyPr>
            <a:normAutofit/>
          </a:bodyPr>
          <a:lstStyle/>
          <a:p>
            <a:r>
              <a:rPr lang="hr-HR" altLang="sr-Latn-RS" dirty="0"/>
              <a:t>10.6.2011 – izdan je divlji  certifikat za Google </a:t>
            </a:r>
            <a:r>
              <a:rPr lang="hr-HR" altLang="sr-Latn-RS" dirty="0">
                <a:sym typeface="Wingdings" panose="05000000000000000000" pitchFamily="2" charset="2"/>
              </a:rPr>
              <a:t> akcija od strane napadača </a:t>
            </a:r>
          </a:p>
          <a:p>
            <a:r>
              <a:rPr lang="hr-HR" altLang="sr-Latn-RS" dirty="0">
                <a:sym typeface="Wingdings" panose="05000000000000000000" pitchFamily="2" charset="2"/>
              </a:rPr>
              <a:t>Taj certifikat je korišten za MTM napad na Google usluge kojima se pristupalo iz Irana</a:t>
            </a:r>
          </a:p>
          <a:p>
            <a:r>
              <a:rPr lang="hr-HR" altLang="sr-Latn-RS" dirty="0">
                <a:sym typeface="Wingdings" panose="05000000000000000000" pitchFamily="2" charset="2"/>
              </a:rPr>
              <a:t>19.6.2011 </a:t>
            </a:r>
            <a:r>
              <a:rPr lang="hr-HR" altLang="sr-Latn-RS" dirty="0" err="1">
                <a:sym typeface="Wingdings" panose="05000000000000000000" pitchFamily="2" charset="2"/>
              </a:rPr>
              <a:t>DigiNotar</a:t>
            </a:r>
            <a:r>
              <a:rPr lang="hr-HR" altLang="sr-Latn-RS" dirty="0">
                <a:sym typeface="Wingdings" panose="05000000000000000000" pitchFamily="2" charset="2"/>
              </a:rPr>
              <a:t> saznao za napad i nije upozorio korisnike</a:t>
            </a:r>
          </a:p>
          <a:p>
            <a:r>
              <a:rPr lang="hr-HR" altLang="sr-Latn-RS" dirty="0">
                <a:sym typeface="Wingdings" panose="05000000000000000000" pitchFamily="2" charset="2"/>
              </a:rPr>
              <a:t>Divlji certifikat prepoznat od strane Google </a:t>
            </a:r>
            <a:r>
              <a:rPr lang="hr-HR" altLang="sr-Latn-RS" dirty="0" err="1">
                <a:sym typeface="Wingdings" panose="05000000000000000000" pitchFamily="2" charset="2"/>
              </a:rPr>
              <a:t>Chrome</a:t>
            </a:r>
            <a:r>
              <a:rPr lang="hr-HR" altLang="sr-Latn-RS" dirty="0">
                <a:sym typeface="Wingdings" panose="05000000000000000000" pitchFamily="2" charset="2"/>
              </a:rPr>
              <a:t> korisnika </a:t>
            </a:r>
            <a:r>
              <a:rPr lang="hr-HR" dirty="0">
                <a:hlinkClick r:id="rId3"/>
              </a:rPr>
              <a:t>https://support.google.com/mail/forum/AAAAK7un8RU3J3r2JqFNTw/?hl=en&amp;gpf=d/category-topic/gmail/share-and-discuss-with-others/3J3r2JqFNTw</a:t>
            </a:r>
            <a:endParaRPr lang="hr-HR" dirty="0"/>
          </a:p>
          <a:p>
            <a:r>
              <a:rPr lang="hr-HR" altLang="sr-Latn-RS" dirty="0"/>
              <a:t>Ukupno izdano oko 500-ak lažnih certifikata</a:t>
            </a:r>
          </a:p>
          <a:p>
            <a:pPr marL="0" indent="0">
              <a:buNone/>
            </a:pPr>
            <a:endParaRPr lang="hr-HR" altLang="sr-Latn-RS" dirty="0"/>
          </a:p>
          <a:p>
            <a:endParaRPr lang="en-US" altLang="sr-Latn-RS" dirty="0"/>
          </a:p>
        </p:txBody>
      </p:sp>
      <p:pic>
        <p:nvPicPr>
          <p:cNvPr id="2" name="Picture 1">
            <a:extLst>
              <a:ext uri="{FF2B5EF4-FFF2-40B4-BE49-F238E27FC236}">
                <a16:creationId xmlns:a16="http://schemas.microsoft.com/office/drawing/2014/main" id="{B2F9185D-1928-4341-839F-3FBCD3D38828}"/>
              </a:ext>
            </a:extLst>
          </p:cNvPr>
          <p:cNvPicPr>
            <a:picLocks noChangeAspect="1"/>
          </p:cNvPicPr>
          <p:nvPr/>
        </p:nvPicPr>
        <p:blipFill>
          <a:blip r:embed="rId4"/>
          <a:stretch>
            <a:fillRect/>
          </a:stretch>
        </p:blipFill>
        <p:spPr>
          <a:xfrm>
            <a:off x="628650" y="1412776"/>
            <a:ext cx="7886699" cy="4419600"/>
          </a:xfrm>
          <a:prstGeom prst="rect">
            <a:avLst/>
          </a:prstGeom>
        </p:spPr>
      </p:pic>
      <p:pic>
        <p:nvPicPr>
          <p:cNvPr id="2056" name="Picture 8" descr="Fraudulent Google certificate points to Internet attack - CNET">
            <a:extLst>
              <a:ext uri="{FF2B5EF4-FFF2-40B4-BE49-F238E27FC236}">
                <a16:creationId xmlns:a16="http://schemas.microsoft.com/office/drawing/2014/main" id="{029D7E72-1414-A58B-77AD-86AC4AD2F8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2870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6"/>
                                        </p:tgtEl>
                                        <p:attrNameLst>
                                          <p:attrName>style.visibility</p:attrName>
                                        </p:attrNameLst>
                                      </p:cBhvr>
                                      <p:to>
                                        <p:strVal val="visible"/>
                                      </p:to>
                                    </p:set>
                                    <p:anim calcmode="lin" valueType="num">
                                      <p:cBhvr additive="base">
                                        <p:cTn id="13" dur="500" fill="hold"/>
                                        <p:tgtEl>
                                          <p:spTgt spid="2056"/>
                                        </p:tgtEl>
                                        <p:attrNameLst>
                                          <p:attrName>ppt_x</p:attrName>
                                        </p:attrNameLst>
                                      </p:cBhvr>
                                      <p:tavLst>
                                        <p:tav tm="0">
                                          <p:val>
                                            <p:strVal val="#ppt_x"/>
                                          </p:val>
                                        </p:tav>
                                        <p:tav tm="100000">
                                          <p:val>
                                            <p:strVal val="#ppt_x"/>
                                          </p:val>
                                        </p:tav>
                                      </p:tavLst>
                                    </p:anim>
                                    <p:anim calcmode="lin" valueType="num">
                                      <p:cBhvr additive="base">
                                        <p:cTn id="14"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hr-HR" altLang="sr-Latn-RS"/>
              <a:t>DigiNotar slučaj</a:t>
            </a:r>
            <a:endParaRPr lang="en-US" altLang="sr-Latn-RS"/>
          </a:p>
        </p:txBody>
      </p:sp>
      <p:sp>
        <p:nvSpPr>
          <p:cNvPr id="46083" name="Content Placeholder 2"/>
          <p:cNvSpPr>
            <a:spLocks noGrp="1"/>
          </p:cNvSpPr>
          <p:nvPr>
            <p:ph idx="1"/>
          </p:nvPr>
        </p:nvSpPr>
        <p:spPr>
          <a:xfrm>
            <a:off x="570706" y="1412776"/>
            <a:ext cx="7886700" cy="4351338"/>
          </a:xfrm>
        </p:spPr>
        <p:txBody>
          <a:bodyPr/>
          <a:lstStyle/>
          <a:p>
            <a:pPr algn="just"/>
            <a:r>
              <a:rPr lang="hr-HR" altLang="sr-Latn-RS" sz="2200" dirty="0"/>
              <a:t>Iranske vlasti su u dogovoru s ISP </a:t>
            </a:r>
            <a:r>
              <a:rPr lang="hr-HR" altLang="sr-Latn-RS" sz="2200" dirty="0" err="1"/>
              <a:t>providerima</a:t>
            </a:r>
            <a:r>
              <a:rPr lang="hr-HR" altLang="sr-Latn-RS" sz="2200" dirty="0"/>
              <a:t> preusmjerile promet na </a:t>
            </a:r>
            <a:r>
              <a:rPr lang="hr-HR" altLang="sr-Latn-RS" sz="2200" dirty="0" err="1"/>
              <a:t>fake</a:t>
            </a:r>
            <a:r>
              <a:rPr lang="hr-HR" altLang="sr-Latn-RS" sz="2200" dirty="0"/>
              <a:t> Google stranice</a:t>
            </a:r>
            <a:endParaRPr lang="en-US" altLang="sr-Latn-RS" sz="2200" dirty="0"/>
          </a:p>
        </p:txBody>
      </p:sp>
      <p:pic>
        <p:nvPicPr>
          <p:cNvPr id="460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144" y="2095500"/>
            <a:ext cx="42481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Slika 1">
            <a:extLst>
              <a:ext uri="{FF2B5EF4-FFF2-40B4-BE49-F238E27FC236}">
                <a16:creationId xmlns:a16="http://schemas.microsoft.com/office/drawing/2014/main" id="{ED45CB79-3A28-4AA3-92A8-2B84573B816D}"/>
              </a:ext>
            </a:extLst>
          </p:cNvPr>
          <p:cNvPicPr>
            <a:picLocks noChangeAspect="1"/>
          </p:cNvPicPr>
          <p:nvPr/>
        </p:nvPicPr>
        <p:blipFill>
          <a:blip r:embed="rId4"/>
          <a:stretch>
            <a:fillRect/>
          </a:stretch>
        </p:blipFill>
        <p:spPr>
          <a:xfrm>
            <a:off x="630613" y="2239193"/>
            <a:ext cx="3406527" cy="426872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4230-96C5-4851-B846-57212B6C592E}"/>
              </a:ext>
            </a:extLst>
          </p:cNvPr>
          <p:cNvSpPr>
            <a:spLocks noGrp="1"/>
          </p:cNvSpPr>
          <p:nvPr>
            <p:ph type="title"/>
          </p:nvPr>
        </p:nvSpPr>
        <p:spPr/>
        <p:txBody>
          <a:bodyPr/>
          <a:lstStyle/>
          <a:p>
            <a:r>
              <a:rPr lang="hr-HR" dirty="0"/>
              <a:t>Kako?</a:t>
            </a:r>
          </a:p>
        </p:txBody>
      </p:sp>
      <p:sp>
        <p:nvSpPr>
          <p:cNvPr id="3" name="Content Placeholder 2">
            <a:extLst>
              <a:ext uri="{FF2B5EF4-FFF2-40B4-BE49-F238E27FC236}">
                <a16:creationId xmlns:a16="http://schemas.microsoft.com/office/drawing/2014/main" id="{48060AB2-D0F1-4602-8443-6B3DBEEBED4E}"/>
              </a:ext>
            </a:extLst>
          </p:cNvPr>
          <p:cNvSpPr>
            <a:spLocks noGrp="1"/>
          </p:cNvSpPr>
          <p:nvPr>
            <p:ph idx="1"/>
          </p:nvPr>
        </p:nvSpPr>
        <p:spPr/>
        <p:txBody>
          <a:bodyPr>
            <a:normAutofit fontScale="77500" lnSpcReduction="20000"/>
          </a:bodyPr>
          <a:lstStyle/>
          <a:p>
            <a:r>
              <a:rPr lang="en-US" dirty="0"/>
              <a:t>“The investigation showed that web servers in </a:t>
            </a:r>
            <a:r>
              <a:rPr lang="en-US" dirty="0" err="1"/>
              <a:t>DigiNotar’s</a:t>
            </a:r>
            <a:r>
              <a:rPr lang="en-US" dirty="0"/>
              <a:t> external Demilitarized Zone (DMZ-</a:t>
            </a:r>
            <a:r>
              <a:rPr lang="en-US" dirty="0" err="1"/>
              <a:t>ext</a:t>
            </a:r>
            <a:r>
              <a:rPr lang="en-US" dirty="0"/>
              <a:t>-net) were the first point of entry for the intruder on June 17, 2011.</a:t>
            </a:r>
            <a:endParaRPr lang="hr-HR" dirty="0"/>
          </a:p>
          <a:p>
            <a:r>
              <a:rPr lang="en-US" dirty="0"/>
              <a:t> During the intrusion, these servers were used to exchange files between internal and external systems, with scripts that were placed on these systems serving as rudimentary file managers,”</a:t>
            </a:r>
          </a:p>
          <a:p>
            <a:r>
              <a:rPr lang="en-US" dirty="0"/>
              <a:t>“From the web servers in DMZ-</a:t>
            </a:r>
            <a:r>
              <a:rPr lang="en-US" dirty="0" err="1"/>
              <a:t>ext</a:t>
            </a:r>
            <a:r>
              <a:rPr lang="en-US" dirty="0"/>
              <a:t>-net, the intruder first compromised systems in the Office-net network segment between the 17th and 29th of June 2011. </a:t>
            </a:r>
            <a:endParaRPr lang="hr-HR" dirty="0"/>
          </a:p>
          <a:p>
            <a:r>
              <a:rPr lang="en-US" dirty="0"/>
              <a:t>Subsequently, the Secure-net network segment that contained the CA servers was compromised on July 1, 2011. Specialized tools were recovered on systems in these segments, which were used to create tunnels that allowed the intruder to make an Internet connection to </a:t>
            </a:r>
            <a:r>
              <a:rPr lang="en-US" dirty="0" err="1"/>
              <a:t>DigiNotar’s</a:t>
            </a:r>
            <a:r>
              <a:rPr lang="en-US" dirty="0"/>
              <a:t> systems that were not directly connected to the Internet.</a:t>
            </a:r>
            <a:endParaRPr lang="hr-HR" dirty="0"/>
          </a:p>
          <a:p>
            <a:r>
              <a:rPr lang="en-US" dirty="0"/>
              <a:t> The intruder was able to tunnel Remote Desktop Protocol connections in this way, which provided a graphical user interface on the compromised systems, including the compromised CA servers.”</a:t>
            </a:r>
            <a:endParaRPr lang="hr-HR" dirty="0"/>
          </a:p>
          <a:p>
            <a:r>
              <a:rPr lang="en-US" dirty="0"/>
              <a:t>Intriguingly, it appears the intruder also tampered with the DLLs used to provide API access to the HSMs, later substituting them with the originals but without changing the creation time. Log files associated with the DLLs were also altered</a:t>
            </a:r>
          </a:p>
          <a:p>
            <a:endParaRPr lang="hr-HR" dirty="0"/>
          </a:p>
        </p:txBody>
      </p:sp>
    </p:spTree>
    <p:extLst>
      <p:ext uri="{BB962C8B-B14F-4D97-AF65-F5344CB8AC3E}">
        <p14:creationId xmlns:p14="http://schemas.microsoft.com/office/powerpoint/2010/main" val="2247783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08A4B-D9F1-4FA3-8937-8050AD181391}"/>
              </a:ext>
            </a:extLst>
          </p:cNvPr>
          <p:cNvSpPr>
            <a:spLocks noGrp="1"/>
          </p:cNvSpPr>
          <p:nvPr>
            <p:ph type="title"/>
          </p:nvPr>
        </p:nvSpPr>
        <p:spPr/>
        <p:txBody>
          <a:bodyPr/>
          <a:lstStyle/>
          <a:p>
            <a:r>
              <a:rPr lang="hr-HR" dirty="0"/>
              <a:t>Što sve nije valjalo?</a:t>
            </a:r>
          </a:p>
        </p:txBody>
      </p:sp>
      <p:sp>
        <p:nvSpPr>
          <p:cNvPr id="3" name="Content Placeholder 2">
            <a:extLst>
              <a:ext uri="{FF2B5EF4-FFF2-40B4-BE49-F238E27FC236}">
                <a16:creationId xmlns:a16="http://schemas.microsoft.com/office/drawing/2014/main" id="{F2283F10-617E-470D-8CCD-91CB454D66CA}"/>
              </a:ext>
            </a:extLst>
          </p:cNvPr>
          <p:cNvSpPr>
            <a:spLocks noGrp="1"/>
          </p:cNvSpPr>
          <p:nvPr>
            <p:ph idx="1"/>
          </p:nvPr>
        </p:nvSpPr>
        <p:spPr/>
        <p:txBody>
          <a:bodyPr>
            <a:normAutofit/>
          </a:bodyPr>
          <a:lstStyle/>
          <a:p>
            <a:pPr fontAlgn="base"/>
            <a:r>
              <a:rPr lang="en-US" dirty="0"/>
              <a:t>There are several very disturbing conclusions about security at </a:t>
            </a:r>
            <a:r>
              <a:rPr lang="en-US" dirty="0" err="1"/>
              <a:t>DigiNotar</a:t>
            </a:r>
            <a:r>
              <a:rPr lang="en-US" dirty="0"/>
              <a:t> and the investigation isn’t even complete yet:</a:t>
            </a:r>
          </a:p>
          <a:p>
            <a:pPr marL="685800" lvl="1" indent="-342900" fontAlgn="base">
              <a:buFont typeface="+mj-lt"/>
              <a:buAutoNum type="arabicPeriod"/>
            </a:pPr>
            <a:r>
              <a:rPr lang="en-US" dirty="0"/>
              <a:t>All of the certificate servers belonged to one Windows domain, allowing the compromise of one administrator account to control everything.</a:t>
            </a:r>
          </a:p>
          <a:p>
            <a:pPr marL="685800" lvl="1" indent="-342900" fontAlgn="base">
              <a:buFont typeface="+mj-lt"/>
              <a:buAutoNum type="arabicPeriod"/>
            </a:pPr>
            <a:r>
              <a:rPr lang="en-US" dirty="0"/>
              <a:t>The administrator password was simple and could be easily brute forced.</a:t>
            </a:r>
          </a:p>
          <a:p>
            <a:pPr marL="685800" lvl="1" indent="-342900" fontAlgn="base">
              <a:buFont typeface="+mj-lt"/>
              <a:buAutoNum type="arabicPeriod"/>
            </a:pPr>
            <a:r>
              <a:rPr lang="en-US" dirty="0"/>
              <a:t>Much of the malware and tools used in the attack would have been easily detected by anti-virus, had it been present.</a:t>
            </a:r>
          </a:p>
          <a:p>
            <a:pPr marL="685800" lvl="1" indent="-342900" fontAlgn="base">
              <a:buFont typeface="+mj-lt"/>
              <a:buAutoNum type="arabicPeriod"/>
            </a:pPr>
            <a:r>
              <a:rPr lang="en-US" dirty="0"/>
              <a:t>The software on public-facing servers was out of date and unpatched.</a:t>
            </a:r>
          </a:p>
          <a:p>
            <a:pPr marL="685800" lvl="1" indent="-342900" fontAlgn="base">
              <a:buFont typeface="+mj-lt"/>
              <a:buAutoNum type="arabicPeriod"/>
            </a:pPr>
            <a:r>
              <a:rPr lang="en-US" dirty="0"/>
              <a:t>They had no centralized nor secure logging.</a:t>
            </a:r>
          </a:p>
          <a:p>
            <a:pPr marL="685800" lvl="1" indent="-342900" fontAlgn="base">
              <a:buFont typeface="+mj-lt"/>
              <a:buAutoNum type="arabicPeriod"/>
            </a:pPr>
            <a:r>
              <a:rPr lang="en-US" dirty="0"/>
              <a:t>There was no effective separation of critical components.</a:t>
            </a:r>
          </a:p>
          <a:p>
            <a:pPr marL="0" indent="0">
              <a:buNone/>
            </a:pPr>
            <a:endParaRPr lang="hr-HR" dirty="0"/>
          </a:p>
        </p:txBody>
      </p:sp>
    </p:spTree>
    <p:extLst>
      <p:ext uri="{BB962C8B-B14F-4D97-AF65-F5344CB8AC3E}">
        <p14:creationId xmlns:p14="http://schemas.microsoft.com/office/powerpoint/2010/main" val="589478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Zaključak</a:t>
            </a:r>
            <a:endParaRPr lang="en-US" dirty="0"/>
          </a:p>
        </p:txBody>
      </p:sp>
      <p:sp>
        <p:nvSpPr>
          <p:cNvPr id="2" name="Content Placeholder 1"/>
          <p:cNvSpPr>
            <a:spLocks noGrp="1"/>
          </p:cNvSpPr>
          <p:nvPr>
            <p:ph idx="1"/>
          </p:nvPr>
        </p:nvSpPr>
        <p:spPr/>
        <p:txBody>
          <a:bodyPr/>
          <a:lstStyle/>
          <a:p>
            <a:r>
              <a:rPr lang="hr-HR" dirty="0"/>
              <a:t>Pregled najvažnijih komponenti PKI infrastrukture</a:t>
            </a:r>
          </a:p>
          <a:p>
            <a:r>
              <a:rPr lang="hr-HR" dirty="0"/>
              <a:t>Pojašnjen koncept certifikata</a:t>
            </a:r>
          </a:p>
          <a:p>
            <a:r>
              <a:rPr lang="hr-HR" dirty="0"/>
              <a:t>Mnoge elektroničke usluge ovise o PKI infrastrukturi</a:t>
            </a:r>
          </a:p>
          <a:p>
            <a:r>
              <a:rPr lang="hr-HR" dirty="0"/>
              <a:t>Rizici – </a:t>
            </a:r>
            <a:r>
              <a:rPr lang="hr-HR" dirty="0" err="1"/>
              <a:t>DigiNotar</a:t>
            </a:r>
            <a:r>
              <a:rPr lang="hr-HR" dirty="0"/>
              <a:t> slučaj</a:t>
            </a:r>
          </a:p>
          <a:p>
            <a:pPr marL="0" indent="0">
              <a:buNone/>
            </a:pPr>
            <a:endParaRPr lang="en-US" dirty="0"/>
          </a:p>
        </p:txBody>
      </p:sp>
    </p:spTree>
    <p:extLst>
      <p:ext uri="{BB962C8B-B14F-4D97-AF65-F5344CB8AC3E}">
        <p14:creationId xmlns:p14="http://schemas.microsoft.com/office/powerpoint/2010/main" val="3313337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AC56ED-B8CE-4074-A249-B226F0F08B7A}"/>
              </a:ext>
            </a:extLst>
          </p:cNvPr>
          <p:cNvPicPr>
            <a:picLocks noChangeAspect="1"/>
          </p:cNvPicPr>
          <p:nvPr/>
        </p:nvPicPr>
        <p:blipFill>
          <a:blip r:embed="rId2"/>
          <a:stretch>
            <a:fillRect/>
          </a:stretch>
        </p:blipFill>
        <p:spPr>
          <a:xfrm>
            <a:off x="4572000" y="527844"/>
            <a:ext cx="3733800" cy="1000125"/>
          </a:xfrm>
          <a:prstGeom prst="rect">
            <a:avLst/>
          </a:prstGeom>
        </p:spPr>
      </p:pic>
      <p:sp>
        <p:nvSpPr>
          <p:cNvPr id="2" name="Title 1">
            <a:extLst>
              <a:ext uri="{FF2B5EF4-FFF2-40B4-BE49-F238E27FC236}">
                <a16:creationId xmlns:a16="http://schemas.microsoft.com/office/drawing/2014/main" id="{D6878887-66C6-427D-ACA9-3C6C23A3273C}"/>
              </a:ext>
            </a:extLst>
          </p:cNvPr>
          <p:cNvSpPr>
            <a:spLocks noGrp="1"/>
          </p:cNvSpPr>
          <p:nvPr>
            <p:ph type="title"/>
          </p:nvPr>
        </p:nvSpPr>
        <p:spPr/>
        <p:txBody>
          <a:bodyPr>
            <a:normAutofit/>
          </a:bodyPr>
          <a:lstStyle/>
          <a:p>
            <a:r>
              <a:rPr lang="hr-HR" sz="2800" dirty="0">
                <a:hlinkClick r:id="rId3"/>
              </a:rPr>
              <a:t>https://letsencrypt.org/</a:t>
            </a:r>
            <a:endParaRPr lang="hr-HR" sz="2800" dirty="0"/>
          </a:p>
        </p:txBody>
      </p:sp>
      <p:sp>
        <p:nvSpPr>
          <p:cNvPr id="3" name="Content Placeholder 2">
            <a:extLst>
              <a:ext uri="{FF2B5EF4-FFF2-40B4-BE49-F238E27FC236}">
                <a16:creationId xmlns:a16="http://schemas.microsoft.com/office/drawing/2014/main" id="{92F03B72-9FFF-AB32-4053-4B1BFB5FD390}"/>
              </a:ext>
            </a:extLst>
          </p:cNvPr>
          <p:cNvSpPr>
            <a:spLocks noGrp="1"/>
          </p:cNvSpPr>
          <p:nvPr>
            <p:ph idx="1"/>
          </p:nvPr>
        </p:nvSpPr>
        <p:spPr/>
        <p:txBody>
          <a:bodyPr/>
          <a:lstStyle/>
          <a:p>
            <a:endParaRPr lang="hr-HR" dirty="0"/>
          </a:p>
        </p:txBody>
      </p:sp>
      <p:pic>
        <p:nvPicPr>
          <p:cNvPr id="9" name="Picture 8">
            <a:extLst>
              <a:ext uri="{FF2B5EF4-FFF2-40B4-BE49-F238E27FC236}">
                <a16:creationId xmlns:a16="http://schemas.microsoft.com/office/drawing/2014/main" id="{B39847A1-D4F1-954D-283F-6B2D3F215BC0}"/>
              </a:ext>
            </a:extLst>
          </p:cNvPr>
          <p:cNvPicPr>
            <a:picLocks noChangeAspect="1"/>
          </p:cNvPicPr>
          <p:nvPr/>
        </p:nvPicPr>
        <p:blipFill>
          <a:blip r:embed="rId4"/>
          <a:stretch>
            <a:fillRect/>
          </a:stretch>
        </p:blipFill>
        <p:spPr>
          <a:xfrm>
            <a:off x="681653" y="1619093"/>
            <a:ext cx="7780694" cy="3619814"/>
          </a:xfrm>
          <a:prstGeom prst="rect">
            <a:avLst/>
          </a:prstGeom>
        </p:spPr>
      </p:pic>
    </p:spTree>
    <p:extLst>
      <p:ext uri="{BB962C8B-B14F-4D97-AF65-F5344CB8AC3E}">
        <p14:creationId xmlns:p14="http://schemas.microsoft.com/office/powerpoint/2010/main" val="140946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453A-14DC-B096-1C1E-63C7036F68CF}"/>
              </a:ext>
            </a:extLst>
          </p:cNvPr>
          <p:cNvSpPr>
            <a:spLocks noGrp="1"/>
          </p:cNvSpPr>
          <p:nvPr>
            <p:ph type="title"/>
          </p:nvPr>
        </p:nvSpPr>
        <p:spPr/>
        <p:txBody>
          <a:bodyPr/>
          <a:lstStyle/>
          <a:p>
            <a:endParaRPr lang="hr-HR" dirty="0"/>
          </a:p>
        </p:txBody>
      </p:sp>
      <p:sp>
        <p:nvSpPr>
          <p:cNvPr id="3" name="Content Placeholder 2">
            <a:extLst>
              <a:ext uri="{FF2B5EF4-FFF2-40B4-BE49-F238E27FC236}">
                <a16:creationId xmlns:a16="http://schemas.microsoft.com/office/drawing/2014/main" id="{BA20648D-8DBB-C241-4C73-4B14DC0AC0E3}"/>
              </a:ext>
            </a:extLst>
          </p:cNvPr>
          <p:cNvSpPr>
            <a:spLocks noGrp="1"/>
          </p:cNvSpPr>
          <p:nvPr>
            <p:ph idx="1"/>
          </p:nvPr>
        </p:nvSpPr>
        <p:spPr/>
        <p:txBody>
          <a:bodyPr/>
          <a:lstStyle/>
          <a:p>
            <a:r>
              <a:rPr lang="en-US" b="0" i="0" dirty="0">
                <a:solidFill>
                  <a:srgbClr val="000000"/>
                </a:solidFill>
                <a:effectLst/>
                <a:latin typeface="ui-sans-serif"/>
              </a:rPr>
              <a:t>We give people the digital certificates they need in order to enable HTTPS (SSL/TLS) for websites, for free, in the most user-friendly way we can. </a:t>
            </a:r>
            <a:endParaRPr lang="hr-HR" b="0" i="0" dirty="0">
              <a:solidFill>
                <a:srgbClr val="000000"/>
              </a:solidFill>
              <a:effectLst/>
              <a:latin typeface="ui-sans-serif"/>
            </a:endParaRPr>
          </a:p>
          <a:p>
            <a:r>
              <a:rPr lang="en-US" b="0" i="0" dirty="0">
                <a:solidFill>
                  <a:srgbClr val="000000"/>
                </a:solidFill>
                <a:effectLst/>
                <a:latin typeface="ui-sans-serif"/>
              </a:rPr>
              <a:t>We do this because we want to create a more secure and privacy-respecting Web.</a:t>
            </a:r>
            <a:endParaRPr lang="hr-HR" dirty="0"/>
          </a:p>
        </p:txBody>
      </p:sp>
      <p:pic>
        <p:nvPicPr>
          <p:cNvPr id="4" name="Picture 3">
            <a:extLst>
              <a:ext uri="{FF2B5EF4-FFF2-40B4-BE49-F238E27FC236}">
                <a16:creationId xmlns:a16="http://schemas.microsoft.com/office/drawing/2014/main" id="{00A99268-48EC-D136-8DBA-262AAF227983}"/>
              </a:ext>
            </a:extLst>
          </p:cNvPr>
          <p:cNvPicPr>
            <a:picLocks noChangeAspect="1"/>
          </p:cNvPicPr>
          <p:nvPr/>
        </p:nvPicPr>
        <p:blipFill>
          <a:blip r:embed="rId2"/>
          <a:stretch>
            <a:fillRect/>
          </a:stretch>
        </p:blipFill>
        <p:spPr>
          <a:xfrm>
            <a:off x="4572000" y="527844"/>
            <a:ext cx="3733800" cy="1000125"/>
          </a:xfrm>
          <a:prstGeom prst="rect">
            <a:avLst/>
          </a:prstGeom>
        </p:spPr>
      </p:pic>
    </p:spTree>
    <p:extLst>
      <p:ext uri="{BB962C8B-B14F-4D97-AF65-F5344CB8AC3E}">
        <p14:creationId xmlns:p14="http://schemas.microsoft.com/office/powerpoint/2010/main" val="398640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2AABF-B9F0-5540-8360-887952CA57C6}"/>
              </a:ext>
            </a:extLst>
          </p:cNvPr>
          <p:cNvSpPr>
            <a:spLocks noGrp="1"/>
          </p:cNvSpPr>
          <p:nvPr>
            <p:ph type="title"/>
          </p:nvPr>
        </p:nvSpPr>
        <p:spPr/>
        <p:txBody>
          <a:bodyPr>
            <a:normAutofit/>
          </a:bodyPr>
          <a:lstStyle/>
          <a:p>
            <a:r>
              <a:rPr lang="en-US" dirty="0"/>
              <a:t>The key Let’s Encrypt principles</a:t>
            </a:r>
            <a:br>
              <a:rPr lang="en-US" dirty="0"/>
            </a:br>
            <a:endParaRPr lang="hr-HR" dirty="0"/>
          </a:p>
        </p:txBody>
      </p:sp>
      <p:sp>
        <p:nvSpPr>
          <p:cNvPr id="3" name="Content Placeholder 2">
            <a:extLst>
              <a:ext uri="{FF2B5EF4-FFF2-40B4-BE49-F238E27FC236}">
                <a16:creationId xmlns:a16="http://schemas.microsoft.com/office/drawing/2014/main" id="{0C9A6BD0-D90B-B6B1-CC2A-2353F3D62C1E}"/>
              </a:ext>
            </a:extLst>
          </p:cNvPr>
          <p:cNvSpPr>
            <a:spLocks noGrp="1"/>
          </p:cNvSpPr>
          <p:nvPr>
            <p:ph idx="1"/>
          </p:nvPr>
        </p:nvSpPr>
        <p:spPr>
          <a:xfrm>
            <a:off x="628650" y="1484784"/>
            <a:ext cx="7886700" cy="4692179"/>
          </a:xfrm>
        </p:spPr>
        <p:txBody>
          <a:bodyPr>
            <a:normAutofit fontScale="92500" lnSpcReduction="10000"/>
          </a:bodyPr>
          <a:lstStyle/>
          <a:p>
            <a:endParaRPr lang="en-US" dirty="0"/>
          </a:p>
          <a:p>
            <a:r>
              <a:rPr lang="en-US" b="1" dirty="0"/>
              <a:t>Free</a:t>
            </a:r>
            <a:r>
              <a:rPr lang="en-US" dirty="0"/>
              <a:t>: Anyone who owns a domain name can use Let’s Encrypt to obtain a trusted certificate at zero cost.</a:t>
            </a:r>
          </a:p>
          <a:p>
            <a:r>
              <a:rPr lang="en-US" b="1" dirty="0"/>
              <a:t>Automatic</a:t>
            </a:r>
            <a:r>
              <a:rPr lang="en-US" dirty="0"/>
              <a:t>: Software running on a web server can interact with Let’s Encrypt to painlessly obtain a certificate, securely configure it for use, and automatically take care of renewal.</a:t>
            </a:r>
          </a:p>
          <a:p>
            <a:r>
              <a:rPr lang="en-US" b="1" dirty="0"/>
              <a:t>Secure</a:t>
            </a:r>
            <a:r>
              <a:rPr lang="en-US" dirty="0"/>
              <a:t>: Let’s Encrypt will serve as a platform for advancing TLS security best practices, both on the CA side and by helping site operators properly secure their servers.</a:t>
            </a:r>
          </a:p>
          <a:p>
            <a:r>
              <a:rPr lang="en-US" b="1" dirty="0"/>
              <a:t>Transparent</a:t>
            </a:r>
            <a:r>
              <a:rPr lang="en-US" dirty="0"/>
              <a:t>: All certificates issued or revoked will be publicly recorded and available for anyone to inspect.</a:t>
            </a:r>
          </a:p>
          <a:p>
            <a:r>
              <a:rPr lang="en-US" b="1" dirty="0"/>
              <a:t>Open</a:t>
            </a:r>
            <a:r>
              <a:rPr lang="en-US" dirty="0"/>
              <a:t>: The automatic issuance and renewal protocol is published as an open standard that others can adopt.</a:t>
            </a:r>
          </a:p>
          <a:p>
            <a:r>
              <a:rPr lang="en-US" b="1" dirty="0"/>
              <a:t>Cooperative</a:t>
            </a:r>
            <a:r>
              <a:rPr lang="en-US" dirty="0"/>
              <a:t>: Much like the underlying Internet protocols themselves, Let’s Encrypt is a joint effort to benefit the community, beyond the control of any one organization.</a:t>
            </a:r>
            <a:endParaRPr lang="hr-HR" dirty="0"/>
          </a:p>
        </p:txBody>
      </p:sp>
    </p:spTree>
    <p:extLst>
      <p:ext uri="{BB962C8B-B14F-4D97-AF65-F5344CB8AC3E}">
        <p14:creationId xmlns:p14="http://schemas.microsoft.com/office/powerpoint/2010/main" val="136237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4DF78-F03A-11F5-A589-0B73EC68F4C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D0EB2E41-C695-709E-718D-52A593FDDE78}"/>
              </a:ext>
            </a:extLst>
          </p:cNvPr>
          <p:cNvSpPr>
            <a:spLocks noGrp="1"/>
          </p:cNvSpPr>
          <p:nvPr>
            <p:ph idx="1"/>
          </p:nvPr>
        </p:nvSpPr>
        <p:spPr/>
        <p:txBody>
          <a:bodyPr/>
          <a:lstStyle/>
          <a:p>
            <a:endParaRPr lang="hr-HR"/>
          </a:p>
        </p:txBody>
      </p:sp>
      <p:pic>
        <p:nvPicPr>
          <p:cNvPr id="5" name="Picture 4">
            <a:extLst>
              <a:ext uri="{FF2B5EF4-FFF2-40B4-BE49-F238E27FC236}">
                <a16:creationId xmlns:a16="http://schemas.microsoft.com/office/drawing/2014/main" id="{3BD6071C-18E1-2936-734F-D20F08EA7639}"/>
              </a:ext>
            </a:extLst>
          </p:cNvPr>
          <p:cNvPicPr>
            <a:picLocks noChangeAspect="1"/>
          </p:cNvPicPr>
          <p:nvPr/>
        </p:nvPicPr>
        <p:blipFill>
          <a:blip r:embed="rId2"/>
          <a:stretch>
            <a:fillRect/>
          </a:stretch>
        </p:blipFill>
        <p:spPr>
          <a:xfrm>
            <a:off x="1866665" y="407408"/>
            <a:ext cx="5410669" cy="6043184"/>
          </a:xfrm>
          <a:prstGeom prst="rect">
            <a:avLst/>
          </a:prstGeom>
        </p:spPr>
      </p:pic>
    </p:spTree>
    <p:extLst>
      <p:ext uri="{BB962C8B-B14F-4D97-AF65-F5344CB8AC3E}">
        <p14:creationId xmlns:p14="http://schemas.microsoft.com/office/powerpoint/2010/main" val="4294067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hr-HR" altLang="sr-Latn-RS"/>
              <a:t>Infrastruktura javnog ključa</a:t>
            </a:r>
            <a:endParaRPr lang="en-US" altLang="sr-Latn-RS"/>
          </a:p>
        </p:txBody>
      </p:sp>
      <p:sp>
        <p:nvSpPr>
          <p:cNvPr id="13315" name="Content Placeholder 2"/>
          <p:cNvSpPr>
            <a:spLocks noGrp="1"/>
          </p:cNvSpPr>
          <p:nvPr>
            <p:ph idx="1"/>
          </p:nvPr>
        </p:nvSpPr>
        <p:spPr/>
        <p:txBody>
          <a:bodyPr>
            <a:normAutofit/>
          </a:bodyPr>
          <a:lstStyle/>
          <a:p>
            <a:pPr algn="just" eaLnBrk="1" hangingPunct="1"/>
            <a:r>
              <a:rPr lang="hr-HR" altLang="sr-Latn-RS" dirty="0"/>
              <a:t>PKI (</a:t>
            </a:r>
            <a:r>
              <a:rPr lang="hr-HR" altLang="sr-Latn-RS" dirty="0" err="1"/>
              <a:t>eng</a:t>
            </a:r>
            <a:r>
              <a:rPr lang="hr-HR" altLang="sr-Latn-RS" dirty="0"/>
              <a:t>. </a:t>
            </a:r>
            <a:r>
              <a:rPr lang="hr-HR" altLang="sr-Latn-RS" dirty="0" err="1"/>
              <a:t>Public</a:t>
            </a:r>
            <a:r>
              <a:rPr lang="hr-HR" altLang="sr-Latn-RS" dirty="0"/>
              <a:t> </a:t>
            </a:r>
            <a:r>
              <a:rPr lang="hr-HR" altLang="sr-Latn-RS" dirty="0" err="1"/>
              <a:t>Key</a:t>
            </a:r>
            <a:r>
              <a:rPr lang="hr-HR" altLang="sr-Latn-RS" dirty="0"/>
              <a:t> </a:t>
            </a:r>
            <a:r>
              <a:rPr lang="hr-HR" altLang="sr-Latn-RS" dirty="0" err="1"/>
              <a:t>Infrastructure</a:t>
            </a:r>
            <a:r>
              <a:rPr lang="hr-HR" altLang="sr-Latn-RS" dirty="0"/>
              <a:t>) infrastruktura je skupina programa, sklopovlja, ljudi, sigurnosnih politika i procedura potrebnih za kreiranje, upravljanje, pohranjivanje te povlačenje digitalnih certifikata.</a:t>
            </a:r>
          </a:p>
          <a:p>
            <a:pPr algn="just" eaLnBrk="1" hangingPunct="1"/>
            <a:r>
              <a:rPr lang="hr-HR" altLang="sr-Latn-RS" dirty="0"/>
              <a:t>Digitalni certifikat - </a:t>
            </a:r>
            <a:r>
              <a:rPr lang="hr-HR" dirty="0"/>
              <a:t>omogućuje povezivanje digitalnih identiteta korisnika s njihovim stvarnim identitetom</a:t>
            </a:r>
            <a:endParaRPr lang="hr-HR" altLang="sr-Latn-RS" dirty="0"/>
          </a:p>
          <a:p>
            <a:pPr algn="just" eaLnBrk="1" hangingPunct="1"/>
            <a:r>
              <a:rPr lang="hr-HR" altLang="sr-Latn-RS" dirty="0"/>
              <a:t>Adresira neka od ključnih pitanja</a:t>
            </a:r>
          </a:p>
          <a:p>
            <a:pPr lvl="1" algn="just" eaLnBrk="1" hangingPunct="1"/>
            <a:r>
              <a:rPr lang="hr-HR" altLang="sr-Latn-RS" dirty="0"/>
              <a:t>Neporecivost</a:t>
            </a:r>
          </a:p>
          <a:p>
            <a:pPr lvl="1" algn="just" eaLnBrk="1" hangingPunct="1"/>
            <a:r>
              <a:rPr lang="hr-HR" altLang="sr-Latn-RS" dirty="0"/>
              <a:t>Autentičnost</a:t>
            </a:r>
          </a:p>
          <a:p>
            <a:pPr lvl="1" algn="just" eaLnBrk="1" hangingPunct="1"/>
            <a:r>
              <a:rPr lang="hr-HR" altLang="sr-Latn-RS" dirty="0"/>
              <a:t>Integritet</a:t>
            </a:r>
          </a:p>
          <a:p>
            <a:pPr lvl="1" algn="just" eaLnBrk="1" hangingPunct="1"/>
            <a:r>
              <a:rPr lang="hr-HR" altLang="sr-Latn-RS" dirty="0"/>
              <a:t>Povjerljivost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63FA-071D-40F6-B6C6-2F8BC628DC9F}"/>
              </a:ext>
            </a:extLst>
          </p:cNvPr>
          <p:cNvSpPr>
            <a:spLocks noGrp="1"/>
          </p:cNvSpPr>
          <p:nvPr>
            <p:ph type="title"/>
          </p:nvPr>
        </p:nvSpPr>
        <p:spPr/>
        <p:txBody>
          <a:bodyPr/>
          <a:lstStyle/>
          <a:p>
            <a:r>
              <a:rPr lang="hr-HR" dirty="0"/>
              <a:t>Neporecivost i autentičnost</a:t>
            </a:r>
          </a:p>
        </p:txBody>
      </p:sp>
      <p:sp>
        <p:nvSpPr>
          <p:cNvPr id="3" name="Content Placeholder 2">
            <a:extLst>
              <a:ext uri="{FF2B5EF4-FFF2-40B4-BE49-F238E27FC236}">
                <a16:creationId xmlns:a16="http://schemas.microsoft.com/office/drawing/2014/main" id="{52570260-B7AB-405B-BBAD-914E0D9D8B4C}"/>
              </a:ext>
            </a:extLst>
          </p:cNvPr>
          <p:cNvSpPr>
            <a:spLocks noGrp="1"/>
          </p:cNvSpPr>
          <p:nvPr>
            <p:ph idx="1"/>
          </p:nvPr>
        </p:nvSpPr>
        <p:spPr/>
        <p:txBody>
          <a:bodyPr/>
          <a:lstStyle/>
          <a:p>
            <a:r>
              <a:rPr lang="hr-HR" dirty="0"/>
              <a:t>Neporecivost = </a:t>
            </a:r>
            <a:r>
              <a:rPr lang="fi-FI" dirty="0"/>
              <a:t>svojstvo koje korisnika sustava jednoznačno</a:t>
            </a:r>
            <a:r>
              <a:rPr lang="hr-HR" dirty="0"/>
              <a:t> povezuje s određenom transakcijom ili događajem</a:t>
            </a:r>
          </a:p>
          <a:p>
            <a:r>
              <a:rPr lang="pl-PL" dirty="0"/>
              <a:t>U sustavu u kojem je osigurano </a:t>
            </a:r>
            <a:r>
              <a:rPr lang="hr-HR" dirty="0"/>
              <a:t>svojstvo neporecivosti, korisnik ne može poreći prethodno izvršenu radnju</a:t>
            </a:r>
          </a:p>
          <a:p>
            <a:r>
              <a:rPr lang="hr-HR" dirty="0"/>
              <a:t>Autentičnost podrazumijeva mogućnost provjere, odnosno utvrđivanja identiteta korisnika sustava</a:t>
            </a:r>
          </a:p>
          <a:p>
            <a:r>
              <a:rPr lang="hr-HR" dirty="0"/>
              <a:t>U PKI konceptu, neporecivost i autentičnosti su osigurani putem certifikacijskog centra (CA) koji je u mogućnosti povezati izvršene operacije s odgovarajućim digitalnim identitetom.</a:t>
            </a:r>
          </a:p>
          <a:p>
            <a:endParaRPr lang="hr-HR" dirty="0"/>
          </a:p>
          <a:p>
            <a:endParaRPr lang="hr-HR" dirty="0"/>
          </a:p>
        </p:txBody>
      </p:sp>
    </p:spTree>
    <p:extLst>
      <p:ext uri="{BB962C8B-B14F-4D97-AF65-F5344CB8AC3E}">
        <p14:creationId xmlns:p14="http://schemas.microsoft.com/office/powerpoint/2010/main" val="1580219439"/>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98AE09C6FDD844AB985985D31883C03" ma:contentTypeVersion="14" ma:contentTypeDescription="Stvaranje novog dokumenta." ma:contentTypeScope="" ma:versionID="0f765eeb14fc5eacbbe31bd1c9a86cc1">
  <xsd:schema xmlns:xsd="http://www.w3.org/2001/XMLSchema" xmlns:xs="http://www.w3.org/2001/XMLSchema" xmlns:p="http://schemas.microsoft.com/office/2006/metadata/properties" xmlns:ns3="8a7b8443-293a-4fab-b2be-4ba41a7e917e" xmlns:ns4="1395839a-8362-41ba-8240-19e84758c1cb" targetNamespace="http://schemas.microsoft.com/office/2006/metadata/properties" ma:root="true" ma:fieldsID="018fa3b4f35482a74fc4c3d72090f70c" ns3:_="" ns4:_="">
    <xsd:import namespace="8a7b8443-293a-4fab-b2be-4ba41a7e917e"/>
    <xsd:import namespace="1395839a-8362-41ba-8240-19e84758c1c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7b8443-293a-4fab-b2be-4ba41a7e91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95839a-8362-41ba-8240-19e84758c1cb" elementFormDefault="qualified">
    <xsd:import namespace="http://schemas.microsoft.com/office/2006/documentManagement/types"/>
    <xsd:import namespace="http://schemas.microsoft.com/office/infopath/2007/PartnerControls"/>
    <xsd:element name="SharedWithUsers" ma:index="16"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ji o zajedničkom korištenju" ma:internalName="SharedWithDetails" ma:readOnly="true">
      <xsd:simpleType>
        <xsd:restriction base="dms:Note">
          <xsd:maxLength value="255"/>
        </xsd:restriction>
      </xsd:simpleType>
    </xsd:element>
    <xsd:element name="SharingHintHash" ma:index="18" nillable="true" ma:displayName="Raspršivanje savjeta za zajedničko korištenj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618589-2DD5-4CD8-8051-1680E0A9523B}">
  <ds:schemaRefs>
    <ds:schemaRef ds:uri="http://schemas.microsoft.com/office/infopath/2007/PartnerControls"/>
    <ds:schemaRef ds:uri="http://purl.org/dc/dcmitype/"/>
    <ds:schemaRef ds:uri="http://purl.org/dc/terms/"/>
    <ds:schemaRef ds:uri="8a7b8443-293a-4fab-b2be-4ba41a7e917e"/>
    <ds:schemaRef ds:uri="http://www.w3.org/XML/1998/namespace"/>
    <ds:schemaRef ds:uri="http://schemas.openxmlformats.org/package/2006/metadata/core-properties"/>
    <ds:schemaRef ds:uri="http://purl.org/dc/elements/1.1/"/>
    <ds:schemaRef ds:uri="http://schemas.microsoft.com/office/2006/documentManagement/types"/>
    <ds:schemaRef ds:uri="1395839a-8362-41ba-8240-19e84758c1cb"/>
    <ds:schemaRef ds:uri="http://schemas.microsoft.com/office/2006/metadata/properties"/>
  </ds:schemaRefs>
</ds:datastoreItem>
</file>

<file path=customXml/itemProps2.xml><?xml version="1.0" encoding="utf-8"?>
<ds:datastoreItem xmlns:ds="http://schemas.openxmlformats.org/officeDocument/2006/customXml" ds:itemID="{9036B099-7D84-463A-95A4-94FA968F0635}">
  <ds:schemaRefs>
    <ds:schemaRef ds:uri="http://schemas.microsoft.com/sharepoint/v3/contenttype/forms"/>
  </ds:schemaRefs>
</ds:datastoreItem>
</file>

<file path=customXml/itemProps3.xml><?xml version="1.0" encoding="utf-8"?>
<ds:datastoreItem xmlns:ds="http://schemas.openxmlformats.org/officeDocument/2006/customXml" ds:itemID="{87CB67F8-DEE4-4C68-BECB-395C93E3F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7b8443-293a-4fab-b2be-4ba41a7e917e"/>
    <ds:schemaRef ds:uri="1395839a-8362-41ba-8240-19e84758c1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Racunarstvo bijeli template</Template>
  <TotalTime>0</TotalTime>
  <Words>2348</Words>
  <Application>Microsoft Office PowerPoint</Application>
  <PresentationFormat>On-screen Show (4:3)</PresentationFormat>
  <Paragraphs>221</Paragraphs>
  <Slides>39</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Arial</vt:lpstr>
      <vt:lpstr>Calibri</vt:lpstr>
      <vt:lpstr>Calibri Light</vt:lpstr>
      <vt:lpstr>Segoe UI</vt:lpstr>
      <vt:lpstr>Segoe UI Semibold</vt:lpstr>
      <vt:lpstr>ui-sans-serif</vt:lpstr>
      <vt:lpstr>Wingdings</vt:lpstr>
      <vt:lpstr>Wingdings 2</vt:lpstr>
      <vt:lpstr>Office Theme</vt:lpstr>
      <vt:lpstr>Custom Design</vt:lpstr>
      <vt:lpstr>PowerPoint Presentation</vt:lpstr>
      <vt:lpstr>Uvod</vt:lpstr>
      <vt:lpstr>Https statistika</vt:lpstr>
      <vt:lpstr>https://letsencrypt.org/</vt:lpstr>
      <vt:lpstr>PowerPoint Presentation</vt:lpstr>
      <vt:lpstr>The key Let’s Encrypt principles </vt:lpstr>
      <vt:lpstr>PowerPoint Presentation</vt:lpstr>
      <vt:lpstr>Infrastruktura javnog ključa</vt:lpstr>
      <vt:lpstr>Neporecivost i autentičnost</vt:lpstr>
      <vt:lpstr>Uporaba PKI infrastrukture</vt:lpstr>
      <vt:lpstr>Infrastruktura javnog ključa</vt:lpstr>
      <vt:lpstr>Certifikacijski centar (eng. Certificate Authority), CA </vt:lpstr>
      <vt:lpstr>Funkcije CA</vt:lpstr>
      <vt:lpstr>Lanac povjerenja</vt:lpstr>
      <vt:lpstr>Lanac povjerenja</vt:lpstr>
      <vt:lpstr>Registracijski centar (eng. Registration Authority), RA</vt:lpstr>
      <vt:lpstr>Krajnji korisnik</vt:lpstr>
      <vt:lpstr>PowerPoint Presentation</vt:lpstr>
      <vt:lpstr>Komponente PKI sustava</vt:lpstr>
      <vt:lpstr>Zahtjev za izdavanje certifikata</vt:lpstr>
      <vt:lpstr>Digitalni certifikati</vt:lpstr>
      <vt:lpstr>X.509</vt:lpstr>
      <vt:lpstr>X.509</vt:lpstr>
      <vt:lpstr>X.509</vt:lpstr>
      <vt:lpstr>PowerPoint Presentation</vt:lpstr>
      <vt:lpstr>Povlačenje certifikata</vt:lpstr>
      <vt:lpstr>Povlačenje certifikata</vt:lpstr>
      <vt:lpstr>Povlačenje certifikata</vt:lpstr>
      <vt:lpstr>Što sve Web preglednik provjerava?</vt:lpstr>
      <vt:lpstr>PowerPoint Presentation</vt:lpstr>
      <vt:lpstr>PKI mjere sigurnosti</vt:lpstr>
      <vt:lpstr>Mjere zaštite za root CA</vt:lpstr>
      <vt:lpstr>Mjere zaštite za root CA</vt:lpstr>
      <vt:lpstr>HSM as a Service</vt:lpstr>
      <vt:lpstr>DigiNotar slučaj</vt:lpstr>
      <vt:lpstr>DigiNotar slučaj</vt:lpstr>
      <vt:lpstr>Kako?</vt:lpstr>
      <vt:lpstr>Što sve nije valjalo?</vt:lpstr>
      <vt:lpstr>Zaključak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GRAĐA RAČUNALA</dc:title>
  <dc:creator/>
  <cp:lastModifiedBy/>
  <cp:revision>17</cp:revision>
  <dcterms:created xsi:type="dcterms:W3CDTF">2009-02-27T23:33:40Z</dcterms:created>
  <dcterms:modified xsi:type="dcterms:W3CDTF">2025-04-13T19:44:56Z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ContentTypeId">
    <vt:lpwstr>0x010100798AE09C6FDD844AB985985D31883C03</vt:lpwstr>
  </property>
  <property fmtid="{D5CDD505-2E9C-101B-9397-08002B2CF9AE}" pid="5" name="MSIP_Label_edf682b7-f91e-48bc-97e5-bfb95b32f5b9_Enabled">
    <vt:lpwstr>true</vt:lpwstr>
  </property>
  <property fmtid="{D5CDD505-2E9C-101B-9397-08002B2CF9AE}" pid="6" name="MSIP_Label_edf682b7-f91e-48bc-97e5-bfb95b32f5b9_SetDate">
    <vt:lpwstr>2024-04-15T14:46:43Z</vt:lpwstr>
  </property>
  <property fmtid="{D5CDD505-2E9C-101B-9397-08002B2CF9AE}" pid="7" name="MSIP_Label_edf682b7-f91e-48bc-97e5-bfb95b32f5b9_Method">
    <vt:lpwstr>Privileged</vt:lpwstr>
  </property>
  <property fmtid="{D5CDD505-2E9C-101B-9397-08002B2CF9AE}" pid="8" name="MSIP_Label_edf682b7-f91e-48bc-97e5-bfb95b32f5b9_Name">
    <vt:lpwstr>defa4170-0d19-0005-0001-bc88714345d2</vt:lpwstr>
  </property>
  <property fmtid="{D5CDD505-2E9C-101B-9397-08002B2CF9AE}" pid="9" name="MSIP_Label_edf682b7-f91e-48bc-97e5-bfb95b32f5b9_SiteId">
    <vt:lpwstr>fbb567ee-ca59-4aea-a378-fbf7761a4986</vt:lpwstr>
  </property>
  <property fmtid="{D5CDD505-2E9C-101B-9397-08002B2CF9AE}" pid="10" name="MSIP_Label_edf682b7-f91e-48bc-97e5-bfb95b32f5b9_ActionId">
    <vt:lpwstr>3c207f54-f7e6-4595-bfc4-0d2d9fd26026</vt:lpwstr>
  </property>
  <property fmtid="{D5CDD505-2E9C-101B-9397-08002B2CF9AE}" pid="11" name="MSIP_Label_edf682b7-f91e-48bc-97e5-bfb95b32f5b9_ContentBits">
    <vt:lpwstr>0</vt:lpwstr>
  </property>
</Properties>
</file>