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49" r:id="rId1"/>
    <p:sldMasterId id="2147484132" r:id="rId2"/>
    <p:sldMasterId id="2147484166" r:id="rId3"/>
  </p:sldMasterIdLst>
  <p:notesMasterIdLst>
    <p:notesMasterId r:id="rId49"/>
  </p:notesMasterIdLst>
  <p:handoutMasterIdLst>
    <p:handoutMasterId r:id="rId50"/>
  </p:handoutMasterIdLst>
  <p:sldIdLst>
    <p:sldId id="456" r:id="rId4"/>
    <p:sldId id="379" r:id="rId5"/>
    <p:sldId id="390" r:id="rId6"/>
    <p:sldId id="463" r:id="rId7"/>
    <p:sldId id="464" r:id="rId8"/>
    <p:sldId id="472" r:id="rId9"/>
    <p:sldId id="469" r:id="rId10"/>
    <p:sldId id="470" r:id="rId11"/>
    <p:sldId id="471" r:id="rId12"/>
    <p:sldId id="460" r:id="rId13"/>
    <p:sldId id="381" r:id="rId14"/>
    <p:sldId id="382" r:id="rId15"/>
    <p:sldId id="459" r:id="rId16"/>
    <p:sldId id="416" r:id="rId17"/>
    <p:sldId id="417" r:id="rId18"/>
    <p:sldId id="418" r:id="rId19"/>
    <p:sldId id="436" r:id="rId20"/>
    <p:sldId id="431" r:id="rId21"/>
    <p:sldId id="387" r:id="rId22"/>
    <p:sldId id="435" r:id="rId23"/>
    <p:sldId id="356" r:id="rId24"/>
    <p:sldId id="357" r:id="rId25"/>
    <p:sldId id="473" r:id="rId26"/>
    <p:sldId id="434" r:id="rId27"/>
    <p:sldId id="433" r:id="rId28"/>
    <p:sldId id="385" r:id="rId29"/>
    <p:sldId id="438" r:id="rId30"/>
    <p:sldId id="439" r:id="rId31"/>
    <p:sldId id="440" r:id="rId32"/>
    <p:sldId id="462" r:id="rId33"/>
    <p:sldId id="449" r:id="rId34"/>
    <p:sldId id="454" r:id="rId35"/>
    <p:sldId id="461" r:id="rId36"/>
    <p:sldId id="442" r:id="rId37"/>
    <p:sldId id="443" r:id="rId38"/>
    <p:sldId id="445" r:id="rId39"/>
    <p:sldId id="446" r:id="rId40"/>
    <p:sldId id="447" r:id="rId41"/>
    <p:sldId id="474" r:id="rId42"/>
    <p:sldId id="455" r:id="rId43"/>
    <p:sldId id="467" r:id="rId44"/>
    <p:sldId id="468" r:id="rId45"/>
    <p:sldId id="465" r:id="rId46"/>
    <p:sldId id="466" r:id="rId47"/>
    <p:sldId id="383" r:id="rId48"/>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9FB43"/>
    <a:srgbClr val="7FA8B8"/>
    <a:srgbClr val="004360"/>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522AF-5F61-43A0-B669-903B83B3471C}" v="18" dt="2025-04-01T10:35:02.68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82" d="100"/>
          <a:sy n="82" d="100"/>
        </p:scale>
        <p:origin x="1363"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B7CDCE-8F21-4319-9F48-0471C8F16CDA}" type="datetimeFigureOut">
              <a:rPr lang="sr-Latn-CS"/>
              <a:pPr>
                <a:defRPr/>
              </a:pPr>
              <a:t>1.4.2025.</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3DDA73E-FC78-4526-BF8A-3F86C4F59330}" type="slidenum">
              <a:rPr lang="hr-HR"/>
              <a:pPr/>
              <a:t>‹#›</a:t>
            </a:fld>
            <a:endParaRPr lang="hr-HR"/>
          </a:p>
        </p:txBody>
      </p:sp>
    </p:spTree>
    <p:extLst>
      <p:ext uri="{BB962C8B-B14F-4D97-AF65-F5344CB8AC3E}">
        <p14:creationId xmlns:p14="http://schemas.microsoft.com/office/powerpoint/2010/main" val="41272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cs typeface="+mn-cs"/>
              </a:defRPr>
            </a:lvl1pPr>
            <a:extLst/>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a:latin typeface="+mn-lt"/>
                <a:cs typeface="+mn-cs"/>
              </a:defRPr>
            </a:lvl1pPr>
            <a:extLst/>
          </a:lstStyle>
          <a:p>
            <a:pPr>
              <a:defRPr/>
            </a:pPr>
            <a:fld id="{B3B36284-822A-4306-878C-CBBD214AAB7E}" type="datetimeFigureOut">
              <a:rPr lang="en-US"/>
              <a:pPr>
                <a:defRPr/>
              </a:pPr>
              <a:t>4/1/2025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E5EC6E7-841C-4C20-ABA1-A732ADAD836B}" type="slidenum">
              <a:rPr lang="en-US"/>
              <a:pPr/>
              <a:t>‹#›</a:t>
            </a:fld>
            <a:endParaRPr lang="en-US"/>
          </a:p>
        </p:txBody>
      </p:sp>
    </p:spTree>
    <p:extLst>
      <p:ext uri="{BB962C8B-B14F-4D97-AF65-F5344CB8AC3E}">
        <p14:creationId xmlns:p14="http://schemas.microsoft.com/office/powerpoint/2010/main" val="2026421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Arial" panose="020B0604020202020204" pitchFamily="34" charset="0"/>
              <a:buNone/>
            </a:pPr>
            <a:endParaRPr lang="hr-HR" baseline="0" dirty="0"/>
          </a:p>
          <a:p>
            <a:pPr marL="457200" lvl="1" indent="0">
              <a:buFont typeface="Arial" panose="020B0604020202020204" pitchFamily="34" charset="0"/>
              <a:buNone/>
            </a:pPr>
            <a:endParaRPr lang="hr-HR" baseline="0" dirty="0"/>
          </a:p>
          <a:p>
            <a:pPr marL="685800" lvl="1" indent="-228600">
              <a:buFont typeface="Arial" panose="020B0604020202020204" pitchFamily="34" charset="0"/>
              <a:buChar char="•"/>
            </a:pPr>
            <a:endParaRPr lang="hr-HR" baseline="0" dirty="0"/>
          </a:p>
          <a:p>
            <a:pPr marL="685800" lvl="1" indent="-228600">
              <a:buFont typeface="Arial" panose="020B0604020202020204" pitchFamily="34" charset="0"/>
              <a:buChar char="•"/>
            </a:pPr>
            <a:endParaRPr lang="hr-HR" baseline="0" dirty="0"/>
          </a:p>
          <a:p>
            <a:pPr marL="457200" lvl="1" indent="0">
              <a:buFont typeface="Arial" panose="020B0604020202020204" pitchFamily="34" charset="0"/>
              <a:buNone/>
            </a:pPr>
            <a:endParaRPr lang="hr-HR" baseline="0" dirty="0"/>
          </a:p>
          <a:p>
            <a:pPr marL="457200" lvl="1" indent="0">
              <a:buFont typeface="Arial" panose="020B0604020202020204" pitchFamily="34" charset="0"/>
              <a:buNone/>
            </a:pPr>
            <a:endParaRPr lang="hr-HR" baseline="0" dirty="0"/>
          </a:p>
        </p:txBody>
      </p:sp>
      <p:sp>
        <p:nvSpPr>
          <p:cNvPr id="4" name="Slide Number Placeholder 3"/>
          <p:cNvSpPr>
            <a:spLocks noGrp="1"/>
          </p:cNvSpPr>
          <p:nvPr>
            <p:ph type="sldNum" sz="quarter" idx="10"/>
          </p:nvPr>
        </p:nvSpPr>
        <p:spPr/>
        <p:txBody>
          <a:bodyPr/>
          <a:lstStyle/>
          <a:p>
            <a:fld id="{5A1F23C2-F705-434C-B1E0-AB513C124AFA}" type="slidenum">
              <a:rPr lang="hr-HR" smtClean="0"/>
              <a:t>14</a:t>
            </a:fld>
            <a:endParaRPr lang="hr-HR"/>
          </a:p>
        </p:txBody>
      </p:sp>
    </p:spTree>
    <p:extLst>
      <p:ext uri="{BB962C8B-B14F-4D97-AF65-F5344CB8AC3E}">
        <p14:creationId xmlns:p14="http://schemas.microsoft.com/office/powerpoint/2010/main" val="329971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baseline="0" dirty="0"/>
          </a:p>
        </p:txBody>
      </p:sp>
      <p:sp>
        <p:nvSpPr>
          <p:cNvPr id="4" name="Slide Number Placeholder 3"/>
          <p:cNvSpPr>
            <a:spLocks noGrp="1"/>
          </p:cNvSpPr>
          <p:nvPr>
            <p:ph type="sldNum" sz="quarter" idx="10"/>
          </p:nvPr>
        </p:nvSpPr>
        <p:spPr/>
        <p:txBody>
          <a:bodyPr/>
          <a:lstStyle/>
          <a:p>
            <a:fld id="{5A1F23C2-F705-434C-B1E0-AB513C124AFA}" type="slidenum">
              <a:rPr lang="hr-HR" smtClean="0"/>
              <a:t>15</a:t>
            </a:fld>
            <a:endParaRPr lang="hr-HR"/>
          </a:p>
        </p:txBody>
      </p:sp>
    </p:spTree>
    <p:extLst>
      <p:ext uri="{BB962C8B-B14F-4D97-AF65-F5344CB8AC3E}">
        <p14:creationId xmlns:p14="http://schemas.microsoft.com/office/powerpoint/2010/main" val="17722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5A1F23C2-F705-434C-B1E0-AB513C124AFA}" type="slidenum">
              <a:rPr lang="hr-HR" smtClean="0"/>
              <a:t>16</a:t>
            </a:fld>
            <a:endParaRPr lang="hr-HR"/>
          </a:p>
        </p:txBody>
      </p:sp>
    </p:spTree>
    <p:extLst>
      <p:ext uri="{BB962C8B-B14F-4D97-AF65-F5344CB8AC3E}">
        <p14:creationId xmlns:p14="http://schemas.microsoft.com/office/powerpoint/2010/main" val="80774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FE0EB-CBF4-4E83-B4D9-7E05B4065DBC}" type="slidenum">
              <a:rPr lang="en-GB" smtClean="0"/>
              <a:pPr/>
              <a:t>34</a:t>
            </a:fld>
            <a:endParaRPr lang="en-GB"/>
          </a:p>
        </p:txBody>
      </p:sp>
    </p:spTree>
    <p:extLst>
      <p:ext uri="{BB962C8B-B14F-4D97-AF65-F5344CB8AC3E}">
        <p14:creationId xmlns:p14="http://schemas.microsoft.com/office/powerpoint/2010/main" val="124487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155441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2394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745591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260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414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0563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pic>
        <p:nvPicPr>
          <p:cNvPr id="8"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356053" cy="6858000"/>
          </a:xfrm>
          <a:prstGeom prst="rect">
            <a:avLst/>
          </a:prstGeom>
        </p:spPr>
      </p:pic>
    </p:spTree>
    <p:extLst>
      <p:ext uri="{BB962C8B-B14F-4D97-AF65-F5344CB8AC3E}">
        <p14:creationId xmlns:p14="http://schemas.microsoft.com/office/powerpoint/2010/main" val="360275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02919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115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2377898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75948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408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01119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525149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4236353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7E9D39-5D9B-4B97-8E7E-E08AF246323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2589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E9D39-5D9B-4B97-8E7E-E08AF246323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37643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7E9D39-5D9B-4B97-8E7E-E08AF246323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92104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7E9D39-5D9B-4B97-8E7E-E08AF2463234}"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155315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7E9D39-5D9B-4B97-8E7E-E08AF2463234}" type="datetimeFigureOut">
              <a:rPr lang="en-US" smtClean="0"/>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200135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E9D39-5D9B-4B97-8E7E-E08AF2463234}" type="datetimeFigureOut">
              <a:rPr lang="en-US" smtClean="0"/>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9715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E9D39-5D9B-4B97-8E7E-E08AF2463234}" type="datetimeFigureOut">
              <a:rPr lang="en-US" smtClean="0"/>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293572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4946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7E9D39-5D9B-4B97-8E7E-E08AF2463234}"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131684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7E9D39-5D9B-4B97-8E7E-E08AF2463234}" type="datetimeFigureOut">
              <a:rPr lang="en-US" smtClean="0"/>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642101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E9D39-5D9B-4B97-8E7E-E08AF246323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1848117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E9D39-5D9B-4B97-8E7E-E08AF2463234}" type="datetimeFigureOut">
              <a:rPr lang="en-US" smtClean="0"/>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2561D-7CEC-45B7-A0DD-B0F472E8CD5A}" type="slidenum">
              <a:rPr lang="en-US" smtClean="0"/>
              <a:t>‹#›</a:t>
            </a:fld>
            <a:endParaRPr lang="en-US"/>
          </a:p>
        </p:txBody>
      </p:sp>
    </p:spTree>
    <p:extLst>
      <p:ext uri="{BB962C8B-B14F-4D97-AF65-F5344CB8AC3E}">
        <p14:creationId xmlns:p14="http://schemas.microsoft.com/office/powerpoint/2010/main" val="3554253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46701" y="474236"/>
            <a:ext cx="1331632" cy="380393"/>
          </a:xfrm>
          <a:prstGeom prst="rect">
            <a:avLst/>
          </a:prstGeom>
        </p:spPr>
      </p:pic>
      <p:pic>
        <p:nvPicPr>
          <p:cNvPr id="6" name="TechEd 2014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660094" y="440042"/>
            <a:ext cx="2180277" cy="1257969"/>
          </a:xfrm>
          <a:prstGeom prst="rect">
            <a:avLst/>
          </a:prstGeom>
        </p:spPr>
      </p:pic>
    </p:spTree>
    <p:extLst>
      <p:ext uri="{BB962C8B-B14F-4D97-AF65-F5344CB8AC3E}">
        <p14:creationId xmlns:p14="http://schemas.microsoft.com/office/powerpoint/2010/main" val="3997412907"/>
      </p:ext>
    </p:extLst>
  </p:cSld>
  <p:clrMapOvr>
    <a:masterClrMapping/>
  </p:clrMapOvr>
  <p:transition>
    <p:fade/>
  </p:transition>
  <p:extLst>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0" y="1008"/>
            <a:ext cx="9143999" cy="6855984"/>
          </a:xfrm>
          <a:prstGeom prst="rect">
            <a:avLst/>
          </a:prstGeom>
        </p:spPr>
      </p:pic>
      <p:sp>
        <p:nvSpPr>
          <p:cNvPr id="14" name="Dark gradation bottom"/>
          <p:cNvSpPr/>
          <p:nvPr userDrawn="1"/>
        </p:nvSpPr>
        <p:spPr bwMode="gray">
          <a:xfrm flipV="1">
            <a:off x="0" y="-3"/>
            <a:ext cx="9151561"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07"/>
            <a:ext cx="9151560"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01930" y="2084172"/>
            <a:ext cx="470623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2084171"/>
            <a:ext cx="4707398" cy="2062069"/>
          </a:xfrm>
          <a:noFill/>
        </p:spPr>
        <p:txBody>
          <a:bodyPr vert="horz" wrap="square" lIns="146304" tIns="91440" rIns="146304" bIns="91440" rtlCol="0" anchor="t" anchorCtr="0">
            <a:noAutofit/>
          </a:bodyPr>
          <a:lstStyle>
            <a:lvl1pPr>
              <a:defRPr lang="en-US" sz="4412"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01930" y="4146242"/>
            <a:ext cx="4706230" cy="1524136"/>
          </a:xfrm>
        </p:spPr>
        <p:txBody>
          <a:bodyPr tIns="109728" bIns="109728">
            <a:noAutofit/>
          </a:bodyPr>
          <a:lstStyle>
            <a:lvl1pPr marL="0" indent="0">
              <a:spcBef>
                <a:spcPts val="0"/>
              </a:spcBef>
              <a:buNone/>
              <a:defRPr sz="2353">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36992" y="6061766"/>
            <a:ext cx="1141803" cy="326167"/>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48591" y="440042"/>
            <a:ext cx="2180277" cy="1257969"/>
          </a:xfrm>
          <a:prstGeom prst="rect">
            <a:avLst/>
          </a:prstGeom>
        </p:spPr>
      </p:pic>
      <p:sp>
        <p:nvSpPr>
          <p:cNvPr id="6" name="Text Placeholder 5"/>
          <p:cNvSpPr>
            <a:spLocks noGrp="1"/>
          </p:cNvSpPr>
          <p:nvPr>
            <p:ph type="body" sz="quarter" idx="15" hasCustomPrompt="1"/>
          </p:nvPr>
        </p:nvSpPr>
        <p:spPr>
          <a:xfrm>
            <a:off x="7597434" y="291069"/>
            <a:ext cx="1344637" cy="327205"/>
          </a:xfrm>
        </p:spPr>
        <p:txBody>
          <a:bodyPr/>
          <a:lstStyle>
            <a:lvl1pPr marL="0" indent="0" algn="r">
              <a:buNone/>
              <a:defRPr sz="1029" baseline="0"/>
            </a:lvl1pPr>
          </a:lstStyle>
          <a:p>
            <a:pPr lvl="0"/>
            <a:r>
              <a:rPr lang="en-US" dirty="0"/>
              <a:t>Session Code</a:t>
            </a:r>
          </a:p>
        </p:txBody>
      </p:sp>
    </p:spTree>
    <p:extLst>
      <p:ext uri="{BB962C8B-B14F-4D97-AF65-F5344CB8AC3E}">
        <p14:creationId xmlns:p14="http://schemas.microsoft.com/office/powerpoint/2010/main" val="368587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03328" y="3877271"/>
            <a:ext cx="4705063" cy="1794661"/>
          </a:xfrm>
          <a:noFill/>
        </p:spPr>
        <p:txBody>
          <a:bodyPr lIns="146304" tIns="109728" rIns="146304" bIns="109728">
            <a:noAutofit/>
          </a:bodyPr>
          <a:lstStyle>
            <a:lvl1pPr marL="0" indent="0">
              <a:spcBef>
                <a:spcPts val="0"/>
              </a:spcBef>
              <a:buNone/>
              <a:defRPr sz="2647"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01977" y="2075840"/>
            <a:ext cx="6050820" cy="1801436"/>
          </a:xfrm>
          <a:noFill/>
        </p:spPr>
        <p:txBody>
          <a:bodyPr lIns="146304" tIns="91440" rIns="146304" bIns="91440" anchor="t" anchorCtr="0"/>
          <a:lstStyle>
            <a:lvl1pPr>
              <a:defRPr sz="4412" spc="-74" baseline="0">
                <a:gradFill>
                  <a:gsLst>
                    <a:gs pos="3333">
                      <a:schemeClr val="tx1"/>
                    </a:gs>
                    <a:gs pos="39000">
                      <a:schemeClr val="tx1"/>
                    </a:gs>
                  </a:gsLst>
                  <a:lin ang="5400000" scaled="0"/>
                </a:gradFill>
              </a:defRPr>
            </a:lvl1pPr>
          </a:lstStyle>
          <a:p>
            <a:r>
              <a:rPr lang="en-US" dirty="0"/>
              <a:t>Presentation title</a:t>
            </a:r>
          </a:p>
        </p:txBody>
      </p:sp>
      <p:pic>
        <p:nvPicPr>
          <p:cNvPr id="11"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348591" y="440042"/>
            <a:ext cx="2180277" cy="1257969"/>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36992" y="6061766"/>
            <a:ext cx="1141803" cy="326167"/>
          </a:xfrm>
          <a:prstGeom prst="rect">
            <a:avLst/>
          </a:prstGeom>
        </p:spPr>
      </p:pic>
      <p:sp>
        <p:nvSpPr>
          <p:cNvPr id="7" name="Text Placeholder 5"/>
          <p:cNvSpPr>
            <a:spLocks noGrp="1"/>
          </p:cNvSpPr>
          <p:nvPr>
            <p:ph type="body" sz="quarter" idx="15" hasCustomPrompt="1"/>
          </p:nvPr>
        </p:nvSpPr>
        <p:spPr>
          <a:xfrm>
            <a:off x="7597434" y="291069"/>
            <a:ext cx="1344637" cy="327205"/>
          </a:xfrm>
        </p:spPr>
        <p:txBody>
          <a:bodyPr/>
          <a:lstStyle>
            <a:lvl1pPr marL="0" indent="0" algn="r">
              <a:buNone/>
              <a:defRPr sz="1029" baseline="0"/>
            </a:lvl1pPr>
          </a:lstStyle>
          <a:p>
            <a:pPr lvl="0"/>
            <a:r>
              <a:rPr lang="en-US" dirty="0"/>
              <a:t>Session Code</a:t>
            </a:r>
          </a:p>
        </p:txBody>
      </p:sp>
    </p:spTree>
    <p:extLst>
      <p:ext uri="{BB962C8B-B14F-4D97-AF65-F5344CB8AC3E}">
        <p14:creationId xmlns:p14="http://schemas.microsoft.com/office/powerpoint/2010/main" val="22561702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4"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01929" y="2084172"/>
            <a:ext cx="6050868"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01977" y="2084187"/>
            <a:ext cx="6050820" cy="1793090"/>
          </a:xfrm>
          <a:noFill/>
        </p:spPr>
        <p:txBody>
          <a:bodyPr lIns="146304" tIns="91440" rIns="146304" bIns="91440" anchor="t" anchorCtr="0"/>
          <a:lstStyle>
            <a:lvl1pPr>
              <a:defRPr sz="4412" spc="-74" baseline="0">
                <a:gradFill>
                  <a:gsLst>
                    <a:gs pos="5833">
                      <a:srgbClr val="FFFFFF"/>
                    </a:gs>
                    <a:gs pos="18000">
                      <a:srgbClr val="FFFFFF"/>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01976" y="3878574"/>
            <a:ext cx="6050821" cy="1792326"/>
          </a:xfrm>
          <a:noFill/>
        </p:spPr>
        <p:txBody>
          <a:bodyPr lIns="146304" tIns="109728" rIns="146304" bIns="109728">
            <a:noAutofit/>
          </a:bodyPr>
          <a:lstStyle>
            <a:lvl1pPr marL="0" indent="0">
              <a:spcBef>
                <a:spcPts val="0"/>
              </a:spcBef>
              <a:buNone/>
              <a:defRPr sz="2647" spc="0" baseline="0">
                <a:gradFill>
                  <a:gsLst>
                    <a:gs pos="2917">
                      <a:srgbClr val="FFFFFF"/>
                    </a:gs>
                    <a:gs pos="30000">
                      <a:srgbClr val="FFFFFF"/>
                    </a:gs>
                  </a:gsLst>
                  <a:lin ang="5400000" scaled="0"/>
                </a:gradFill>
                <a:latin typeface="+mj-lt"/>
              </a:defRPr>
            </a:lvl1pPr>
          </a:lstStyle>
          <a:p>
            <a:pPr lvl="0"/>
            <a:r>
              <a:rPr lang="en-US" dirty="0"/>
              <a:t>Speaker Name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336992" y="6061766"/>
            <a:ext cx="1141803" cy="326167"/>
          </a:xfrm>
          <a:prstGeom prst="rect">
            <a:avLst/>
          </a:prstGeom>
        </p:spPr>
      </p:pic>
      <p:pic>
        <p:nvPicPr>
          <p:cNvPr id="10" name="TechEd 2014 logo whit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348591" y="440042"/>
            <a:ext cx="2180277" cy="1257969"/>
          </a:xfrm>
          <a:prstGeom prst="rect">
            <a:avLst/>
          </a:prstGeom>
        </p:spPr>
      </p:pic>
      <p:sp>
        <p:nvSpPr>
          <p:cNvPr id="11" name="Text Placeholder 5"/>
          <p:cNvSpPr>
            <a:spLocks noGrp="1"/>
          </p:cNvSpPr>
          <p:nvPr>
            <p:ph type="body" sz="quarter" idx="15" hasCustomPrompt="1"/>
          </p:nvPr>
        </p:nvSpPr>
        <p:spPr>
          <a:xfrm>
            <a:off x="7597434" y="291069"/>
            <a:ext cx="1344637" cy="327205"/>
          </a:xfrm>
        </p:spPr>
        <p:txBody>
          <a:bodyPr/>
          <a:lstStyle>
            <a:lvl1pPr marL="0" indent="0" algn="r">
              <a:buNone/>
              <a:defRPr sz="1029" baseline="0"/>
            </a:lvl1pPr>
          </a:lstStyle>
          <a:p>
            <a:pPr lvl="0"/>
            <a:r>
              <a:rPr lang="en-US" dirty="0"/>
              <a:t>Session Code</a:t>
            </a:r>
          </a:p>
        </p:txBody>
      </p:sp>
    </p:spTree>
    <p:extLst>
      <p:ext uri="{BB962C8B-B14F-4D97-AF65-F5344CB8AC3E}">
        <p14:creationId xmlns:p14="http://schemas.microsoft.com/office/powerpoint/2010/main" val="1440627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01977" y="1187644"/>
            <a:ext cx="605082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0" y="1186356"/>
            <a:ext cx="6050867" cy="2697988"/>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01930" y="3877277"/>
            <a:ext cx="6050859" cy="1793881"/>
          </a:xfrm>
          <a:noFill/>
        </p:spPr>
        <p:txBody>
          <a:bodyPr lIns="182880" tIns="146304" rIns="182880" bIns="146304">
            <a:noAutofit/>
          </a:bodyPr>
          <a:lstStyle>
            <a:lvl1pPr marL="0" indent="0">
              <a:spcBef>
                <a:spcPts val="0"/>
              </a:spcBef>
              <a:buNone/>
              <a:defRPr sz="2647" spc="0" baseline="0">
                <a:gradFill>
                  <a:gsLst>
                    <a:gs pos="0">
                      <a:srgbClr val="FFFFFF"/>
                    </a:gs>
                    <a:gs pos="100000">
                      <a:srgbClr val="FFFFFF"/>
                    </a:gs>
                  </a:gsLst>
                  <a:lin ang="5400000" scaled="0"/>
                </a:gradFill>
                <a:latin typeface="+mj-lt"/>
              </a:defRPr>
            </a:lvl1pPr>
          </a:lstStyle>
          <a:p>
            <a:pPr lvl="0"/>
            <a:r>
              <a:rPr lang="en-US" dirty="0"/>
              <a:t>Speaker Name</a:t>
            </a:r>
          </a:p>
        </p:txBody>
      </p:sp>
      <p:pic>
        <p:nvPicPr>
          <p:cNvPr id="6"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3362726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01977" y="1187644"/>
            <a:ext cx="6050820" cy="26896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01930" y="1186356"/>
            <a:ext cx="6050867" cy="2697988"/>
          </a:xfrm>
          <a:noFill/>
        </p:spPr>
        <p:txBody>
          <a:bodyPr tIns="91440" bIns="91440" anchor="t" anchorCtr="0"/>
          <a:lstStyle>
            <a:lvl1pPr>
              <a:defRPr sz="5294" spc="-74" baseline="0">
                <a:gradFill>
                  <a:gsLst>
                    <a:gs pos="5833">
                      <a:srgbClr val="FFFFFF"/>
                    </a:gs>
                    <a:gs pos="18000">
                      <a:srgbClr val="FFFFFF"/>
                    </a:gs>
                  </a:gsLst>
                  <a:lin ang="5400000" scaled="0"/>
                </a:gradFill>
              </a:defRPr>
            </a:lvl1pPr>
          </a:lstStyle>
          <a:p>
            <a:r>
              <a:rPr lang="en-US" dirty="0"/>
              <a:t>Video title</a:t>
            </a:r>
          </a:p>
        </p:txBody>
      </p:sp>
      <p:pic>
        <p:nvPicPr>
          <p:cNvPr id="5"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2043100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30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defRPr sz="6471" spc="-74" baseline="0">
                <a:gradFill>
                  <a:gsLst>
                    <a:gs pos="87586">
                      <a:srgbClr val="FFFFFF"/>
                    </a:gs>
                    <a:gs pos="52000">
                      <a:srgbClr val="FFFFFF"/>
                    </a:gs>
                  </a:gsLst>
                  <a:lin ang="5400000" scaled="0"/>
                </a:gradFill>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25360410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defRPr sz="6471" spc="-74" baseline="0">
                <a:gradFill>
                  <a:gsLst>
                    <a:gs pos="87586">
                      <a:srgbClr val="FFFFFF"/>
                    </a:gs>
                    <a:gs pos="52000">
                      <a:srgbClr val="FFFFFF"/>
                    </a:gs>
                  </a:gsLst>
                  <a:lin ang="5400000" scaled="0"/>
                </a:gradFill>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39285561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lgn="l" defTabSz="685845" rtl="0" eaLnBrk="1" latinLnBrk="0" hangingPunct="1">
              <a:lnSpc>
                <a:spcPct val="90000"/>
              </a:lnSpc>
              <a:spcBef>
                <a:spcPct val="0"/>
              </a:spcBef>
              <a:buNone/>
              <a:defRPr lang="en-US" sz="6471" b="0" kern="1200" cap="none" spc="-74"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18805850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29" y="2084172"/>
            <a:ext cx="8740142" cy="1796217"/>
          </a:xfrm>
          <a:noFill/>
        </p:spPr>
        <p:txBody>
          <a:bodyPr tIns="91440" bIns="91440" anchor="t" anchorCtr="0"/>
          <a:lstStyle>
            <a:lvl1pPr algn="l" defTabSz="685845" rtl="0" eaLnBrk="1" latinLnBrk="0" hangingPunct="1">
              <a:lnSpc>
                <a:spcPct val="90000"/>
              </a:lnSpc>
              <a:spcBef>
                <a:spcPct val="0"/>
              </a:spcBef>
              <a:buNone/>
              <a:defRPr lang="en-US" sz="6471" b="0" kern="1200" cap="none" spc="-74"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6660094" y="440042"/>
            <a:ext cx="2180277" cy="1257969"/>
          </a:xfrm>
          <a:prstGeom prst="rect">
            <a:avLst/>
          </a:prstGeom>
        </p:spPr>
      </p:pic>
    </p:spTree>
    <p:extLst>
      <p:ext uri="{BB962C8B-B14F-4D97-AF65-F5344CB8AC3E}">
        <p14:creationId xmlns:p14="http://schemas.microsoft.com/office/powerpoint/2010/main" val="311396315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01930" y="1189176"/>
            <a:ext cx="8741880" cy="1538242"/>
          </a:xfrm>
        </p:spPr>
        <p:txBody>
          <a:bodyPr/>
          <a:lstStyle>
            <a:lvl1pPr marL="0" indent="0">
              <a:buNone/>
              <a:defRPr/>
            </a:lvl1pPr>
            <a:lvl2pPr marL="21011" indent="0">
              <a:buNone/>
              <a:defRPr sz="1471"/>
            </a:lvl2pPr>
            <a:lvl3pPr marL="164588" indent="0">
              <a:buNone/>
              <a:defRPr sz="1471"/>
            </a:lvl3pPr>
            <a:lvl4pPr marL="350187" indent="0">
              <a:buNone/>
              <a:defRPr sz="1324"/>
            </a:lvl4pPr>
            <a:lvl5pPr marL="543957" indent="0">
              <a:buNone/>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56431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01930" y="1189176"/>
            <a:ext cx="8741880" cy="1538242"/>
          </a:xfrm>
        </p:spPr>
        <p:txBody>
          <a:bodyPr/>
          <a:lstStyle>
            <a:lvl1pPr marL="0" indent="0">
              <a:buNone/>
              <a:defRPr>
                <a:gradFill>
                  <a:gsLst>
                    <a:gs pos="2920">
                      <a:schemeClr val="tx2"/>
                    </a:gs>
                    <a:gs pos="39000">
                      <a:schemeClr val="tx2"/>
                    </a:gs>
                  </a:gsLst>
                  <a:lin ang="5400000" scaled="0"/>
                </a:gradFill>
              </a:defRPr>
            </a:lvl1pPr>
            <a:lvl2pPr marL="21011" indent="0">
              <a:buNone/>
              <a:defRPr sz="1471"/>
            </a:lvl2pPr>
            <a:lvl3pPr marL="164588" indent="0">
              <a:buNone/>
              <a:defRPr sz="1471"/>
            </a:lvl3pPr>
            <a:lvl4pPr marL="350187" indent="0">
              <a:buNone/>
              <a:defRPr sz="1324"/>
            </a:lvl4pPr>
            <a:lvl5pPr marL="543957" indent="0">
              <a:buNone/>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479850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189177"/>
            <a:ext cx="8740142" cy="1687385"/>
          </a:xfrm>
        </p:spPr>
        <p:txBody>
          <a:bodyPr>
            <a:spAutoFit/>
          </a:bodyPr>
          <a:lstStyle>
            <a:lvl3pPr>
              <a:defRPr sz="1765"/>
            </a:lvl3pPr>
            <a:lvl4pPr>
              <a:defRPr sz="1471"/>
            </a:lvl4pPr>
            <a:lvl5pPr>
              <a:defRPr sz="147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615156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1189177"/>
            <a:ext cx="8740142" cy="1687385"/>
          </a:xfrm>
        </p:spPr>
        <p:txBody>
          <a:bodyPr>
            <a:spAutoFit/>
          </a:bodyPr>
          <a:lstStyle>
            <a:lvl1pPr>
              <a:buClr>
                <a:schemeClr val="tx2"/>
              </a:buClr>
              <a:defRPr>
                <a:gradFill>
                  <a:gsLst>
                    <a:gs pos="13869">
                      <a:schemeClr val="tx2"/>
                    </a:gs>
                    <a:gs pos="42000">
                      <a:schemeClr val="tx2"/>
                    </a:gs>
                  </a:gsLst>
                  <a:lin ang="5400000" scaled="0"/>
                </a:gradFill>
              </a:defRPr>
            </a:lvl1pPr>
            <a:lvl3pPr>
              <a:defRPr sz="1765"/>
            </a:lvl3pPr>
            <a:lvl4pPr>
              <a:defRPr sz="1471"/>
            </a:lvl4pPr>
            <a:lvl5pPr>
              <a:defRPr sz="147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244578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13857"/>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13857"/>
          </a:xfrm>
        </p:spPr>
        <p:txBody>
          <a:bodyPr wrap="square">
            <a:spAutoFit/>
          </a:bodyPr>
          <a:lstStyle>
            <a:lvl1pPr marL="0" indent="0">
              <a:spcBef>
                <a:spcPts val="900"/>
              </a:spcBef>
              <a:buClr>
                <a:schemeClr val="tx1"/>
              </a:buClr>
              <a:buFont typeface="Wingdings" pitchFamily="2" charset="2"/>
              <a:buNone/>
              <a:defRPr sz="2647"/>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9995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13857"/>
          </a:xfrm>
        </p:spPr>
        <p:txBody>
          <a:bodyPr wrap="square">
            <a:spAutoFit/>
          </a:bodyPr>
          <a:lstStyle>
            <a:lvl1pPr marL="0" indent="0">
              <a:spcBef>
                <a:spcPts val="900"/>
              </a:spcBef>
              <a:buClr>
                <a:schemeClr val="tx1"/>
              </a:buClr>
              <a:buFont typeface="Wingdings" pitchFamily="2" charset="2"/>
              <a:buNone/>
              <a:defRPr sz="2647">
                <a:gradFill>
                  <a:gsLst>
                    <a:gs pos="5109">
                      <a:schemeClr val="tx2"/>
                    </a:gs>
                    <a:gs pos="25000">
                      <a:schemeClr val="tx2"/>
                    </a:gs>
                  </a:gsLst>
                  <a:lin ang="5400000" scaled="0"/>
                </a:gra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13857"/>
          </a:xfrm>
        </p:spPr>
        <p:txBody>
          <a:bodyPr wrap="square">
            <a:spAutoFit/>
          </a:bodyPr>
          <a:lstStyle>
            <a:lvl1pPr marL="0" indent="0">
              <a:spcBef>
                <a:spcPts val="900"/>
              </a:spcBef>
              <a:buClr>
                <a:schemeClr val="tx1"/>
              </a:buClr>
              <a:buFont typeface="Wingdings" pitchFamily="2" charset="2"/>
              <a:buNone/>
              <a:defRPr sz="2647">
                <a:gradFill>
                  <a:gsLst>
                    <a:gs pos="100000">
                      <a:schemeClr val="tx2"/>
                    </a:gs>
                    <a:gs pos="0">
                      <a:schemeClr val="tx2"/>
                    </a:gs>
                  </a:gsLst>
                  <a:lin ang="5400000" scaled="0"/>
                </a:gradFill>
              </a:defRPr>
            </a:lvl1pPr>
            <a:lvl2pPr marL="0" indent="0">
              <a:buNone/>
              <a:defRPr sz="1471"/>
            </a:lvl2pPr>
            <a:lvl3pPr marL="170424" indent="0">
              <a:buNone/>
              <a:tabLst/>
              <a:defRPr sz="1471"/>
            </a:lvl3pPr>
            <a:lvl4pPr marL="338514" indent="0">
              <a:buNone/>
              <a:defRPr/>
            </a:lvl4pPr>
            <a:lvl5pPr marL="504269"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5107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02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63614"/>
          </a:xfrm>
        </p:spPr>
        <p:txBody>
          <a:bodyPr wrap="square">
            <a:spAutoFit/>
          </a:bodyPr>
          <a:lstStyle>
            <a:lvl1pPr marL="211280" indent="-211280">
              <a:spcBef>
                <a:spcPts val="900"/>
              </a:spcBef>
              <a:buClr>
                <a:schemeClr val="tx1"/>
              </a:buClr>
              <a:buFontTx/>
              <a:buBlip>
                <a:blip r:embed="rId2"/>
              </a:buBlip>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63614"/>
          </a:xfrm>
        </p:spPr>
        <p:txBody>
          <a:bodyPr wrap="square">
            <a:spAutoFit/>
          </a:bodyPr>
          <a:lstStyle>
            <a:lvl1pPr marL="211280" indent="-211280">
              <a:spcBef>
                <a:spcPts val="900"/>
              </a:spcBef>
              <a:buClr>
                <a:schemeClr val="tx1"/>
              </a:buClr>
              <a:buFontTx/>
              <a:buBlip>
                <a:blip r:embed="rId2"/>
              </a:buBlip>
              <a:defRPr sz="2647"/>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04375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01930" y="1189176"/>
            <a:ext cx="4033911" cy="1963614"/>
          </a:xfrm>
        </p:spPr>
        <p:txBody>
          <a:bodyPr wrap="square">
            <a:spAutoFit/>
          </a:bodyPr>
          <a:lstStyle>
            <a:lvl1pPr marL="211280" indent="-211280">
              <a:spcBef>
                <a:spcPts val="900"/>
              </a:spcBef>
              <a:buClr>
                <a:schemeClr val="tx2"/>
              </a:buClr>
              <a:buFontTx/>
              <a:buBlip>
                <a:blip r:embed="rId2"/>
              </a:buBlip>
              <a:defRPr sz="2647">
                <a:gradFill>
                  <a:gsLst>
                    <a:gs pos="5109">
                      <a:schemeClr val="tx2"/>
                    </a:gs>
                    <a:gs pos="100000">
                      <a:schemeClr val="tx2"/>
                    </a:gs>
                  </a:gsLst>
                  <a:lin ang="5400000" scaled="0"/>
                </a:gra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908161" y="1189176"/>
            <a:ext cx="4033911" cy="1963614"/>
          </a:xfrm>
        </p:spPr>
        <p:txBody>
          <a:bodyPr wrap="square">
            <a:spAutoFit/>
          </a:bodyPr>
          <a:lstStyle>
            <a:lvl1pPr marL="211280" indent="-211280">
              <a:spcBef>
                <a:spcPts val="900"/>
              </a:spcBef>
              <a:buClr>
                <a:schemeClr val="tx2"/>
              </a:buClr>
              <a:buFontTx/>
              <a:buBlip>
                <a:blip r:embed="rId2"/>
              </a:buBlip>
              <a:defRPr sz="2647">
                <a:gradFill>
                  <a:gsLst>
                    <a:gs pos="5109">
                      <a:schemeClr val="tx2"/>
                    </a:gs>
                    <a:gs pos="100000">
                      <a:schemeClr val="tx2"/>
                    </a:gs>
                  </a:gsLst>
                  <a:lin ang="5400000" scaled="0"/>
                </a:gradFill>
              </a:defRPr>
            </a:lvl1pPr>
            <a:lvl2pPr marL="390566" indent="-171468">
              <a:defRPr sz="1765"/>
            </a:lvl2pPr>
            <a:lvl3pPr marL="514405" indent="-123838">
              <a:tabLst/>
              <a:defRPr sz="1471"/>
            </a:lvl3pPr>
            <a:lvl4pPr marL="647768" indent="-133364">
              <a:defRPr/>
            </a:lvl4pPr>
            <a:lvl5pPr marL="771607" indent="-1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07942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337147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07766" y="1187621"/>
            <a:ext cx="8741880" cy="899665"/>
          </a:xfrm>
        </p:spPr>
        <p:txBody>
          <a:bodyPr/>
          <a:lstStyle>
            <a:lvl1pPr>
              <a:defRPr sz="5294" baseline="0"/>
            </a:lvl1pPr>
          </a:lstStyle>
          <a:p>
            <a:r>
              <a:rPr lang="en-US"/>
              <a:t>Click to edit Master title style</a:t>
            </a:r>
            <a:endParaRPr lang="en-US" dirty="0"/>
          </a:p>
        </p:txBody>
      </p:sp>
    </p:spTree>
    <p:extLst>
      <p:ext uri="{BB962C8B-B14F-4D97-AF65-F5344CB8AC3E}">
        <p14:creationId xmlns:p14="http://schemas.microsoft.com/office/powerpoint/2010/main" val="267876460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1553763" y="2084173"/>
            <a:ext cx="6043672" cy="1793104"/>
          </a:xfrm>
        </p:spPr>
        <p:txBody>
          <a:bodyPr/>
          <a:lstStyle>
            <a:lvl1pPr>
              <a:defRPr sz="4412" baseline="0"/>
            </a:lvl1pPr>
          </a:lstStyle>
          <a:p>
            <a:r>
              <a:rPr lang="en-US"/>
              <a:t>Click to edit Master title style</a:t>
            </a:r>
            <a:endParaRPr lang="en-US" dirty="0"/>
          </a:p>
        </p:txBody>
      </p:sp>
    </p:spTree>
    <p:extLst>
      <p:ext uri="{BB962C8B-B14F-4D97-AF65-F5344CB8AC3E}">
        <p14:creationId xmlns:p14="http://schemas.microsoft.com/office/powerpoint/2010/main" val="256345001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3763" y="2084173"/>
            <a:ext cx="6043672" cy="1793104"/>
          </a:xfrm>
        </p:spPr>
        <p:txBody>
          <a:bodyPr/>
          <a:lstStyle>
            <a:lvl1pPr>
              <a:defRPr sz="4412" baseline="0"/>
            </a:lvl1pPr>
          </a:lstStyle>
          <a:p>
            <a:r>
              <a:rPr lang="en-US"/>
              <a:t>Click to edit Master title style</a:t>
            </a:r>
            <a:endParaRPr lang="en-US" dirty="0"/>
          </a:p>
        </p:txBody>
      </p:sp>
    </p:spTree>
    <p:extLst>
      <p:ext uri="{BB962C8B-B14F-4D97-AF65-F5344CB8AC3E}">
        <p14:creationId xmlns:p14="http://schemas.microsoft.com/office/powerpoint/2010/main" val="32830969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74248" y="1178349"/>
            <a:ext cx="7395504" cy="899665"/>
          </a:xfrm>
        </p:spPr>
        <p:txBody>
          <a:bodyPr/>
          <a:lstStyle>
            <a:lvl1pPr marL="171592" indent="-171592">
              <a:defRPr sz="4412"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4235841" y="5025984"/>
            <a:ext cx="4033912" cy="836383"/>
          </a:xfrm>
        </p:spPr>
        <p:txBody>
          <a:bodyPr/>
          <a:lstStyle>
            <a:lvl1pPr marL="0" indent="0">
              <a:spcBef>
                <a:spcPts val="0"/>
              </a:spcBef>
              <a:buNone/>
              <a:defRPr sz="2353"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36908067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74248" y="2084173"/>
            <a:ext cx="7395504" cy="899665"/>
          </a:xfrm>
        </p:spPr>
        <p:txBody>
          <a:bodyPr/>
          <a:lstStyle>
            <a:lvl1pPr marL="207777" indent="-207777">
              <a:tabLst>
                <a:tab pos="207777" algn="l"/>
              </a:tabLst>
              <a:defRPr sz="4412"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4235841" y="4773813"/>
            <a:ext cx="4033912" cy="836383"/>
          </a:xfrm>
        </p:spPr>
        <p:txBody>
          <a:bodyPr/>
          <a:lstStyle>
            <a:lvl1pPr marL="0" indent="0">
              <a:spcBef>
                <a:spcPts val="0"/>
              </a:spcBef>
              <a:buNone/>
              <a:defRPr sz="2353"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384848114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07766" y="2383023"/>
            <a:ext cx="8740142" cy="734625"/>
          </a:xfrm>
        </p:spPr>
        <p:txBody>
          <a:bodyPr/>
          <a:lstStyle>
            <a:lvl1pPr marL="0" indent="0">
              <a:buNone/>
              <a:defRPr sz="3971">
                <a:gradFill>
                  <a:gsLst>
                    <a:gs pos="3333">
                      <a:schemeClr val="tx1"/>
                    </a:gs>
                    <a:gs pos="39000">
                      <a:schemeClr val="tx1"/>
                    </a:gs>
                  </a:gsLst>
                  <a:lin ang="5400000" scaled="0"/>
                </a:gradFill>
              </a:defRPr>
            </a:lvl1pPr>
            <a:lvl2pPr marL="0" indent="0">
              <a:buFontTx/>
              <a:buNone/>
              <a:defRPr sz="1471"/>
            </a:lvl2pPr>
            <a:lvl3pPr marL="168090" indent="0">
              <a:buNone/>
              <a:defRPr/>
            </a:lvl3pPr>
            <a:lvl4pPr marL="336179" indent="0">
              <a:buNone/>
              <a:defRPr/>
            </a:lvl4pPr>
            <a:lvl5pPr marL="504269" indent="0">
              <a:buNone/>
              <a:defRPr/>
            </a:lvl5pPr>
          </a:lstStyle>
          <a:p>
            <a:pPr lvl="0"/>
            <a:r>
              <a:rPr lang="en-US"/>
              <a:t>Click to edit Master text styles</a:t>
            </a:r>
          </a:p>
        </p:txBody>
      </p:sp>
      <p:sp>
        <p:nvSpPr>
          <p:cNvPr id="4" name="Title 1"/>
          <p:cNvSpPr>
            <a:spLocks noGrp="1"/>
          </p:cNvSpPr>
          <p:nvPr>
            <p:ph type="title"/>
          </p:nvPr>
        </p:nvSpPr>
        <p:spPr>
          <a:xfrm>
            <a:off x="207766" y="1187621"/>
            <a:ext cx="8741880" cy="899665"/>
          </a:xfrm>
        </p:spPr>
        <p:txBody>
          <a:bodyPr/>
          <a:lstStyle>
            <a:lvl1pPr>
              <a:defRPr sz="5294" baseline="0">
                <a:gradFill>
                  <a:gsLst>
                    <a:gs pos="1250">
                      <a:schemeClr val="tx1"/>
                    </a:gs>
                    <a:gs pos="100000">
                      <a:schemeClr val="tx1"/>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69991714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8717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8773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1960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17699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14645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7"/>
            <a:ext cx="8740142" cy="1845826"/>
          </a:xfrm>
          <a:prstGeom prst="rect">
            <a:avLst/>
          </a:prstGeom>
        </p:spPr>
        <p:txBody>
          <a:bodyPr/>
          <a:lstStyle>
            <a:lvl1pPr marL="213614" indent="-213614">
              <a:buClr>
                <a:schemeClr val="tx1"/>
              </a:buClr>
              <a:buSzPct val="90000"/>
              <a:buFont typeface="Wingdings" panose="05000000000000000000" pitchFamily="2" charset="2"/>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Wingdings" panose="05000000000000000000" pitchFamily="2" charset="2"/>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Wingdings" panose="05000000000000000000" pitchFamily="2" charset="2"/>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Wingdings" panose="05000000000000000000" pitchFamily="2" charset="2"/>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9144001" cy="619125"/>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2721"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000355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29" y="1189177"/>
            <a:ext cx="8740142" cy="1845826"/>
          </a:xfrm>
          <a:prstGeom prst="rect">
            <a:avLst/>
          </a:prstGeom>
        </p:spPr>
        <p:txBody>
          <a:bodyPr/>
          <a:lstStyle>
            <a:lvl1pPr marL="213614" indent="-213614">
              <a:buClr>
                <a:schemeClr val="tx1"/>
              </a:buClr>
              <a:buSzPct val="90000"/>
              <a:buFont typeface="Wingdings" panose="05000000000000000000" pitchFamily="2" charset="2"/>
              <a:buChar char="§"/>
              <a:defRPr sz="2647">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0224" indent="-206610">
              <a:buClr>
                <a:schemeClr val="tx1"/>
              </a:buClr>
              <a:buSzPct val="90000"/>
              <a:buFont typeface="Wingdings" panose="05000000000000000000" pitchFamily="2" charset="2"/>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33838" indent="-213614">
              <a:buClr>
                <a:schemeClr val="tx1"/>
              </a:buClr>
              <a:buSzPct val="90000"/>
              <a:buFont typeface="Wingdings" panose="05000000000000000000" pitchFamily="2" charset="2"/>
              <a:buChar char="§"/>
              <a:defRPr sz="205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01928" indent="-168090">
              <a:buClr>
                <a:schemeClr val="tx1"/>
              </a:buClr>
              <a:buSzPct val="90000"/>
              <a:buFont typeface="Wingdings" panose="05000000000000000000" pitchFamily="2" charset="2"/>
              <a:buChar char="§"/>
              <a:defRPr sz="1765">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70017" indent="-168090">
              <a:buClr>
                <a:schemeClr val="tx1"/>
              </a:buClr>
              <a:buSzPct val="90000"/>
              <a:buFont typeface="Wingdings" panose="05000000000000000000" pitchFamily="2" charset="2"/>
              <a:buChar char="§"/>
              <a:defRPr sz="147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10433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gray">
          <a:xfrm>
            <a:off x="0" y="1008"/>
            <a:ext cx="9143999" cy="6855984"/>
          </a:xfrm>
          <a:prstGeom prst="rect">
            <a:avLst/>
          </a:prstGeom>
        </p:spPr>
      </p:pic>
      <p:sp>
        <p:nvSpPr>
          <p:cNvPr id="14" name="Dark gradation bottom"/>
          <p:cNvSpPr/>
          <p:nvPr userDrawn="1"/>
        </p:nvSpPr>
        <p:spPr bwMode="gray">
          <a:xfrm flipV="1">
            <a:off x="0" y="-3"/>
            <a:ext cx="9151561" cy="6858000"/>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07"/>
            <a:ext cx="9151560" cy="6858000"/>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01930" y="2084172"/>
            <a:ext cx="4706230" cy="3586208"/>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00762" y="2084171"/>
            <a:ext cx="4707398" cy="2062069"/>
          </a:xfrm>
          <a:noFill/>
        </p:spPr>
        <p:txBody>
          <a:bodyPr vert="horz" wrap="square" lIns="146304" tIns="91440" rIns="146304" bIns="91440" rtlCol="0" anchor="t" anchorCtr="0">
            <a:noAutofit/>
          </a:bodyPr>
          <a:lstStyle>
            <a:lvl1pPr>
              <a:defRPr lang="en-US" sz="4412" spc="-74" baseline="0" dirty="0">
                <a:gradFill>
                  <a:gsLst>
                    <a:gs pos="5833">
                      <a:srgbClr val="FFFFFF"/>
                    </a:gs>
                    <a:gs pos="18000">
                      <a:srgbClr val="FFFFFF"/>
                    </a:gs>
                  </a:gsLst>
                  <a:lin ang="5400000" scaled="0"/>
                </a:gradFill>
              </a:defRPr>
            </a:lvl1pPr>
          </a:lstStyle>
          <a:p>
            <a:pPr lvl="0"/>
            <a:r>
              <a:rPr lang="en-US" dirty="0"/>
              <a:t>Presentation title</a:t>
            </a:r>
          </a:p>
        </p:txBody>
      </p:sp>
      <p:sp>
        <p:nvSpPr>
          <p:cNvPr id="3" name="Text Placeholder 2"/>
          <p:cNvSpPr>
            <a:spLocks noGrp="1"/>
          </p:cNvSpPr>
          <p:nvPr>
            <p:ph type="body" sz="quarter" idx="14" hasCustomPrompt="1"/>
          </p:nvPr>
        </p:nvSpPr>
        <p:spPr bwMode="ltGray">
          <a:xfrm>
            <a:off x="201930" y="4146242"/>
            <a:ext cx="4706230" cy="1524136"/>
          </a:xfrm>
        </p:spPr>
        <p:txBody>
          <a:bodyPr tIns="109728" bIns="109728">
            <a:noAutofit/>
          </a:bodyPr>
          <a:lstStyle>
            <a:lvl1pPr marL="0" indent="0">
              <a:spcBef>
                <a:spcPts val="0"/>
              </a:spcBef>
              <a:buNone/>
              <a:defRPr sz="2353">
                <a:gradFill>
                  <a:gsLst>
                    <a:gs pos="1250">
                      <a:srgbClr val="FFFFFF"/>
                    </a:gs>
                    <a:gs pos="99000">
                      <a:srgbClr val="FFFFFF"/>
                    </a:gs>
                  </a:gsLst>
                  <a:lin ang="5400000" scaled="0"/>
                </a:gradFill>
              </a:defRPr>
            </a:lvl1pPr>
          </a:lstStyle>
          <a:p>
            <a:pPr lvl="0"/>
            <a:r>
              <a:rPr lang="en-US" dirty="0"/>
              <a:t>Speaker Name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336992" y="6061766"/>
            <a:ext cx="1141803" cy="326167"/>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348591" y="440042"/>
            <a:ext cx="2180277" cy="1257969"/>
          </a:xfrm>
          <a:prstGeom prst="rect">
            <a:avLst/>
          </a:prstGeom>
        </p:spPr>
      </p:pic>
    </p:spTree>
    <p:extLst>
      <p:ext uri="{BB962C8B-B14F-4D97-AF65-F5344CB8AC3E}">
        <p14:creationId xmlns:p14="http://schemas.microsoft.com/office/powerpoint/2010/main" val="369485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4/1/2025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1284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4/1/2025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0883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13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image" Target="../media/image10.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1.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4236508067"/>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99" r:id="rId17"/>
    <p:sldLayoutId id="2147484200" r:id="rId18"/>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E9D39-5D9B-4B97-8E7E-E08AF2463234}" type="datetimeFigureOut">
              <a:rPr lang="en-US" smtClean="0"/>
              <a:t>4/1/2025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2561D-7CEC-45B7-A0DD-B0F472E8CD5A}" type="slidenum">
              <a:rPr lang="en-US" smtClean="0"/>
              <a:t>‹#›</a:t>
            </a:fld>
            <a:endParaRPr lang="en-US"/>
          </a:p>
        </p:txBody>
      </p:sp>
    </p:spTree>
    <p:extLst>
      <p:ext uri="{BB962C8B-B14F-4D97-AF65-F5344CB8AC3E}">
        <p14:creationId xmlns:p14="http://schemas.microsoft.com/office/powerpoint/2010/main" val="155443055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89511"/>
            <a:ext cx="874188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01931" y="1189178"/>
            <a:ext cx="8740140" cy="1687385"/>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7217022" y="1956576"/>
            <a:ext cx="4214127" cy="300978"/>
          </a:xfrm>
          <a:prstGeom prst="rect">
            <a:avLst/>
          </a:prstGeom>
        </p:spPr>
      </p:pic>
    </p:spTree>
    <p:extLst>
      <p:ext uri="{BB962C8B-B14F-4D97-AF65-F5344CB8AC3E}">
        <p14:creationId xmlns:p14="http://schemas.microsoft.com/office/powerpoint/2010/main" val="3613160212"/>
      </p:ext>
    </p:extLst>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 id="2147484184" r:id="rId18"/>
    <p:sldLayoutId id="2147484185" r:id="rId19"/>
    <p:sldLayoutId id="2147484186" r:id="rId20"/>
    <p:sldLayoutId id="2147484187" r:id="rId21"/>
    <p:sldLayoutId id="2147484188" r:id="rId22"/>
    <p:sldLayoutId id="2147484189" r:id="rId23"/>
    <p:sldLayoutId id="2147484190" r:id="rId24"/>
    <p:sldLayoutId id="2147484191" r:id="rId25"/>
    <p:sldLayoutId id="2147484192" r:id="rId26"/>
    <p:sldLayoutId id="2147484193" r:id="rId27"/>
    <p:sldLayoutId id="2147484194" r:id="rId28"/>
    <p:sldLayoutId id="2147484195" r:id="rId29"/>
    <p:sldLayoutId id="2147484196" r:id="rId30"/>
    <p:sldLayoutId id="2147484197" r:id="rId31"/>
    <p:sldLayoutId id="2147484198" r:id="rId32"/>
  </p:sldLayoutIdLst>
  <p:transition>
    <p:fade/>
  </p:transition>
  <p:txStyles>
    <p:titleStyle>
      <a:lvl1pPr algn="l" defTabSz="685845" rtl="0" eaLnBrk="1" latinLnBrk="0" hangingPunct="1">
        <a:lnSpc>
          <a:spcPct val="90000"/>
        </a:lnSpc>
        <a:spcBef>
          <a:spcPct val="0"/>
        </a:spcBef>
        <a:buNone/>
        <a:defRPr lang="en-US" sz="3971"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134" marR="0" indent="-252134"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2941" kern="1200" spc="0" baseline="0">
          <a:gradFill>
            <a:gsLst>
              <a:gs pos="1250">
                <a:schemeClr val="tx1"/>
              </a:gs>
              <a:gs pos="100000">
                <a:schemeClr val="tx1"/>
              </a:gs>
            </a:gsLst>
            <a:lin ang="5400000" scaled="0"/>
          </a:gradFill>
          <a:latin typeface="+mj-lt"/>
          <a:ea typeface="+mn-ea"/>
          <a:cs typeface="+mn-cs"/>
        </a:defRPr>
      </a:lvl1pPr>
      <a:lvl2pPr marL="429562" marR="0" indent="-177428"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765" kern="1200" spc="0" baseline="0">
          <a:gradFill>
            <a:gsLst>
              <a:gs pos="1250">
                <a:schemeClr val="tx1"/>
              </a:gs>
              <a:gs pos="100000">
                <a:schemeClr val="tx1"/>
              </a:gs>
            </a:gsLst>
            <a:lin ang="5400000" scaled="0"/>
          </a:gradFill>
          <a:latin typeface="+mn-lt"/>
          <a:ea typeface="+mn-ea"/>
          <a:cs typeface="+mn-cs"/>
        </a:defRPr>
      </a:lvl2pPr>
      <a:lvl3pPr marL="588314" marR="0" indent="-168090"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765" kern="1200" spc="0" baseline="0">
          <a:gradFill>
            <a:gsLst>
              <a:gs pos="1250">
                <a:schemeClr val="tx1"/>
              </a:gs>
              <a:gs pos="100000">
                <a:schemeClr val="tx1"/>
              </a:gs>
            </a:gsLst>
            <a:lin ang="5400000" scaled="0"/>
          </a:gradFill>
          <a:latin typeface="+mn-lt"/>
          <a:ea typeface="+mn-ea"/>
          <a:cs typeface="+mn-cs"/>
        </a:defRPr>
      </a:lvl3pPr>
      <a:lvl4pPr marL="756403" marR="0" indent="-168090"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471" kern="1200" spc="0" baseline="0">
          <a:gradFill>
            <a:gsLst>
              <a:gs pos="1250">
                <a:schemeClr val="tx1"/>
              </a:gs>
              <a:gs pos="100000">
                <a:schemeClr val="tx1"/>
              </a:gs>
            </a:gsLst>
            <a:lin ang="5400000" scaled="0"/>
          </a:gradFill>
          <a:latin typeface="+mn-lt"/>
          <a:ea typeface="+mn-ea"/>
          <a:cs typeface="+mn-cs"/>
        </a:defRPr>
      </a:lvl4pPr>
      <a:lvl5pPr marL="924493" marR="0" indent="-168090" algn="l" defTabSz="685845" rtl="0" eaLnBrk="1" fontAlgn="auto" latinLnBrk="0" hangingPunct="1">
        <a:lnSpc>
          <a:spcPct val="90000"/>
        </a:lnSpc>
        <a:spcBef>
          <a:spcPct val="20000"/>
        </a:spcBef>
        <a:spcAft>
          <a:spcPts val="0"/>
        </a:spcAft>
        <a:buClr>
          <a:schemeClr val="tx1"/>
        </a:buClr>
        <a:buSzPct val="100000"/>
        <a:buFontTx/>
        <a:buBlip>
          <a:blip r:embed="rId35"/>
        </a:buBlip>
        <a:tabLst/>
        <a:defRPr sz="1471" kern="1200" spc="0" baseline="0">
          <a:gradFill>
            <a:gsLst>
              <a:gs pos="1250">
                <a:schemeClr val="tx1"/>
              </a:gs>
              <a:gs pos="100000">
                <a:schemeClr val="tx1"/>
              </a:gs>
            </a:gsLst>
            <a:lin ang="5400000" scaled="0"/>
          </a:gradFill>
          <a:latin typeface="+mn-lt"/>
          <a:ea typeface="+mn-ea"/>
          <a:cs typeface="+mn-cs"/>
        </a:defRPr>
      </a:lvl5pPr>
      <a:lvl6pPr marL="1886074"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997"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920"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843" indent="-171462" algn="l" defTabSz="685845"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845" rtl="0" eaLnBrk="1" latinLnBrk="0" hangingPunct="1">
        <a:defRPr sz="1324" kern="1200">
          <a:solidFill>
            <a:schemeClr val="tx1"/>
          </a:solidFill>
          <a:latin typeface="+mn-lt"/>
          <a:ea typeface="+mn-ea"/>
          <a:cs typeface="+mn-cs"/>
        </a:defRPr>
      </a:lvl1pPr>
      <a:lvl2pPr marL="342923" algn="l" defTabSz="685845" rtl="0" eaLnBrk="1" latinLnBrk="0" hangingPunct="1">
        <a:defRPr sz="1324" kern="1200">
          <a:solidFill>
            <a:schemeClr val="tx1"/>
          </a:solidFill>
          <a:latin typeface="+mn-lt"/>
          <a:ea typeface="+mn-ea"/>
          <a:cs typeface="+mn-cs"/>
        </a:defRPr>
      </a:lvl2pPr>
      <a:lvl3pPr marL="685845" algn="l" defTabSz="685845" rtl="0" eaLnBrk="1" latinLnBrk="0" hangingPunct="1">
        <a:defRPr sz="1324" kern="1200">
          <a:solidFill>
            <a:schemeClr val="tx1"/>
          </a:solidFill>
          <a:latin typeface="+mn-lt"/>
          <a:ea typeface="+mn-ea"/>
          <a:cs typeface="+mn-cs"/>
        </a:defRPr>
      </a:lvl3pPr>
      <a:lvl4pPr marL="1028768" algn="l" defTabSz="685845" rtl="0" eaLnBrk="1" latinLnBrk="0" hangingPunct="1">
        <a:defRPr sz="1324" kern="1200">
          <a:solidFill>
            <a:schemeClr val="tx1"/>
          </a:solidFill>
          <a:latin typeface="+mn-lt"/>
          <a:ea typeface="+mn-ea"/>
          <a:cs typeface="+mn-cs"/>
        </a:defRPr>
      </a:lvl4pPr>
      <a:lvl5pPr marL="1371690" algn="l" defTabSz="685845" rtl="0" eaLnBrk="1" latinLnBrk="0" hangingPunct="1">
        <a:defRPr sz="1324" kern="1200">
          <a:solidFill>
            <a:schemeClr val="tx1"/>
          </a:solidFill>
          <a:latin typeface="+mn-lt"/>
          <a:ea typeface="+mn-ea"/>
          <a:cs typeface="+mn-cs"/>
        </a:defRPr>
      </a:lvl5pPr>
      <a:lvl6pPr marL="1714614" algn="l" defTabSz="685845" rtl="0" eaLnBrk="1" latinLnBrk="0" hangingPunct="1">
        <a:defRPr sz="1324" kern="1200">
          <a:solidFill>
            <a:schemeClr val="tx1"/>
          </a:solidFill>
          <a:latin typeface="+mn-lt"/>
          <a:ea typeface="+mn-ea"/>
          <a:cs typeface="+mn-cs"/>
        </a:defRPr>
      </a:lvl6pPr>
      <a:lvl7pPr marL="2057536" algn="l" defTabSz="685845" rtl="0" eaLnBrk="1" latinLnBrk="0" hangingPunct="1">
        <a:defRPr sz="1324" kern="1200">
          <a:solidFill>
            <a:schemeClr val="tx1"/>
          </a:solidFill>
          <a:latin typeface="+mn-lt"/>
          <a:ea typeface="+mn-ea"/>
          <a:cs typeface="+mn-cs"/>
        </a:defRPr>
      </a:lvl7pPr>
      <a:lvl8pPr marL="2400458" algn="l" defTabSz="685845" rtl="0" eaLnBrk="1" latinLnBrk="0" hangingPunct="1">
        <a:defRPr sz="1324" kern="1200">
          <a:solidFill>
            <a:schemeClr val="tx1"/>
          </a:solidFill>
          <a:latin typeface="+mn-lt"/>
          <a:ea typeface="+mn-ea"/>
          <a:cs typeface="+mn-cs"/>
        </a:defRPr>
      </a:lvl8pPr>
      <a:lvl9pPr marL="2743382" algn="l" defTabSz="685845"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welivesecurity.com/2017/05/04/short-history-computer-password"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blog.dashlane.com/virginia-tech-passwords-study/"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www.theverge.com/2017/8/7/16107966/password-tips-bill-burr-regrets-advice-nits-cybersecurity"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s://nvlpubs.nist.gov/nistpubs/SpecialPublications/NIST.SP.800-63B-4.2pd.pdf"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www.sans.org/security-awareness-training/blog/time-password-expiration-die"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hyperlink" Target="https://pages.nist.gov/800-63-3/sp800-63b.html"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itworld.com/article/2747872/who-is-anonymous--commander-x--not-this-guy.html"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cisa.gov/sites/default/files/2024-12/guidance-mobile-communications-best-practices.pdf"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fidoalliance.org/how-fido-works/" TargetMode="External"/><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2xdV-xut7EQ&amp;ab_channel=ChromeforDevelopers"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cisa.gov/sites/default/files/2024-04/CSRB_Review_of_the_Summer_2023_MEO_Intrusion_Final_508c.pdf?is=f0dfcb67a8bf905fdbe4f8e079980e46b13165ce0f6d5a4345bcb6fc93cd8c3f"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14BB-51FA-A106-8A99-CB7D8EB308F9}"/>
              </a:ext>
            </a:extLst>
          </p:cNvPr>
          <p:cNvSpPr>
            <a:spLocks noGrp="1"/>
          </p:cNvSpPr>
          <p:nvPr>
            <p:ph type="title"/>
          </p:nvPr>
        </p:nvSpPr>
        <p:spPr/>
        <p:txBody>
          <a:bodyPr/>
          <a:lstStyle/>
          <a:p>
            <a:r>
              <a:rPr lang="hr-HR" dirty="0"/>
              <a:t>Verizon Data </a:t>
            </a:r>
            <a:r>
              <a:rPr lang="hr-HR" dirty="0" err="1"/>
              <a:t>Breach</a:t>
            </a:r>
            <a:r>
              <a:rPr lang="hr-HR" dirty="0"/>
              <a:t> Izvještaj 2024</a:t>
            </a:r>
          </a:p>
        </p:txBody>
      </p:sp>
      <p:sp>
        <p:nvSpPr>
          <p:cNvPr id="4" name="Content Placeholder 3">
            <a:extLst>
              <a:ext uri="{FF2B5EF4-FFF2-40B4-BE49-F238E27FC236}">
                <a16:creationId xmlns:a16="http://schemas.microsoft.com/office/drawing/2014/main" id="{2EFD8B25-EF38-22AF-5458-1BE7BDC8A10A}"/>
              </a:ext>
            </a:extLst>
          </p:cNvPr>
          <p:cNvSpPr>
            <a:spLocks noGrp="1"/>
          </p:cNvSpPr>
          <p:nvPr>
            <p:ph idx="1"/>
          </p:nvPr>
        </p:nvSpPr>
        <p:spPr/>
        <p:txBody>
          <a:bodyPr/>
          <a:lstStyle/>
          <a:p>
            <a:endParaRPr lang="hr-HR" dirty="0"/>
          </a:p>
        </p:txBody>
      </p:sp>
      <p:pic>
        <p:nvPicPr>
          <p:cNvPr id="5" name="Picture 4">
            <a:extLst>
              <a:ext uri="{FF2B5EF4-FFF2-40B4-BE49-F238E27FC236}">
                <a16:creationId xmlns:a16="http://schemas.microsoft.com/office/drawing/2014/main" id="{730E8EE4-FB40-EBA9-4DC7-3EE3B632A5B1}"/>
              </a:ext>
            </a:extLst>
          </p:cNvPr>
          <p:cNvPicPr>
            <a:picLocks noChangeAspect="1"/>
          </p:cNvPicPr>
          <p:nvPr/>
        </p:nvPicPr>
        <p:blipFill>
          <a:blip r:embed="rId2"/>
          <a:stretch>
            <a:fillRect/>
          </a:stretch>
        </p:blipFill>
        <p:spPr>
          <a:xfrm>
            <a:off x="1331640" y="1446146"/>
            <a:ext cx="5874827" cy="5110295"/>
          </a:xfrm>
          <a:prstGeom prst="rect">
            <a:avLst/>
          </a:prstGeom>
        </p:spPr>
      </p:pic>
    </p:spTree>
    <p:extLst>
      <p:ext uri="{BB962C8B-B14F-4D97-AF65-F5344CB8AC3E}">
        <p14:creationId xmlns:p14="http://schemas.microsoft.com/office/powerpoint/2010/main" val="385732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7BD2B-AC3B-4CC7-A5AD-22D53224BCC6}"/>
              </a:ext>
            </a:extLst>
          </p:cNvPr>
          <p:cNvSpPr>
            <a:spLocks noGrp="1"/>
          </p:cNvSpPr>
          <p:nvPr>
            <p:ph type="title"/>
          </p:nvPr>
        </p:nvSpPr>
        <p:spPr/>
        <p:txBody>
          <a:bodyPr/>
          <a:lstStyle/>
          <a:p>
            <a:r>
              <a:rPr lang="hr-HR" dirty="0"/>
              <a:t>Identifikacija</a:t>
            </a:r>
          </a:p>
        </p:txBody>
      </p:sp>
      <p:sp>
        <p:nvSpPr>
          <p:cNvPr id="9" name="Content Placeholder 8">
            <a:extLst>
              <a:ext uri="{FF2B5EF4-FFF2-40B4-BE49-F238E27FC236}">
                <a16:creationId xmlns:a16="http://schemas.microsoft.com/office/drawing/2014/main" id="{1D68039F-AE36-43E6-BA3C-32362ABBFBA0}"/>
              </a:ext>
            </a:extLst>
          </p:cNvPr>
          <p:cNvSpPr>
            <a:spLocks noGrp="1"/>
          </p:cNvSpPr>
          <p:nvPr>
            <p:ph idx="1"/>
          </p:nvPr>
        </p:nvSpPr>
        <p:spPr/>
        <p:txBody>
          <a:bodyPr/>
          <a:lstStyle/>
          <a:p>
            <a:r>
              <a:rPr lang="hr-HR" dirty="0"/>
              <a:t>Identifikacija – proces kojim korisnik predočava informacijskom sustavu zahtijevani identitet</a:t>
            </a:r>
          </a:p>
          <a:p>
            <a:r>
              <a:rPr lang="hr-HR" dirty="0"/>
              <a:t>Najčešće se provodi pomoću jedinstvene korisničko-identifikacijske oznake (engl. </a:t>
            </a:r>
            <a:r>
              <a:rPr lang="hr-HR" dirty="0" err="1"/>
              <a:t>User</a:t>
            </a:r>
            <a:r>
              <a:rPr lang="hr-HR" dirty="0"/>
              <a:t> ID)</a:t>
            </a:r>
          </a:p>
          <a:p>
            <a:r>
              <a:rPr lang="hr-HR" dirty="0"/>
              <a:t>Identifikacija korisnika mora biti jedinstvena</a:t>
            </a:r>
          </a:p>
          <a:p>
            <a:r>
              <a:rPr lang="hr-HR" dirty="0"/>
              <a:t>Osigurati primjereno upravljanje jedinstvenim korisničko-identifikacijskim oznakama</a:t>
            </a:r>
          </a:p>
        </p:txBody>
      </p:sp>
    </p:spTree>
    <p:extLst>
      <p:ext uri="{BB962C8B-B14F-4D97-AF65-F5344CB8AC3E}">
        <p14:creationId xmlns:p14="http://schemas.microsoft.com/office/powerpoint/2010/main" val="104740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58AD-3115-4FB3-9054-0C69CCB9434A}"/>
              </a:ext>
            </a:extLst>
          </p:cNvPr>
          <p:cNvSpPr>
            <a:spLocks noGrp="1"/>
          </p:cNvSpPr>
          <p:nvPr>
            <p:ph type="title"/>
          </p:nvPr>
        </p:nvSpPr>
        <p:spPr/>
        <p:txBody>
          <a:bodyPr/>
          <a:lstStyle/>
          <a:p>
            <a:r>
              <a:rPr lang="hr-HR" dirty="0" err="1"/>
              <a:t>Autentifikacija</a:t>
            </a:r>
            <a:endParaRPr lang="hr-HR" dirty="0"/>
          </a:p>
        </p:txBody>
      </p:sp>
      <p:sp>
        <p:nvSpPr>
          <p:cNvPr id="3" name="Content Placeholder 2">
            <a:extLst>
              <a:ext uri="{FF2B5EF4-FFF2-40B4-BE49-F238E27FC236}">
                <a16:creationId xmlns:a16="http://schemas.microsoft.com/office/drawing/2014/main" id="{6181F730-2FAD-4A10-99F3-E695ADE933D6}"/>
              </a:ext>
            </a:extLst>
          </p:cNvPr>
          <p:cNvSpPr>
            <a:spLocks noGrp="1"/>
          </p:cNvSpPr>
          <p:nvPr>
            <p:ph idx="1"/>
          </p:nvPr>
        </p:nvSpPr>
        <p:spPr/>
        <p:txBody>
          <a:bodyPr/>
          <a:lstStyle/>
          <a:p>
            <a:r>
              <a:rPr lang="hr-HR" dirty="0"/>
              <a:t>Proces kojim se potvrđuje korisnički identitet koji zahtijeva pristup informacijskom sustavu</a:t>
            </a:r>
          </a:p>
          <a:p>
            <a:r>
              <a:rPr lang="hr-HR" dirty="0"/>
              <a:t>Tri načina utvrđivanja korisničkog identiteta</a:t>
            </a:r>
          </a:p>
          <a:p>
            <a:pPr lvl="1"/>
            <a:r>
              <a:rPr lang="hr-HR" dirty="0"/>
              <a:t>Nešto što samo korisnik zna</a:t>
            </a:r>
          </a:p>
          <a:p>
            <a:pPr lvl="1"/>
            <a:r>
              <a:rPr lang="hr-HR" dirty="0"/>
              <a:t>Nešto što samo korisnik posjeduje </a:t>
            </a:r>
          </a:p>
          <a:p>
            <a:pPr lvl="1"/>
            <a:r>
              <a:rPr lang="hr-HR" dirty="0"/>
              <a:t>Nešto što korisnik jest (različite biometrijske metode)</a:t>
            </a:r>
          </a:p>
          <a:p>
            <a:r>
              <a:rPr lang="hr-HR" dirty="0"/>
              <a:t>Mogu se primjenjivati samostalno ili u kombinaciji</a:t>
            </a:r>
          </a:p>
          <a:p>
            <a:pPr marL="0" indent="0">
              <a:buNone/>
            </a:pPr>
            <a:endParaRPr lang="hr-HR" dirty="0"/>
          </a:p>
        </p:txBody>
      </p:sp>
    </p:spTree>
    <p:extLst>
      <p:ext uri="{BB962C8B-B14F-4D97-AF65-F5344CB8AC3E}">
        <p14:creationId xmlns:p14="http://schemas.microsoft.com/office/powerpoint/2010/main" val="338862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D0F8-14C6-2904-5296-60D8490BE377}"/>
              </a:ext>
            </a:extLst>
          </p:cNvPr>
          <p:cNvSpPr>
            <a:spLocks noGrp="1"/>
          </p:cNvSpPr>
          <p:nvPr>
            <p:ph type="title"/>
          </p:nvPr>
        </p:nvSpPr>
        <p:spPr/>
        <p:txBody>
          <a:bodyPr/>
          <a:lstStyle/>
          <a:p>
            <a:endParaRPr lang="hr-HR"/>
          </a:p>
        </p:txBody>
      </p:sp>
      <p:pic>
        <p:nvPicPr>
          <p:cNvPr id="1026" name="Picture 2" descr="casmm-miessler-v6">
            <a:extLst>
              <a:ext uri="{FF2B5EF4-FFF2-40B4-BE49-F238E27FC236}">
                <a16:creationId xmlns:a16="http://schemas.microsoft.com/office/drawing/2014/main" id="{810DBD7C-501D-B9DF-31F4-10AAA67AE7F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90520" y="365126"/>
            <a:ext cx="6203930" cy="58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3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Nešto što samo korisnik zna</a:t>
            </a:r>
          </a:p>
        </p:txBody>
      </p:sp>
      <p:sp>
        <p:nvSpPr>
          <p:cNvPr id="3" name="Content Placeholder 2"/>
          <p:cNvSpPr>
            <a:spLocks noGrp="1"/>
          </p:cNvSpPr>
          <p:nvPr>
            <p:ph idx="1"/>
          </p:nvPr>
        </p:nvSpPr>
        <p:spPr/>
        <p:txBody>
          <a:bodyPr/>
          <a:lstStyle/>
          <a:p>
            <a:r>
              <a:rPr lang="hr-HR" dirty="0"/>
              <a:t>PIN </a:t>
            </a:r>
          </a:p>
          <a:p>
            <a:r>
              <a:rPr lang="hr-HR" dirty="0"/>
              <a:t>Lozinka</a:t>
            </a:r>
          </a:p>
          <a:p>
            <a:pPr lvl="1"/>
            <a:r>
              <a:rPr lang="hr-HR" dirty="0"/>
              <a:t>Upravljanje lozinkama</a:t>
            </a:r>
          </a:p>
          <a:p>
            <a:pPr lvl="1"/>
            <a:r>
              <a:rPr lang="hr-HR" dirty="0"/>
              <a:t>Protokoli za slanje lozinka preko mreže</a:t>
            </a:r>
          </a:p>
          <a:p>
            <a:r>
              <a:rPr lang="hr-HR" dirty="0"/>
              <a:t>Lozinkama je potrebno upravljati!</a:t>
            </a:r>
          </a:p>
          <a:p>
            <a:pPr lvl="1"/>
            <a:r>
              <a:rPr lang="hr-HR" dirty="0"/>
              <a:t>imaju životni ciklus, i pravila za postavljanje</a:t>
            </a:r>
          </a:p>
        </p:txBody>
      </p:sp>
    </p:spTree>
    <p:extLst>
      <p:ext uri="{BB962C8B-B14F-4D97-AF65-F5344CB8AC3E}">
        <p14:creationId xmlns:p14="http://schemas.microsoft.com/office/powerpoint/2010/main" val="149097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Nešto što samo korisnik posjeduje </a:t>
            </a:r>
          </a:p>
        </p:txBody>
      </p:sp>
      <p:sp>
        <p:nvSpPr>
          <p:cNvPr id="3" name="Content Placeholder 2"/>
          <p:cNvSpPr>
            <a:spLocks noGrp="1"/>
          </p:cNvSpPr>
          <p:nvPr>
            <p:ph idx="1"/>
          </p:nvPr>
        </p:nvSpPr>
        <p:spPr/>
        <p:txBody>
          <a:bodyPr/>
          <a:lstStyle/>
          <a:p>
            <a:r>
              <a:rPr lang="hr-HR" dirty="0"/>
              <a:t>Ključ </a:t>
            </a:r>
          </a:p>
          <a:p>
            <a:r>
              <a:rPr lang="hr-HR" dirty="0"/>
              <a:t>Certifikat</a:t>
            </a:r>
          </a:p>
          <a:p>
            <a:r>
              <a:rPr lang="hr-HR" dirty="0"/>
              <a:t>Pametna kartica</a:t>
            </a:r>
          </a:p>
          <a:p>
            <a:endParaRPr lang="hr-HR" dirty="0"/>
          </a:p>
          <a:p>
            <a:endParaRPr lang="hr-HR" dirty="0"/>
          </a:p>
        </p:txBody>
      </p:sp>
      <p:pic>
        <p:nvPicPr>
          <p:cNvPr id="4" name="Picture 3"/>
          <p:cNvPicPr>
            <a:picLocks noChangeAspect="1"/>
          </p:cNvPicPr>
          <p:nvPr/>
        </p:nvPicPr>
        <p:blipFill>
          <a:blip r:embed="rId3"/>
          <a:stretch>
            <a:fillRect/>
          </a:stretch>
        </p:blipFill>
        <p:spPr>
          <a:xfrm>
            <a:off x="1838428" y="3204684"/>
            <a:ext cx="3064669" cy="1657350"/>
          </a:xfrm>
          <a:prstGeom prst="rect">
            <a:avLst/>
          </a:prstGeom>
        </p:spPr>
      </p:pic>
      <p:pic>
        <p:nvPicPr>
          <p:cNvPr id="5" name="Picture 4"/>
          <p:cNvPicPr>
            <a:picLocks noChangeAspect="1"/>
          </p:cNvPicPr>
          <p:nvPr/>
        </p:nvPicPr>
        <p:blipFill>
          <a:blip r:embed="rId4"/>
          <a:stretch>
            <a:fillRect/>
          </a:stretch>
        </p:blipFill>
        <p:spPr>
          <a:xfrm>
            <a:off x="5973884" y="1825625"/>
            <a:ext cx="2663376" cy="3376651"/>
          </a:xfrm>
          <a:prstGeom prst="rect">
            <a:avLst/>
          </a:prstGeom>
        </p:spPr>
      </p:pic>
    </p:spTree>
    <p:extLst>
      <p:ext uri="{BB962C8B-B14F-4D97-AF65-F5344CB8AC3E}">
        <p14:creationId xmlns:p14="http://schemas.microsoft.com/office/powerpoint/2010/main" val="285575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Nešto što korisnik jest </a:t>
            </a:r>
          </a:p>
        </p:txBody>
      </p:sp>
      <p:sp>
        <p:nvSpPr>
          <p:cNvPr id="3" name="Content Placeholder 2"/>
          <p:cNvSpPr>
            <a:spLocks noGrp="1"/>
          </p:cNvSpPr>
          <p:nvPr>
            <p:ph idx="1"/>
          </p:nvPr>
        </p:nvSpPr>
        <p:spPr/>
        <p:txBody>
          <a:bodyPr/>
          <a:lstStyle/>
          <a:p>
            <a:r>
              <a:rPr lang="hr-HR" dirty="0"/>
              <a:t>Koncept „nešto što jesam” temelji se na biometriji. </a:t>
            </a:r>
          </a:p>
          <a:p>
            <a:pPr lvl="1"/>
            <a:r>
              <a:rPr lang="hr-HR" dirty="0"/>
              <a:t>Najjednostavniji primjer - otisak prsta</a:t>
            </a:r>
          </a:p>
          <a:p>
            <a:pPr lvl="1"/>
            <a:r>
              <a:rPr lang="hr-HR" dirty="0"/>
              <a:t>Najskuplji – skeniranje šarenice oka</a:t>
            </a:r>
          </a:p>
          <a:p>
            <a:r>
              <a:rPr lang="hr-HR" dirty="0"/>
              <a:t>Biometrija</a:t>
            </a:r>
          </a:p>
          <a:p>
            <a:pPr lvl="1"/>
            <a:r>
              <a:rPr lang="hr-HR" dirty="0"/>
              <a:t>Cijena</a:t>
            </a:r>
          </a:p>
          <a:p>
            <a:pPr lvl="1"/>
            <a:r>
              <a:rPr lang="hr-HR" dirty="0"/>
              <a:t>Opravdanost</a:t>
            </a:r>
          </a:p>
          <a:p>
            <a:pPr marL="119063" indent="-285750"/>
            <a:r>
              <a:rPr lang="hr-HR" dirty="0"/>
              <a:t>Tehnologija jako napreduje</a:t>
            </a:r>
          </a:p>
        </p:txBody>
      </p:sp>
      <p:pic>
        <p:nvPicPr>
          <p:cNvPr id="4" name="Picture 3"/>
          <p:cNvPicPr>
            <a:picLocks noChangeAspect="1"/>
          </p:cNvPicPr>
          <p:nvPr/>
        </p:nvPicPr>
        <p:blipFill>
          <a:blip r:embed="rId3"/>
          <a:stretch>
            <a:fillRect/>
          </a:stretch>
        </p:blipFill>
        <p:spPr>
          <a:xfrm>
            <a:off x="6948264" y="1825625"/>
            <a:ext cx="1485900" cy="985838"/>
          </a:xfrm>
          <a:prstGeom prst="rect">
            <a:avLst/>
          </a:prstGeom>
        </p:spPr>
      </p:pic>
    </p:spTree>
    <p:extLst>
      <p:ext uri="{BB962C8B-B14F-4D97-AF65-F5344CB8AC3E}">
        <p14:creationId xmlns:p14="http://schemas.microsoft.com/office/powerpoint/2010/main" val="286136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AB0924-E18A-45B5-AB7C-0B6B7A164985}"/>
              </a:ext>
            </a:extLst>
          </p:cNvPr>
          <p:cNvSpPr>
            <a:spLocks noGrp="1"/>
          </p:cNvSpPr>
          <p:nvPr>
            <p:ph type="title"/>
          </p:nvPr>
        </p:nvSpPr>
        <p:spPr/>
        <p:txBody>
          <a:bodyPr/>
          <a:lstStyle/>
          <a:p>
            <a:r>
              <a:rPr lang="hr-HR" dirty="0"/>
              <a:t>Lozinke (nešto što korisnik zna)</a:t>
            </a:r>
          </a:p>
        </p:txBody>
      </p:sp>
      <p:sp>
        <p:nvSpPr>
          <p:cNvPr id="3" name="Rezervirano mjesto sadržaja 2">
            <a:extLst>
              <a:ext uri="{FF2B5EF4-FFF2-40B4-BE49-F238E27FC236}">
                <a16:creationId xmlns:a16="http://schemas.microsoft.com/office/drawing/2014/main" id="{B175280C-9A1C-44E2-82B1-A3DDDC286A0A}"/>
              </a:ext>
            </a:extLst>
          </p:cNvPr>
          <p:cNvSpPr>
            <a:spLocks noGrp="1"/>
          </p:cNvSpPr>
          <p:nvPr>
            <p:ph idx="1"/>
          </p:nvPr>
        </p:nvSpPr>
        <p:spPr/>
        <p:txBody>
          <a:bodyPr/>
          <a:lstStyle/>
          <a:p>
            <a:r>
              <a:rPr lang="hr-HR" sz="1600" dirty="0">
                <a:hlinkClick r:id="rId2"/>
              </a:rPr>
              <a:t>https://www.welivesecurity.com/2017/05/04/short-history-computer-password</a:t>
            </a:r>
            <a:endParaRPr lang="hr-HR" sz="1600" dirty="0"/>
          </a:p>
          <a:p>
            <a:pPr marL="0" indent="0">
              <a:buNone/>
            </a:pPr>
            <a:endParaRPr lang="hr-HR" dirty="0"/>
          </a:p>
        </p:txBody>
      </p:sp>
      <p:pic>
        <p:nvPicPr>
          <p:cNvPr id="5" name="Slika 4">
            <a:extLst>
              <a:ext uri="{FF2B5EF4-FFF2-40B4-BE49-F238E27FC236}">
                <a16:creationId xmlns:a16="http://schemas.microsoft.com/office/drawing/2014/main" id="{9F0B2698-1532-4812-BD56-FBF277052364}"/>
              </a:ext>
            </a:extLst>
          </p:cNvPr>
          <p:cNvPicPr>
            <a:picLocks noChangeAspect="1"/>
          </p:cNvPicPr>
          <p:nvPr/>
        </p:nvPicPr>
        <p:blipFill>
          <a:blip r:embed="rId3"/>
          <a:stretch>
            <a:fillRect/>
          </a:stretch>
        </p:blipFill>
        <p:spPr>
          <a:xfrm>
            <a:off x="4061616" y="1591051"/>
            <a:ext cx="5053784" cy="5246476"/>
          </a:xfrm>
          <a:prstGeom prst="rect">
            <a:avLst/>
          </a:prstGeom>
        </p:spPr>
      </p:pic>
    </p:spTree>
    <p:extLst>
      <p:ext uri="{BB962C8B-B14F-4D97-AF65-F5344CB8AC3E}">
        <p14:creationId xmlns:p14="http://schemas.microsoft.com/office/powerpoint/2010/main" val="85474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F62A-8520-4153-8C17-8A4A3A307CEC}"/>
              </a:ext>
            </a:extLst>
          </p:cNvPr>
          <p:cNvSpPr>
            <a:spLocks noGrp="1"/>
          </p:cNvSpPr>
          <p:nvPr>
            <p:ph type="title"/>
          </p:nvPr>
        </p:nvSpPr>
        <p:spPr/>
        <p:txBody>
          <a:bodyPr/>
          <a:lstStyle/>
          <a:p>
            <a:r>
              <a:rPr lang="hr-HR" dirty="0"/>
              <a:t>Još malo o zaporkama</a:t>
            </a:r>
          </a:p>
        </p:txBody>
      </p:sp>
      <p:sp>
        <p:nvSpPr>
          <p:cNvPr id="3" name="Content Placeholder 2">
            <a:extLst>
              <a:ext uri="{FF2B5EF4-FFF2-40B4-BE49-F238E27FC236}">
                <a16:creationId xmlns:a16="http://schemas.microsoft.com/office/drawing/2014/main" id="{3F1AB208-A89C-474E-8F8F-16513DFB81D4}"/>
              </a:ext>
            </a:extLst>
          </p:cNvPr>
          <p:cNvSpPr>
            <a:spLocks noGrp="1"/>
          </p:cNvSpPr>
          <p:nvPr>
            <p:ph idx="1"/>
          </p:nvPr>
        </p:nvSpPr>
        <p:spPr/>
        <p:txBody>
          <a:bodyPr>
            <a:normAutofit lnSpcReduction="10000"/>
          </a:bodyPr>
          <a:lstStyle/>
          <a:p>
            <a:r>
              <a:rPr lang="hr-HR" dirty="0">
                <a:hlinkClick r:id="rId2"/>
              </a:rPr>
              <a:t>https://blog.dashlane.com/virginia-tech-passwords-study/</a:t>
            </a:r>
            <a:endParaRPr lang="hr-HR" dirty="0"/>
          </a:p>
          <a:p>
            <a:r>
              <a:rPr lang="hr-HR" dirty="0"/>
              <a:t>…</a:t>
            </a:r>
            <a:r>
              <a:rPr lang="en-US" dirty="0"/>
              <a:t>access to the anonymized version of the 61.5 million passwords from the project so they could conduct further research into password trends</a:t>
            </a:r>
            <a:r>
              <a:rPr lang="hr-HR" dirty="0"/>
              <a:t>…</a:t>
            </a:r>
          </a:p>
          <a:p>
            <a:r>
              <a:rPr lang="en-US" dirty="0"/>
              <a:t>Virginia Tech researchers led by Dr. Wang have collected a number of publicly available password datasets from the Internet in January 2017. The datasets were obtained from various online forums and data archives. The resulting 107 datasets (61.5 million passwords) allow the researchers to analyze how users reuse and modify their passwords across different online services. </a:t>
            </a:r>
            <a:endParaRPr lang="hr-HR" dirty="0"/>
          </a:p>
          <a:p>
            <a:r>
              <a:rPr lang="en-US" b="1" dirty="0"/>
              <a:t>52% of the users studied have the same passwords (or very similar and easily hackable ones) for different services.</a:t>
            </a:r>
            <a:endParaRPr lang="hr-HR" b="1" dirty="0"/>
          </a:p>
          <a:p>
            <a:endParaRPr lang="hr-HR" dirty="0"/>
          </a:p>
        </p:txBody>
      </p:sp>
    </p:spTree>
    <p:extLst>
      <p:ext uri="{BB962C8B-B14F-4D97-AF65-F5344CB8AC3E}">
        <p14:creationId xmlns:p14="http://schemas.microsoft.com/office/powerpoint/2010/main" val="49130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C0EC3D-9AD8-BC05-7A04-29A814E65ADD}"/>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2A8354E4-EF89-9933-DB29-1B1587E52716}"/>
              </a:ext>
            </a:extLst>
          </p:cNvPr>
          <p:cNvSpPr>
            <a:spLocks noGrp="1"/>
          </p:cNvSpPr>
          <p:nvPr>
            <p:ph idx="1"/>
          </p:nvPr>
        </p:nvSpPr>
        <p:spPr/>
        <p:txBody>
          <a:bodyPr/>
          <a:lstStyle/>
          <a:p>
            <a:endParaRPr lang="hr-HR"/>
          </a:p>
        </p:txBody>
      </p:sp>
      <p:pic>
        <p:nvPicPr>
          <p:cNvPr id="1026" name="Picture 2" descr="comic explaining the advantages of passphrases">
            <a:extLst>
              <a:ext uri="{FF2B5EF4-FFF2-40B4-BE49-F238E27FC236}">
                <a16:creationId xmlns:a16="http://schemas.microsoft.com/office/drawing/2014/main" id="{A0D0C179-0FBA-4B90-A82A-7AF605C3F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5518"/>
            <a:ext cx="7628706" cy="619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6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Uvod</a:t>
            </a:r>
          </a:p>
        </p:txBody>
      </p:sp>
      <p:sp>
        <p:nvSpPr>
          <p:cNvPr id="3" name="Content Placeholder 2"/>
          <p:cNvSpPr>
            <a:spLocks noGrp="1"/>
          </p:cNvSpPr>
          <p:nvPr>
            <p:ph idx="1"/>
          </p:nvPr>
        </p:nvSpPr>
        <p:spPr/>
        <p:txBody>
          <a:bodyPr/>
          <a:lstStyle/>
          <a:p>
            <a:r>
              <a:rPr lang="hr-HR" dirty="0"/>
              <a:t>Osnovni pojmovi</a:t>
            </a:r>
          </a:p>
          <a:p>
            <a:r>
              <a:rPr lang="hr-HR" dirty="0"/>
              <a:t>Identifikacija</a:t>
            </a:r>
          </a:p>
          <a:p>
            <a:r>
              <a:rPr lang="hr-HR" dirty="0"/>
              <a:t>Autentifikacija</a:t>
            </a:r>
          </a:p>
          <a:p>
            <a:r>
              <a:rPr lang="hr-HR" dirty="0" err="1"/>
              <a:t>Autentifikacijske</a:t>
            </a:r>
            <a:r>
              <a:rPr lang="hr-HR" dirty="0"/>
              <a:t> metode</a:t>
            </a:r>
          </a:p>
          <a:p>
            <a:pPr marL="0" indent="0">
              <a:buNone/>
            </a:pPr>
            <a:endParaRPr lang="hr-HR" dirty="0"/>
          </a:p>
        </p:txBody>
      </p:sp>
    </p:spTree>
    <p:extLst>
      <p:ext uri="{BB962C8B-B14F-4D97-AF65-F5344CB8AC3E}">
        <p14:creationId xmlns:p14="http://schemas.microsoft.com/office/powerpoint/2010/main" val="375787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BD48-1075-4AED-998F-B5EDEFC32E2C}"/>
              </a:ext>
            </a:extLst>
          </p:cNvPr>
          <p:cNvSpPr>
            <a:spLocks noGrp="1"/>
          </p:cNvSpPr>
          <p:nvPr>
            <p:ph type="title"/>
          </p:nvPr>
        </p:nvSpPr>
        <p:spPr/>
        <p:txBody>
          <a:bodyPr/>
          <a:lstStyle/>
          <a:p>
            <a:r>
              <a:rPr lang="hr-HR"/>
              <a:t>Kako se zaporke otkrivaju?</a:t>
            </a:r>
            <a:endParaRPr lang="hr-HR" dirty="0"/>
          </a:p>
        </p:txBody>
      </p:sp>
      <p:sp>
        <p:nvSpPr>
          <p:cNvPr id="6" name="Content Placeholder 5">
            <a:extLst>
              <a:ext uri="{FF2B5EF4-FFF2-40B4-BE49-F238E27FC236}">
                <a16:creationId xmlns:a16="http://schemas.microsoft.com/office/drawing/2014/main" id="{D3E47226-0052-CC70-25D2-CFBC04AAE06C}"/>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806DFFF4-0C05-4599-A255-E97C36A45A9F}"/>
              </a:ext>
            </a:extLst>
          </p:cNvPr>
          <p:cNvPicPr>
            <a:picLocks noChangeAspect="1"/>
          </p:cNvPicPr>
          <p:nvPr/>
        </p:nvPicPr>
        <p:blipFill>
          <a:blip r:embed="rId2"/>
          <a:stretch>
            <a:fillRect/>
          </a:stretch>
        </p:blipFill>
        <p:spPr>
          <a:xfrm>
            <a:off x="-1" y="-45992"/>
            <a:ext cx="4427985" cy="3213758"/>
          </a:xfrm>
          <a:prstGeom prst="rect">
            <a:avLst/>
          </a:prstGeom>
        </p:spPr>
      </p:pic>
      <p:pic>
        <p:nvPicPr>
          <p:cNvPr id="5" name="Picture 4">
            <a:extLst>
              <a:ext uri="{FF2B5EF4-FFF2-40B4-BE49-F238E27FC236}">
                <a16:creationId xmlns:a16="http://schemas.microsoft.com/office/drawing/2014/main" id="{5FA115BA-165F-46C9-96E3-EFAA43661B9E}"/>
              </a:ext>
            </a:extLst>
          </p:cNvPr>
          <p:cNvPicPr>
            <a:picLocks noChangeAspect="1"/>
          </p:cNvPicPr>
          <p:nvPr/>
        </p:nvPicPr>
        <p:blipFill>
          <a:blip r:embed="rId3"/>
          <a:stretch>
            <a:fillRect/>
          </a:stretch>
        </p:blipFill>
        <p:spPr>
          <a:xfrm>
            <a:off x="2267744" y="2972946"/>
            <a:ext cx="6856527" cy="3885054"/>
          </a:xfrm>
          <a:prstGeom prst="rect">
            <a:avLst/>
          </a:prstGeom>
        </p:spPr>
      </p:pic>
    </p:spTree>
    <p:extLst>
      <p:ext uri="{BB962C8B-B14F-4D97-AF65-F5344CB8AC3E}">
        <p14:creationId xmlns:p14="http://schemas.microsoft.com/office/powerpoint/2010/main" val="89982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NIST </a:t>
            </a:r>
            <a:r>
              <a:rPr lang="hr-HR" dirty="0" err="1"/>
              <a:t>guideline</a:t>
            </a:r>
            <a:endParaRPr lang="hr-HR" dirty="0"/>
          </a:p>
        </p:txBody>
      </p:sp>
      <p:sp>
        <p:nvSpPr>
          <p:cNvPr id="6" name="Content Placeholder 5"/>
          <p:cNvSpPr>
            <a:spLocks noGrp="1"/>
          </p:cNvSpPr>
          <p:nvPr>
            <p:ph idx="1"/>
          </p:nvPr>
        </p:nvSpPr>
        <p:spPr/>
        <p:txBody>
          <a:bodyPr>
            <a:normAutofit/>
          </a:bodyPr>
          <a:lstStyle/>
          <a:p>
            <a:r>
              <a:rPr lang="hr-HR" b="0" i="0" dirty="0">
                <a:solidFill>
                  <a:srgbClr val="1C1C1C"/>
                </a:solidFill>
                <a:effectLst/>
                <a:latin typeface="Inter"/>
              </a:rPr>
              <a:t>w</a:t>
            </a:r>
            <a:r>
              <a:rPr lang="en-US" b="0" i="0" dirty="0" err="1">
                <a:solidFill>
                  <a:srgbClr val="1C1C1C"/>
                </a:solidFill>
                <a:effectLst/>
                <a:latin typeface="Inter"/>
              </a:rPr>
              <a:t>hile</a:t>
            </a:r>
            <a:r>
              <a:rPr lang="en-US" b="0" i="0" dirty="0">
                <a:solidFill>
                  <a:srgbClr val="1C1C1C"/>
                </a:solidFill>
                <a:effectLst/>
                <a:latin typeface="Inter"/>
              </a:rPr>
              <a:t> primarily targeted at federal agencies, these standards have become the de facto benchmark for password security thanks to their comprehensive research, rigorous review process, and universal applicability.</a:t>
            </a:r>
            <a:endParaRPr lang="hr-HR" b="0" i="0" dirty="0">
              <a:solidFill>
                <a:srgbClr val="1C1C1C"/>
              </a:solidFill>
              <a:effectLst/>
              <a:latin typeface="Inter"/>
            </a:endParaRPr>
          </a:p>
          <a:p>
            <a:r>
              <a:rPr lang="hr-HR" dirty="0">
                <a:hlinkClick r:id="rId2"/>
              </a:rPr>
              <a:t>https://www.theverge.com/2017/8/7/16107966/password-tips-bill-burr-regrets-advice-nits-cybersecurity</a:t>
            </a:r>
            <a:endParaRPr lang="hr-HR" dirty="0">
              <a:solidFill>
                <a:srgbClr val="1C1C1C"/>
              </a:solidFill>
              <a:latin typeface="Inter"/>
            </a:endParaRPr>
          </a:p>
          <a:p>
            <a:endParaRPr lang="hr-HR" dirty="0"/>
          </a:p>
          <a:p>
            <a:pPr marL="457200" lvl="1" indent="0">
              <a:buNone/>
            </a:pPr>
            <a:endParaRPr lang="hr-HR" dirty="0"/>
          </a:p>
          <a:p>
            <a:endParaRPr lang="hr-HR" dirty="0"/>
          </a:p>
        </p:txBody>
      </p:sp>
    </p:spTree>
    <p:extLst>
      <p:ext uri="{BB962C8B-B14F-4D97-AF65-F5344CB8AC3E}">
        <p14:creationId xmlns:p14="http://schemas.microsoft.com/office/powerpoint/2010/main" val="368747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NIST do </a:t>
            </a:r>
            <a:r>
              <a:rPr lang="hr-HR" dirty="0" err="1"/>
              <a:t>advices</a:t>
            </a:r>
            <a:endParaRPr lang="hr-HR" dirty="0"/>
          </a:p>
        </p:txBody>
      </p:sp>
      <p:sp>
        <p:nvSpPr>
          <p:cNvPr id="6" name="Content Placeholder 5"/>
          <p:cNvSpPr>
            <a:spLocks noGrp="1"/>
          </p:cNvSpPr>
          <p:nvPr>
            <p:ph idx="1"/>
          </p:nvPr>
        </p:nvSpPr>
        <p:spPr/>
        <p:txBody>
          <a:bodyPr>
            <a:normAutofit fontScale="92500" lnSpcReduction="10000"/>
          </a:bodyPr>
          <a:lstStyle/>
          <a:p>
            <a:r>
              <a:rPr lang="hr-HR" dirty="0"/>
              <a:t>Special </a:t>
            </a:r>
            <a:r>
              <a:rPr lang="hr-HR" dirty="0" err="1"/>
              <a:t>Publication</a:t>
            </a:r>
            <a:r>
              <a:rPr lang="hr-HR" dirty="0"/>
              <a:t> 800-63-3: Digital </a:t>
            </a:r>
            <a:r>
              <a:rPr lang="hr-HR" dirty="0" err="1"/>
              <a:t>Authentication</a:t>
            </a:r>
            <a:r>
              <a:rPr lang="hr-HR" dirty="0"/>
              <a:t> </a:t>
            </a:r>
            <a:r>
              <a:rPr lang="hr-HR" dirty="0" err="1"/>
              <a:t>Guidelines</a:t>
            </a:r>
            <a:endParaRPr lang="hr-HR" dirty="0"/>
          </a:p>
          <a:p>
            <a:r>
              <a:rPr lang="hr-HR" dirty="0">
                <a:hlinkClick r:id="rId2"/>
              </a:rPr>
              <a:t>https://nvlpubs.nist.gov/nistpubs/SpecialPublications/NIST.SP.800-63B-4.2pd.pdf</a:t>
            </a:r>
            <a:endParaRPr lang="hr-HR" dirty="0"/>
          </a:p>
          <a:p>
            <a:r>
              <a:rPr lang="en-US" dirty="0"/>
              <a:t>Password Length: A password should be at least 8 characters long and preferably 15 characters. This is because passwords can be cracked, and the longer the password, the longer it takes to crack the code.</a:t>
            </a:r>
          </a:p>
          <a:p>
            <a:r>
              <a:rPr lang="en-US" dirty="0"/>
              <a:t>Allow Flexibility in Length: You can go up to 64 characters for passwords thus providing users with the opportunity to create a more complex password.</a:t>
            </a:r>
          </a:p>
          <a:p>
            <a:r>
              <a:rPr lang="en-US" dirty="0"/>
              <a:t>Character Options: More password entropy, meaning the passwords should also be able to accept space and all printable ASCII characters.</a:t>
            </a:r>
          </a:p>
          <a:p>
            <a:r>
              <a:rPr lang="en-US" dirty="0"/>
              <a:t>Unicode Support: Passwords should also allow Unicode characters, which helps users include characters from different languages. Each Unicode character counts as one towards the total password length.</a:t>
            </a:r>
            <a:endParaRPr lang="hr-HR" dirty="0"/>
          </a:p>
          <a:p>
            <a:endParaRPr lang="hr-HR" dirty="0"/>
          </a:p>
        </p:txBody>
      </p:sp>
    </p:spTree>
    <p:extLst>
      <p:ext uri="{BB962C8B-B14F-4D97-AF65-F5344CB8AC3E}">
        <p14:creationId xmlns:p14="http://schemas.microsoft.com/office/powerpoint/2010/main" val="256217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C2EC-AC01-48B5-AAF0-AC3B71EBEED9}"/>
              </a:ext>
            </a:extLst>
          </p:cNvPr>
          <p:cNvSpPr>
            <a:spLocks noGrp="1"/>
          </p:cNvSpPr>
          <p:nvPr>
            <p:ph type="title"/>
          </p:nvPr>
        </p:nvSpPr>
        <p:spPr/>
        <p:txBody>
          <a:bodyPr/>
          <a:lstStyle/>
          <a:p>
            <a:r>
              <a:rPr lang="hr-HR" dirty="0"/>
              <a:t>NIST </a:t>
            </a:r>
            <a:r>
              <a:rPr lang="hr-HR" dirty="0" err="1"/>
              <a:t>don’t</a:t>
            </a:r>
            <a:r>
              <a:rPr lang="hr-HR" dirty="0"/>
              <a:t> do </a:t>
            </a:r>
            <a:r>
              <a:rPr lang="hr-HR" dirty="0" err="1"/>
              <a:t>advices</a:t>
            </a:r>
            <a:endParaRPr lang="hr-HR" dirty="0"/>
          </a:p>
        </p:txBody>
      </p:sp>
      <p:sp>
        <p:nvSpPr>
          <p:cNvPr id="3" name="Content Placeholder 2">
            <a:extLst>
              <a:ext uri="{FF2B5EF4-FFF2-40B4-BE49-F238E27FC236}">
                <a16:creationId xmlns:a16="http://schemas.microsoft.com/office/drawing/2014/main" id="{A2FDE3CB-399D-F356-6444-02E8614F9EF6}"/>
              </a:ext>
            </a:extLst>
          </p:cNvPr>
          <p:cNvSpPr>
            <a:spLocks noGrp="1"/>
          </p:cNvSpPr>
          <p:nvPr>
            <p:ph idx="1"/>
          </p:nvPr>
        </p:nvSpPr>
        <p:spPr/>
        <p:txBody>
          <a:bodyPr/>
          <a:lstStyle/>
          <a:p>
            <a:r>
              <a:rPr lang="en-US" dirty="0"/>
              <a:t>Arbitrary Complexity Requirements: Eliminate unproductive, rigid guidelines that currently include having to type both lower and upper case, numbers, and symbols. Most of the time they don’t offer protection and are incredibly annoying to the users.</a:t>
            </a:r>
          </a:p>
          <a:p>
            <a:r>
              <a:rPr lang="en-US" dirty="0"/>
              <a:t>Periodic Password Resets: Don’t force users to change passwords at regular intervals unless there is evidence of a security breach. Requiring constant resets can lead to weaker passwords over time.</a:t>
            </a:r>
          </a:p>
          <a:p>
            <a:r>
              <a:rPr lang="en-US" dirty="0"/>
              <a:t>Password Hints: Stop allowing users to store password hints that could potentially be exposed to unauthorized users.</a:t>
            </a:r>
          </a:p>
          <a:p>
            <a:r>
              <a:rPr lang="en-US" dirty="0"/>
              <a:t>Security Questions: Stop relying on outdated security questions like “What was the name of your first pet?” These are easy for attackers to guess or find out through social engineering.</a:t>
            </a:r>
            <a:endParaRPr lang="hr-HR" dirty="0"/>
          </a:p>
        </p:txBody>
      </p:sp>
    </p:spTree>
    <p:extLst>
      <p:ext uri="{BB962C8B-B14F-4D97-AF65-F5344CB8AC3E}">
        <p14:creationId xmlns:p14="http://schemas.microsoft.com/office/powerpoint/2010/main" val="38174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4E71-D785-4D4A-A89A-09EBAAF4DCD1}"/>
              </a:ext>
            </a:extLst>
          </p:cNvPr>
          <p:cNvSpPr>
            <a:spLocks noGrp="1"/>
          </p:cNvSpPr>
          <p:nvPr>
            <p:ph type="title"/>
          </p:nvPr>
        </p:nvSpPr>
        <p:spPr/>
        <p:txBody>
          <a:bodyPr/>
          <a:lstStyle/>
          <a:p>
            <a:r>
              <a:rPr lang="hr-HR" dirty="0"/>
              <a:t>Zašto je loša redovita promjena zaporki?</a:t>
            </a:r>
          </a:p>
        </p:txBody>
      </p:sp>
      <p:sp>
        <p:nvSpPr>
          <p:cNvPr id="3" name="Content Placeholder 2">
            <a:extLst>
              <a:ext uri="{FF2B5EF4-FFF2-40B4-BE49-F238E27FC236}">
                <a16:creationId xmlns:a16="http://schemas.microsoft.com/office/drawing/2014/main" id="{ABB8E99B-81D7-4EBD-8428-7AA31CDA4CF6}"/>
              </a:ext>
            </a:extLst>
          </p:cNvPr>
          <p:cNvSpPr>
            <a:spLocks noGrp="1"/>
          </p:cNvSpPr>
          <p:nvPr>
            <p:ph idx="1"/>
          </p:nvPr>
        </p:nvSpPr>
        <p:spPr/>
        <p:txBody>
          <a:bodyPr/>
          <a:lstStyle/>
          <a:p>
            <a:r>
              <a:rPr lang="hr-HR" dirty="0">
                <a:hlinkClick r:id="rId2"/>
              </a:rPr>
              <a:t>https://www.sans.org/security-awareness-training/blog/time-password-expiration-die</a:t>
            </a:r>
            <a:endParaRPr lang="hr-HR" dirty="0"/>
          </a:p>
          <a:p>
            <a:pPr marL="457200" indent="-457200">
              <a:buFont typeface="+mj-lt"/>
              <a:buAutoNum type="arabicPeriod"/>
            </a:pPr>
            <a:r>
              <a:rPr lang="hr-HR" dirty="0"/>
              <a:t>OUTDATED THREAT MODEL</a:t>
            </a:r>
          </a:p>
          <a:p>
            <a:pPr lvl="1"/>
            <a:r>
              <a:rPr lang="en-US" dirty="0"/>
              <a:t> the greatest risk to your password is no longer cracking, but password harvesting.</a:t>
            </a:r>
            <a:endParaRPr lang="hr-HR" dirty="0"/>
          </a:p>
          <a:p>
            <a:pPr marL="457200" indent="-457200">
              <a:buFont typeface="+mj-lt"/>
              <a:buAutoNum type="arabicPeriod"/>
            </a:pPr>
            <a:r>
              <a:rPr lang="hr-HR" dirty="0"/>
              <a:t>BEHAVIORAL COST</a:t>
            </a:r>
          </a:p>
          <a:p>
            <a:pPr lvl="1"/>
            <a:r>
              <a:rPr lang="en-US" dirty="0"/>
              <a:t>lost employee time and help desk tickets</a:t>
            </a:r>
            <a:r>
              <a:rPr lang="hr-HR" dirty="0"/>
              <a:t> …</a:t>
            </a:r>
            <a:r>
              <a:rPr lang="en-US" dirty="0"/>
              <a:t>the cost to </a:t>
            </a:r>
            <a:r>
              <a:rPr lang="hr-HR" dirty="0" err="1"/>
              <a:t>corporate</a:t>
            </a:r>
            <a:r>
              <a:rPr lang="hr-HR" dirty="0"/>
              <a:t> </a:t>
            </a:r>
            <a:r>
              <a:rPr lang="hr-HR" dirty="0" err="1"/>
              <a:t>security</a:t>
            </a:r>
            <a:r>
              <a:rPr lang="en-US" dirty="0"/>
              <a:t> culture.</a:t>
            </a:r>
            <a:endParaRPr lang="hr-HR" dirty="0"/>
          </a:p>
          <a:p>
            <a:pPr marL="457200" indent="-457200">
              <a:buFont typeface="+mj-lt"/>
              <a:buAutoNum type="arabicPeriod"/>
            </a:pPr>
            <a:r>
              <a:rPr lang="hr-HR" dirty="0"/>
              <a:t>INCREASING RISK</a:t>
            </a:r>
          </a:p>
          <a:p>
            <a:pPr lvl="1"/>
            <a:r>
              <a:rPr lang="hr-HR" dirty="0"/>
              <a:t>t</a:t>
            </a:r>
            <a:r>
              <a:rPr lang="en-US" dirty="0"/>
              <a:t>he only behavior you are really promoting in your workforce is people are simply incrementing that number 1 at the end of their password to a number 2. </a:t>
            </a:r>
            <a:endParaRPr lang="hr-HR" dirty="0"/>
          </a:p>
          <a:p>
            <a:pPr lvl="1"/>
            <a:endParaRPr lang="hr-HR" dirty="0"/>
          </a:p>
          <a:p>
            <a:pPr marL="457200" indent="-457200">
              <a:buFont typeface="+mj-lt"/>
              <a:buAutoNum type="arabicPeriod"/>
            </a:pPr>
            <a:endParaRPr lang="hr-HR" dirty="0"/>
          </a:p>
          <a:p>
            <a:pPr marL="0" indent="0">
              <a:buNone/>
            </a:pPr>
            <a:endParaRPr lang="hr-HR" dirty="0"/>
          </a:p>
        </p:txBody>
      </p:sp>
    </p:spTree>
    <p:extLst>
      <p:ext uri="{BB962C8B-B14F-4D97-AF65-F5344CB8AC3E}">
        <p14:creationId xmlns:p14="http://schemas.microsoft.com/office/powerpoint/2010/main" val="191830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826122-7802-1C01-90B8-5F55904DA420}"/>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3A0F36DB-5D53-7563-64E5-1886843A2259}"/>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DF76FD29-83E3-4E5F-BA7C-EB7240F81FD5}"/>
              </a:ext>
            </a:extLst>
          </p:cNvPr>
          <p:cNvPicPr>
            <a:picLocks noChangeAspect="1"/>
          </p:cNvPicPr>
          <p:nvPr/>
        </p:nvPicPr>
        <p:blipFill>
          <a:blip r:embed="rId2"/>
          <a:stretch>
            <a:fillRect/>
          </a:stretch>
        </p:blipFill>
        <p:spPr>
          <a:xfrm>
            <a:off x="0" y="-23361"/>
            <a:ext cx="9144000" cy="3563036"/>
          </a:xfrm>
          <a:prstGeom prst="rect">
            <a:avLst/>
          </a:prstGeom>
        </p:spPr>
      </p:pic>
      <p:pic>
        <p:nvPicPr>
          <p:cNvPr id="1028" name="Picture 4" descr="Microsoft Vector Logo | Free Download - (.EPS + .PNG) format ...">
            <a:extLst>
              <a:ext uri="{FF2B5EF4-FFF2-40B4-BE49-F238E27FC236}">
                <a16:creationId xmlns:a16="http://schemas.microsoft.com/office/drawing/2014/main" id="{13D4CC25-2CC5-468E-B64F-2553B2F40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6656"/>
            <a:ext cx="9036496" cy="3221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439FC1E-8C3C-44D9-A1B7-F5688C36C5BF}"/>
              </a:ext>
            </a:extLst>
          </p:cNvPr>
          <p:cNvSpPr txBox="1"/>
          <p:nvPr/>
        </p:nvSpPr>
        <p:spPr>
          <a:xfrm>
            <a:off x="835471" y="874455"/>
            <a:ext cx="8201025" cy="2554545"/>
          </a:xfrm>
          <a:prstGeom prst="rect">
            <a:avLst/>
          </a:prstGeom>
          <a:noFill/>
        </p:spPr>
        <p:txBody>
          <a:bodyPr wrap="square" rtlCol="0">
            <a:spAutoFit/>
          </a:bodyPr>
          <a:lstStyle/>
          <a:p>
            <a:r>
              <a:rPr lang="hr-HR" sz="8000" dirty="0">
                <a:solidFill>
                  <a:srgbClr val="FF0000"/>
                </a:solidFill>
                <a:highlight>
                  <a:srgbClr val="E6E6E6"/>
                </a:highlight>
              </a:rPr>
              <a:t>0,5 % svih </a:t>
            </a:r>
            <a:r>
              <a:rPr lang="hr-HR" sz="8000" dirty="0" err="1">
                <a:solidFill>
                  <a:srgbClr val="FF0000"/>
                </a:solidFill>
                <a:highlight>
                  <a:srgbClr val="E6E6E6"/>
                </a:highlight>
              </a:rPr>
              <a:t>enterprise</a:t>
            </a:r>
            <a:r>
              <a:rPr lang="hr-HR" sz="8000" dirty="0">
                <a:solidFill>
                  <a:srgbClr val="FF0000"/>
                </a:solidFill>
                <a:highlight>
                  <a:srgbClr val="E6E6E6"/>
                </a:highlight>
              </a:rPr>
              <a:t> računa</a:t>
            </a:r>
          </a:p>
        </p:txBody>
      </p:sp>
      <p:sp>
        <p:nvSpPr>
          <p:cNvPr id="10" name="TextBox 9">
            <a:extLst>
              <a:ext uri="{FF2B5EF4-FFF2-40B4-BE49-F238E27FC236}">
                <a16:creationId xmlns:a16="http://schemas.microsoft.com/office/drawing/2014/main" id="{32ECA190-B140-4B51-A23D-11114389BA62}"/>
              </a:ext>
            </a:extLst>
          </p:cNvPr>
          <p:cNvSpPr txBox="1"/>
          <p:nvPr/>
        </p:nvSpPr>
        <p:spPr>
          <a:xfrm>
            <a:off x="620746" y="3928162"/>
            <a:ext cx="8201025" cy="1323439"/>
          </a:xfrm>
          <a:prstGeom prst="rect">
            <a:avLst/>
          </a:prstGeom>
          <a:noFill/>
        </p:spPr>
        <p:txBody>
          <a:bodyPr wrap="square" rtlCol="0">
            <a:spAutoFit/>
          </a:bodyPr>
          <a:lstStyle/>
          <a:p>
            <a:r>
              <a:rPr lang="hr-HR" sz="8000" dirty="0">
                <a:solidFill>
                  <a:srgbClr val="FF0000"/>
                </a:solidFill>
                <a:highlight>
                  <a:srgbClr val="E6E6E6"/>
                </a:highlight>
              </a:rPr>
              <a:t>AG = 15 računa</a:t>
            </a:r>
          </a:p>
        </p:txBody>
      </p:sp>
      <p:pic>
        <p:nvPicPr>
          <p:cNvPr id="8" name="Picture 7">
            <a:extLst>
              <a:ext uri="{FF2B5EF4-FFF2-40B4-BE49-F238E27FC236}">
                <a16:creationId xmlns:a16="http://schemas.microsoft.com/office/drawing/2014/main" id="{B2FB2B08-1C35-4DE8-B389-475326852D4E}"/>
              </a:ext>
            </a:extLst>
          </p:cNvPr>
          <p:cNvPicPr>
            <a:picLocks noChangeAspect="1"/>
          </p:cNvPicPr>
          <p:nvPr/>
        </p:nvPicPr>
        <p:blipFill>
          <a:blip r:embed="rId4"/>
          <a:stretch>
            <a:fillRect/>
          </a:stretch>
        </p:blipFill>
        <p:spPr>
          <a:xfrm>
            <a:off x="-4299" y="1193642"/>
            <a:ext cx="9152597" cy="3691620"/>
          </a:xfrm>
          <a:prstGeom prst="rect">
            <a:avLst/>
          </a:prstGeom>
        </p:spPr>
      </p:pic>
    </p:spTree>
    <p:extLst>
      <p:ext uri="{BB962C8B-B14F-4D97-AF65-F5344CB8AC3E}">
        <p14:creationId xmlns:p14="http://schemas.microsoft.com/office/powerpoint/2010/main" val="34402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41EC8EC-D45E-4828-84D6-8B0297B0E53B}"/>
              </a:ext>
            </a:extLst>
          </p:cNvPr>
          <p:cNvSpPr>
            <a:spLocks noGrp="1"/>
          </p:cNvSpPr>
          <p:nvPr>
            <p:ph type="title"/>
          </p:nvPr>
        </p:nvSpPr>
        <p:spPr/>
        <p:txBody>
          <a:bodyPr/>
          <a:lstStyle/>
          <a:p>
            <a:r>
              <a:rPr lang="hr-HR" dirty="0" err="1"/>
              <a:t>Dvo</a:t>
            </a:r>
            <a:r>
              <a:rPr lang="hr-HR" dirty="0"/>
              <a:t>-faktorska ili više-faktorska </a:t>
            </a:r>
            <a:r>
              <a:rPr lang="hr-HR" dirty="0" err="1"/>
              <a:t>autentifikacija</a:t>
            </a:r>
            <a:endParaRPr lang="hr-HR" dirty="0"/>
          </a:p>
        </p:txBody>
      </p:sp>
      <p:sp>
        <p:nvSpPr>
          <p:cNvPr id="4" name="Content Placeholder 1">
            <a:extLst>
              <a:ext uri="{FF2B5EF4-FFF2-40B4-BE49-F238E27FC236}">
                <a16:creationId xmlns:a16="http://schemas.microsoft.com/office/drawing/2014/main" id="{C249D536-071F-4FC4-A252-421E6E77ACB5}"/>
              </a:ext>
            </a:extLst>
          </p:cNvPr>
          <p:cNvSpPr>
            <a:spLocks noGrp="1"/>
          </p:cNvSpPr>
          <p:nvPr>
            <p:ph idx="1"/>
          </p:nvPr>
        </p:nvSpPr>
        <p:spPr/>
        <p:txBody>
          <a:bodyPr/>
          <a:lstStyle/>
          <a:p>
            <a:r>
              <a:rPr lang="hr-HR" dirty="0"/>
              <a:t>Kombinacija dvaju načina </a:t>
            </a:r>
            <a:r>
              <a:rPr lang="hr-HR" dirty="0" err="1"/>
              <a:t>autentifikacije</a:t>
            </a:r>
            <a:r>
              <a:rPr lang="hr-HR" dirty="0"/>
              <a:t> (2FA) ili više faktora (MFA)</a:t>
            </a:r>
          </a:p>
          <a:p>
            <a:r>
              <a:rPr lang="hr-HR" dirty="0"/>
              <a:t>Internet bankarstvo u Hrvatskoj -„</a:t>
            </a:r>
            <a:r>
              <a:rPr lang="hr-HR" dirty="0" err="1"/>
              <a:t>Autentifikacija</a:t>
            </a:r>
            <a:r>
              <a:rPr lang="hr-HR" dirty="0"/>
              <a:t> osoba mora uključivati kombinaciju najmanje dvaju načina potvrđivanja korisničkog identiteta, gdje je god to moguće primijeniti” (</a:t>
            </a:r>
            <a:r>
              <a:rPr lang="hr-HR" dirty="0" err="1"/>
              <a:t>čl</a:t>
            </a:r>
            <a:r>
              <a:rPr lang="hr-HR" dirty="0"/>
              <a:t> 37.2 HNB Odluka o upravljanju informacijskim sustavom)</a:t>
            </a:r>
          </a:p>
          <a:p>
            <a:endParaRPr lang="hr-HR" dirty="0"/>
          </a:p>
        </p:txBody>
      </p:sp>
    </p:spTree>
    <p:extLst>
      <p:ext uri="{BB962C8B-B14F-4D97-AF65-F5344CB8AC3E}">
        <p14:creationId xmlns:p14="http://schemas.microsoft.com/office/powerpoint/2010/main" val="10391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2FA/MFA metode</a:t>
            </a:r>
          </a:p>
        </p:txBody>
      </p:sp>
      <p:sp>
        <p:nvSpPr>
          <p:cNvPr id="2" name="Content Placeholder 1"/>
          <p:cNvSpPr>
            <a:spLocks noGrp="1"/>
          </p:cNvSpPr>
          <p:nvPr>
            <p:ph idx="1"/>
          </p:nvPr>
        </p:nvSpPr>
        <p:spPr/>
        <p:txBody>
          <a:bodyPr/>
          <a:lstStyle/>
          <a:p>
            <a:r>
              <a:rPr lang="en-US" dirty="0"/>
              <a:t>OTP </a:t>
            </a:r>
            <a:r>
              <a:rPr lang="hr-HR" dirty="0"/>
              <a:t>softver</a:t>
            </a:r>
            <a:r>
              <a:rPr lang="en-US" dirty="0"/>
              <a:t> – OTP </a:t>
            </a:r>
            <a:r>
              <a:rPr lang="hr-HR" dirty="0"/>
              <a:t>(engl. </a:t>
            </a:r>
            <a:r>
              <a:rPr lang="en-US" dirty="0"/>
              <a:t>one-time password</a:t>
            </a:r>
            <a:r>
              <a:rPr lang="hr-HR" dirty="0"/>
              <a:t>)</a:t>
            </a:r>
            <a:r>
              <a:rPr lang="en-US" dirty="0"/>
              <a:t> </a:t>
            </a:r>
            <a:r>
              <a:rPr lang="hr-HR" dirty="0"/>
              <a:t>generiran od  kompanije i poslan na mobilni uređaj, e-mail,…</a:t>
            </a:r>
          </a:p>
          <a:p>
            <a:r>
              <a:rPr lang="hr-HR" dirty="0"/>
              <a:t>Mobilna </a:t>
            </a:r>
            <a:r>
              <a:rPr lang="hr-HR" dirty="0" err="1"/>
              <a:t>autentikacijska</a:t>
            </a:r>
            <a:r>
              <a:rPr lang="hr-HR" dirty="0"/>
              <a:t> aplikacija</a:t>
            </a:r>
          </a:p>
          <a:p>
            <a:r>
              <a:rPr lang="hr-HR" dirty="0"/>
              <a:t>Hardverski </a:t>
            </a:r>
            <a:r>
              <a:rPr lang="en-US" dirty="0"/>
              <a:t>– OTP </a:t>
            </a:r>
            <a:r>
              <a:rPr lang="hr-HR" dirty="0"/>
              <a:t>generiran od sigurnosnog uređaja/tokena</a:t>
            </a:r>
          </a:p>
          <a:p>
            <a:r>
              <a:rPr lang="hr-HR" dirty="0"/>
              <a:t>Hardverski – certifikat spremljen na FIDO ključu</a:t>
            </a:r>
          </a:p>
        </p:txBody>
      </p:sp>
      <p:sp>
        <p:nvSpPr>
          <p:cNvPr id="4" name="AutoShape 2" descr="Slikovni rezultat za hardware token">
            <a:extLst>
              <a:ext uri="{FF2B5EF4-FFF2-40B4-BE49-F238E27FC236}">
                <a16:creationId xmlns:a16="http://schemas.microsoft.com/office/drawing/2014/main" id="{DF8FC280-CDB9-4B21-A7BA-BE89A82CD8A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Picture 5">
            <a:extLst>
              <a:ext uri="{FF2B5EF4-FFF2-40B4-BE49-F238E27FC236}">
                <a16:creationId xmlns:a16="http://schemas.microsoft.com/office/drawing/2014/main" id="{1BB7A6C0-13DA-45F4-DE43-66C2EB5725C4}"/>
              </a:ext>
            </a:extLst>
          </p:cNvPr>
          <p:cNvPicPr>
            <a:picLocks noChangeAspect="1"/>
          </p:cNvPicPr>
          <p:nvPr/>
        </p:nvPicPr>
        <p:blipFill>
          <a:blip r:embed="rId2"/>
          <a:stretch>
            <a:fillRect/>
          </a:stretch>
        </p:blipFill>
        <p:spPr>
          <a:xfrm>
            <a:off x="2411760" y="4144238"/>
            <a:ext cx="5976664" cy="2041022"/>
          </a:xfrm>
          <a:prstGeom prst="rect">
            <a:avLst/>
          </a:prstGeom>
        </p:spPr>
      </p:pic>
    </p:spTree>
    <p:extLst>
      <p:ext uri="{BB962C8B-B14F-4D97-AF65-F5344CB8AC3E}">
        <p14:creationId xmlns:p14="http://schemas.microsoft.com/office/powerpoint/2010/main" val="240299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FD14-044B-454F-BE18-85E9B49F87DC}"/>
              </a:ext>
            </a:extLst>
          </p:cNvPr>
          <p:cNvSpPr>
            <a:spLocks noGrp="1"/>
          </p:cNvSpPr>
          <p:nvPr>
            <p:ph type="title"/>
          </p:nvPr>
        </p:nvSpPr>
        <p:spPr/>
        <p:txBody>
          <a:bodyPr/>
          <a:lstStyle/>
          <a:p>
            <a:r>
              <a:rPr lang="hr-HR" dirty="0"/>
              <a:t>2FA korištenjem mobilnih aplikacija</a:t>
            </a:r>
          </a:p>
        </p:txBody>
      </p:sp>
      <p:sp>
        <p:nvSpPr>
          <p:cNvPr id="3" name="Content Placeholder 2">
            <a:extLst>
              <a:ext uri="{FF2B5EF4-FFF2-40B4-BE49-F238E27FC236}">
                <a16:creationId xmlns:a16="http://schemas.microsoft.com/office/drawing/2014/main" id="{1E6B7D36-0359-4ABE-A470-7E71137D555E}"/>
              </a:ext>
            </a:extLst>
          </p:cNvPr>
          <p:cNvSpPr>
            <a:spLocks noGrp="1"/>
          </p:cNvSpPr>
          <p:nvPr>
            <p:ph idx="1"/>
          </p:nvPr>
        </p:nvSpPr>
        <p:spPr/>
        <p:txBody>
          <a:bodyPr/>
          <a:lstStyle/>
          <a:p>
            <a:r>
              <a:rPr lang="hr-HR" dirty="0"/>
              <a:t>Bazirano na vremenskoj sinkronizaciji</a:t>
            </a:r>
          </a:p>
          <a:p>
            <a:r>
              <a:rPr lang="hr-HR" dirty="0"/>
              <a:t>Simetrični ključ se šalje kroz QR </a:t>
            </a:r>
            <a:r>
              <a:rPr lang="hr-HR" dirty="0" err="1"/>
              <a:t>code</a:t>
            </a:r>
            <a:endParaRPr lang="hr-HR" dirty="0"/>
          </a:p>
          <a:p>
            <a:r>
              <a:rPr lang="hr-HR" dirty="0"/>
              <a:t>Temeljem jedinstvenog ključa i vremena se kreira OTP </a:t>
            </a:r>
          </a:p>
          <a:p>
            <a:r>
              <a:rPr lang="hr-HR" dirty="0"/>
              <a:t>Vremenski interval obično traje 30 sekundi</a:t>
            </a:r>
          </a:p>
          <a:p>
            <a:r>
              <a:rPr lang="hr-HR" dirty="0"/>
              <a:t>Telefon je autonoman u kreiranju OTP-a (ne treba veza s Internetom, SIM kartica,…)</a:t>
            </a:r>
          </a:p>
        </p:txBody>
      </p:sp>
    </p:spTree>
    <p:extLst>
      <p:ext uri="{BB962C8B-B14F-4D97-AF65-F5344CB8AC3E}">
        <p14:creationId xmlns:p14="http://schemas.microsoft.com/office/powerpoint/2010/main" val="4084600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7BFA7-A818-4C73-9CFF-7EBE13D400C7}"/>
              </a:ext>
            </a:extLst>
          </p:cNvPr>
          <p:cNvSpPr>
            <a:spLocks noGrp="1"/>
          </p:cNvSpPr>
          <p:nvPr>
            <p:ph type="title"/>
          </p:nvPr>
        </p:nvSpPr>
        <p:spPr/>
        <p:txBody>
          <a:bodyPr/>
          <a:lstStyle/>
          <a:p>
            <a:r>
              <a:rPr lang="hr-HR" dirty="0"/>
              <a:t>Mobilna </a:t>
            </a:r>
            <a:r>
              <a:rPr lang="hr-HR" dirty="0" err="1"/>
              <a:t>autentikacijska</a:t>
            </a:r>
            <a:r>
              <a:rPr lang="hr-HR" dirty="0"/>
              <a:t> aplikacija ili sms OTP</a:t>
            </a:r>
          </a:p>
        </p:txBody>
      </p:sp>
      <p:sp>
        <p:nvSpPr>
          <p:cNvPr id="3" name="Content Placeholder 2">
            <a:extLst>
              <a:ext uri="{FF2B5EF4-FFF2-40B4-BE49-F238E27FC236}">
                <a16:creationId xmlns:a16="http://schemas.microsoft.com/office/drawing/2014/main" id="{54575D34-BFB8-4506-A387-66642A7BCC77}"/>
              </a:ext>
            </a:extLst>
          </p:cNvPr>
          <p:cNvSpPr>
            <a:spLocks noGrp="1"/>
          </p:cNvSpPr>
          <p:nvPr>
            <p:ph idx="1"/>
          </p:nvPr>
        </p:nvSpPr>
        <p:spPr/>
        <p:txBody>
          <a:bodyPr/>
          <a:lstStyle/>
          <a:p>
            <a:r>
              <a:rPr lang="hr-HR" dirty="0">
                <a:hlinkClick r:id="rId2"/>
              </a:rPr>
              <a:t>https://pages.nist.gov/800-63-3/sp800-63b.html</a:t>
            </a:r>
            <a:endParaRPr lang="hr-HR" dirty="0"/>
          </a:p>
          <a:p>
            <a:r>
              <a:rPr lang="hr-HR" dirty="0"/>
              <a:t>NIST smatra SMS nesigurnom OTP metodom</a:t>
            </a:r>
          </a:p>
          <a:p>
            <a:r>
              <a:rPr lang="hr-HR" dirty="0"/>
              <a:t>Zašto se onda koristi SMS?</a:t>
            </a:r>
          </a:p>
          <a:p>
            <a:pPr lvl="1"/>
            <a:r>
              <a:rPr lang="hr-HR" dirty="0"/>
              <a:t>Lakoća implementacije</a:t>
            </a:r>
          </a:p>
          <a:p>
            <a:pPr lvl="1"/>
            <a:r>
              <a:rPr lang="hr-HR" dirty="0"/>
              <a:t>Korištenje mobilne aplikacije ovisi o korisniku </a:t>
            </a:r>
            <a:r>
              <a:rPr lang="hr-HR" dirty="0">
                <a:sym typeface="Wingdings" panose="05000000000000000000" pitchFamily="2" charset="2"/>
              </a:rPr>
              <a:t></a:t>
            </a:r>
            <a:r>
              <a:rPr lang="hr-HR" dirty="0"/>
              <a:t> mora podesiti aplikaciju (učitati QR </a:t>
            </a:r>
            <a:r>
              <a:rPr lang="hr-HR" dirty="0" err="1"/>
              <a:t>code</a:t>
            </a:r>
            <a:r>
              <a:rPr lang="hr-HR" dirty="0"/>
              <a:t>,…)</a:t>
            </a:r>
          </a:p>
        </p:txBody>
      </p:sp>
    </p:spTree>
    <p:extLst>
      <p:ext uri="{BB962C8B-B14F-4D97-AF65-F5344CB8AC3E}">
        <p14:creationId xmlns:p14="http://schemas.microsoft.com/office/powerpoint/2010/main" val="348767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5A7C-AE47-4A95-98CA-19D744C3AD50}"/>
              </a:ext>
            </a:extLst>
          </p:cNvPr>
          <p:cNvSpPr>
            <a:spLocks noGrp="1"/>
          </p:cNvSpPr>
          <p:nvPr>
            <p:ph type="title"/>
          </p:nvPr>
        </p:nvSpPr>
        <p:spPr/>
        <p:txBody>
          <a:bodyPr/>
          <a:lstStyle/>
          <a:p>
            <a:r>
              <a:rPr lang="hr-HR" dirty="0"/>
              <a:t>Aaron </a:t>
            </a:r>
            <a:r>
              <a:rPr lang="hr-HR" dirty="0" err="1"/>
              <a:t>Barr</a:t>
            </a:r>
            <a:r>
              <a:rPr lang="hr-HR" dirty="0"/>
              <a:t> slučaj (početak 2011)</a:t>
            </a:r>
          </a:p>
        </p:txBody>
      </p:sp>
      <p:sp>
        <p:nvSpPr>
          <p:cNvPr id="3" name="Content Placeholder 2">
            <a:extLst>
              <a:ext uri="{FF2B5EF4-FFF2-40B4-BE49-F238E27FC236}">
                <a16:creationId xmlns:a16="http://schemas.microsoft.com/office/drawing/2014/main" id="{C34AE74D-DC21-8351-119D-92074DF986A2}"/>
              </a:ext>
            </a:extLst>
          </p:cNvPr>
          <p:cNvSpPr>
            <a:spLocks noGrp="1"/>
          </p:cNvSpPr>
          <p:nvPr>
            <p:ph idx="1"/>
          </p:nvPr>
        </p:nvSpPr>
        <p:spPr/>
        <p:txBody>
          <a:bodyPr/>
          <a:lstStyle/>
          <a:p>
            <a:endParaRPr lang="hr-HR"/>
          </a:p>
        </p:txBody>
      </p:sp>
      <p:sp>
        <p:nvSpPr>
          <p:cNvPr id="4" name="Content Placeholder 2">
            <a:extLst>
              <a:ext uri="{FF2B5EF4-FFF2-40B4-BE49-F238E27FC236}">
                <a16:creationId xmlns:a16="http://schemas.microsoft.com/office/drawing/2014/main" id="{A997A6F4-D127-4E53-B6A2-1702040EF122}"/>
              </a:ext>
            </a:extLst>
          </p:cNvPr>
          <p:cNvSpPr txBox="1">
            <a:spLocks/>
          </p:cNvSpPr>
          <p:nvPr/>
        </p:nvSpPr>
        <p:spPr>
          <a:xfrm>
            <a:off x="323528" y="1268760"/>
            <a:ext cx="7559816" cy="4965032"/>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just" fontAlgn="auto">
              <a:spcAft>
                <a:spcPts val="0"/>
              </a:spcAft>
            </a:pPr>
            <a:r>
              <a:rPr lang="en-US" sz="2500" dirty="0"/>
              <a:t>CEO </a:t>
            </a:r>
            <a:r>
              <a:rPr lang="hr-HR" sz="2500" dirty="0"/>
              <a:t>sigurnosnih tvrtki</a:t>
            </a:r>
            <a:r>
              <a:rPr lang="en-US" sz="2500" dirty="0"/>
              <a:t> </a:t>
            </a:r>
            <a:r>
              <a:rPr lang="en-US" sz="2500" dirty="0" err="1"/>
              <a:t>HBGary</a:t>
            </a:r>
            <a:r>
              <a:rPr lang="en-US" sz="2500" dirty="0"/>
              <a:t> and </a:t>
            </a:r>
            <a:r>
              <a:rPr lang="en-US" sz="2500" dirty="0" err="1"/>
              <a:t>HBGary</a:t>
            </a:r>
            <a:r>
              <a:rPr lang="en-US" sz="2500" dirty="0"/>
              <a:t> federal</a:t>
            </a:r>
          </a:p>
          <a:p>
            <a:pPr algn="just" fontAlgn="auto">
              <a:spcAft>
                <a:spcPts val="0"/>
              </a:spcAft>
            </a:pPr>
            <a:r>
              <a:rPr lang="en-US" sz="2500" dirty="0"/>
              <a:t>Clients from financial industry, US government</a:t>
            </a:r>
            <a:endParaRPr lang="hr-HR" sz="2500" dirty="0"/>
          </a:p>
          <a:p>
            <a:pPr algn="just" fontAlgn="auto">
              <a:spcAft>
                <a:spcPts val="0"/>
              </a:spcAft>
            </a:pPr>
            <a:r>
              <a:rPr lang="hr-HR" sz="2500" dirty="0">
                <a:hlinkClick r:id="rId2"/>
              </a:rPr>
              <a:t>https://www.itworld.com/article/2747872/who-is-anonymous--commander-x--not-this-guy.html</a:t>
            </a:r>
            <a:endParaRPr lang="en-US" sz="2500" dirty="0"/>
          </a:p>
          <a:p>
            <a:pPr algn="just" fontAlgn="auto">
              <a:spcAft>
                <a:spcPts val="0"/>
              </a:spcAft>
            </a:pPr>
            <a:r>
              <a:rPr lang="en-US" sz="2500" dirty="0"/>
              <a:t>In interview with Financial Times </a:t>
            </a:r>
            <a:r>
              <a:rPr lang="en-US" sz="2500" dirty="0">
                <a:sym typeface="Wingdings" pitchFamily="2" charset="2"/>
              </a:rPr>
              <a:t> </a:t>
            </a:r>
            <a:r>
              <a:rPr lang="en-US" sz="2500" dirty="0"/>
              <a:t>planned to reveal the names of some “leaders” of the hacker group Anonymous</a:t>
            </a:r>
          </a:p>
          <a:p>
            <a:pPr algn="just" fontAlgn="auto">
              <a:spcAft>
                <a:spcPts val="0"/>
              </a:spcAft>
            </a:pPr>
            <a:r>
              <a:rPr lang="en-US" sz="2500" dirty="0"/>
              <a:t>Anonymous responded by hacking </a:t>
            </a:r>
            <a:r>
              <a:rPr lang="en-US" sz="2500" dirty="0" err="1"/>
              <a:t>HBGary</a:t>
            </a:r>
            <a:r>
              <a:rPr lang="en-US" sz="2500" dirty="0"/>
              <a:t> Federal’s site, stealing 71,000 emails from the company and its sister firm </a:t>
            </a:r>
            <a:r>
              <a:rPr lang="en-US" sz="2500" dirty="0" err="1"/>
              <a:t>HBGary</a:t>
            </a:r>
            <a:r>
              <a:rPr lang="en-US" sz="2500" dirty="0"/>
              <a:t>, and defacing Barr’s Twitter account.</a:t>
            </a:r>
          </a:p>
          <a:p>
            <a:pPr algn="just" fontAlgn="auto">
              <a:spcAft>
                <a:spcPts val="0"/>
              </a:spcAft>
            </a:pPr>
            <a:r>
              <a:rPr lang="en-US" sz="2500" dirty="0"/>
              <a:t>Anonymous posted in public 71.000 </a:t>
            </a:r>
            <a:r>
              <a:rPr lang="en-US" sz="2500" dirty="0" err="1"/>
              <a:t>HBGary’s</a:t>
            </a:r>
            <a:r>
              <a:rPr lang="en-US" sz="2500" dirty="0"/>
              <a:t> business emails </a:t>
            </a:r>
            <a:r>
              <a:rPr lang="en-US" sz="2500" dirty="0">
                <a:sym typeface="Wingdings" pitchFamily="2" charset="2"/>
              </a:rPr>
              <a:t> confidential information with their partners were exposed</a:t>
            </a:r>
            <a:endParaRPr lang="en-US" sz="2500" dirty="0"/>
          </a:p>
          <a:p>
            <a:pPr algn="just" fontAlgn="auto">
              <a:spcAft>
                <a:spcPts val="0"/>
              </a:spcAft>
            </a:pPr>
            <a:r>
              <a:rPr lang="hr-HR" sz="2500" dirty="0">
                <a:solidFill>
                  <a:srgbClr val="FF0000"/>
                </a:solidFill>
              </a:rPr>
              <a:t>Aaron </a:t>
            </a:r>
            <a:r>
              <a:rPr lang="en-US" sz="2500" dirty="0">
                <a:solidFill>
                  <a:srgbClr val="FF0000"/>
                </a:solidFill>
              </a:rPr>
              <a:t>Barr has been re-using a one password across multiple systems</a:t>
            </a:r>
            <a:r>
              <a:rPr lang="hr-HR" sz="2500" dirty="0">
                <a:solidFill>
                  <a:srgbClr val="FF0000"/>
                </a:solidFill>
              </a:rPr>
              <a:t> </a:t>
            </a:r>
            <a:r>
              <a:rPr lang="hr-HR" sz="2500" dirty="0">
                <a:solidFill>
                  <a:srgbClr val="FF0000"/>
                </a:solidFill>
                <a:sym typeface="Wingdings" pitchFamily="2" charset="2"/>
              </a:rPr>
              <a:t> </a:t>
            </a:r>
            <a:r>
              <a:rPr lang="hr-HR" sz="2500" dirty="0" err="1">
                <a:solidFill>
                  <a:srgbClr val="FF0000"/>
                </a:solidFill>
                <a:sym typeface="Wingdings" pitchFamily="2" charset="2"/>
              </a:rPr>
              <a:t>company</a:t>
            </a:r>
            <a:r>
              <a:rPr lang="hr-HR" sz="2500" dirty="0">
                <a:solidFill>
                  <a:srgbClr val="FF0000"/>
                </a:solidFill>
                <a:sym typeface="Wingdings" pitchFamily="2" charset="2"/>
              </a:rPr>
              <a:t> </a:t>
            </a:r>
            <a:r>
              <a:rPr lang="hr-HR" sz="2500" dirty="0" err="1">
                <a:solidFill>
                  <a:srgbClr val="FF0000"/>
                </a:solidFill>
                <a:sym typeface="Wingdings" pitchFamily="2" charset="2"/>
              </a:rPr>
              <a:t>gmail</a:t>
            </a:r>
            <a:endParaRPr lang="en-US" sz="2500" dirty="0">
              <a:solidFill>
                <a:srgbClr val="FF0000"/>
              </a:solidFill>
            </a:endParaRPr>
          </a:p>
          <a:p>
            <a:pPr algn="just" fontAlgn="auto">
              <a:spcAft>
                <a:spcPts val="0"/>
              </a:spcAft>
            </a:pPr>
            <a:endParaRPr lang="en-US" sz="2200" dirty="0"/>
          </a:p>
          <a:p>
            <a:pPr algn="just" fontAlgn="auto">
              <a:spcAft>
                <a:spcPts val="0"/>
              </a:spcAft>
            </a:pPr>
            <a:endParaRPr lang="en-US" sz="2200" dirty="0"/>
          </a:p>
        </p:txBody>
      </p:sp>
    </p:spTree>
    <p:extLst>
      <p:ext uri="{BB962C8B-B14F-4D97-AF65-F5344CB8AC3E}">
        <p14:creationId xmlns:p14="http://schemas.microsoft.com/office/powerpoint/2010/main" val="313098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E9B5-BC24-8B63-DB52-2AFAD3A6FB0C}"/>
              </a:ext>
            </a:extLst>
          </p:cNvPr>
          <p:cNvSpPr>
            <a:spLocks noGrp="1"/>
          </p:cNvSpPr>
          <p:nvPr>
            <p:ph type="title"/>
          </p:nvPr>
        </p:nvSpPr>
        <p:spPr/>
        <p:txBody>
          <a:bodyPr/>
          <a:lstStyle/>
          <a:p>
            <a:r>
              <a:rPr lang="hr-HR" dirty="0"/>
              <a:t>Kada obvezno tražiti MFA?</a:t>
            </a:r>
          </a:p>
        </p:txBody>
      </p:sp>
      <p:pic>
        <p:nvPicPr>
          <p:cNvPr id="5" name="Content Placeholder 4">
            <a:extLst>
              <a:ext uri="{FF2B5EF4-FFF2-40B4-BE49-F238E27FC236}">
                <a16:creationId xmlns:a16="http://schemas.microsoft.com/office/drawing/2014/main" id="{2AACBCE1-D099-850F-5FAE-5D1D8FC13A79}"/>
              </a:ext>
            </a:extLst>
          </p:cNvPr>
          <p:cNvPicPr>
            <a:picLocks noGrp="1" noChangeAspect="1"/>
          </p:cNvPicPr>
          <p:nvPr>
            <p:ph idx="1"/>
          </p:nvPr>
        </p:nvPicPr>
        <p:blipFill>
          <a:blip r:embed="rId2"/>
          <a:stretch>
            <a:fillRect/>
          </a:stretch>
        </p:blipFill>
        <p:spPr>
          <a:xfrm>
            <a:off x="938212" y="3158331"/>
            <a:ext cx="7267575" cy="1685925"/>
          </a:xfrm>
        </p:spPr>
      </p:pic>
    </p:spTree>
    <p:extLst>
      <p:ext uri="{BB962C8B-B14F-4D97-AF65-F5344CB8AC3E}">
        <p14:creationId xmlns:p14="http://schemas.microsoft.com/office/powerpoint/2010/main" val="47872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62C86B-FE77-44B4-A2D2-1296366F8CEC}"/>
              </a:ext>
            </a:extLst>
          </p:cNvPr>
          <p:cNvSpPr>
            <a:spLocks noGrp="1"/>
          </p:cNvSpPr>
          <p:nvPr>
            <p:ph type="title"/>
          </p:nvPr>
        </p:nvSpPr>
        <p:spPr/>
        <p:txBody>
          <a:bodyPr/>
          <a:lstStyle/>
          <a:p>
            <a:r>
              <a:rPr lang="hr-HR" dirty="0"/>
              <a:t>MFA napadi („MFA </a:t>
            </a:r>
            <a:r>
              <a:rPr lang="hr-HR" dirty="0" err="1"/>
              <a:t>bombing</a:t>
            </a:r>
            <a:r>
              <a:rPr lang="hr-HR" dirty="0"/>
              <a:t>”)</a:t>
            </a:r>
          </a:p>
        </p:txBody>
      </p:sp>
      <p:sp>
        <p:nvSpPr>
          <p:cNvPr id="3" name="Rezervirano mjesto sadržaja 2">
            <a:extLst>
              <a:ext uri="{FF2B5EF4-FFF2-40B4-BE49-F238E27FC236}">
                <a16:creationId xmlns:a16="http://schemas.microsoft.com/office/drawing/2014/main" id="{DA7DC336-C2D3-463C-A7B6-AB0F486DA6C1}"/>
              </a:ext>
            </a:extLst>
          </p:cNvPr>
          <p:cNvSpPr>
            <a:spLocks noGrp="1"/>
          </p:cNvSpPr>
          <p:nvPr>
            <p:ph idx="1"/>
          </p:nvPr>
        </p:nvSpPr>
        <p:spPr/>
        <p:txBody>
          <a:bodyPr/>
          <a:lstStyle/>
          <a:p>
            <a:r>
              <a:rPr lang="en-US" dirty="0"/>
              <a:t>“Many MFA providers allow for users to accept a phone app push notification or to receive a phone call and press a key as a second factor,” Mandiant researchers wrote. </a:t>
            </a:r>
            <a:endParaRPr lang="hr-HR" dirty="0"/>
          </a:p>
          <a:p>
            <a:r>
              <a:rPr lang="en-US" dirty="0"/>
              <a:t>“The [Nobelium] threat actor took advantage of this and issued multiple MFA requests to the end user’s legitimate device until the user accepted the authentication, allowing the threat actor to eventually gain access to the account.”</a:t>
            </a:r>
            <a:endParaRPr lang="hr-HR" dirty="0"/>
          </a:p>
          <a:p>
            <a:r>
              <a:rPr lang="en-US" dirty="0"/>
              <a:t>“No limit is placed on the amount of calls that can be made,” a member of Lapsus$ wrote on the group’s official Telegram channel. “Call the employee 100 times at 1 am while he is trying to sleep, and he will more than likely accept it. Once the employee accepts the initial call, you can access the MFA enrollment portal and enroll another device.”</a:t>
            </a:r>
            <a:endParaRPr lang="hr-HR" dirty="0"/>
          </a:p>
        </p:txBody>
      </p:sp>
    </p:spTree>
    <p:extLst>
      <p:ext uri="{BB962C8B-B14F-4D97-AF65-F5344CB8AC3E}">
        <p14:creationId xmlns:p14="http://schemas.microsoft.com/office/powerpoint/2010/main" val="2715094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8B983B-3E31-4AC1-80FC-DE516ED02C91}"/>
              </a:ext>
            </a:extLst>
          </p:cNvPr>
          <p:cNvSpPr>
            <a:spLocks noGrp="1"/>
          </p:cNvSpPr>
          <p:nvPr>
            <p:ph type="title"/>
          </p:nvPr>
        </p:nvSpPr>
        <p:spPr/>
        <p:txBody>
          <a:bodyPr/>
          <a:lstStyle/>
          <a:p>
            <a:r>
              <a:rPr lang="hr-HR" dirty="0"/>
              <a:t>MFA napadi</a:t>
            </a:r>
          </a:p>
        </p:txBody>
      </p:sp>
      <p:sp>
        <p:nvSpPr>
          <p:cNvPr id="3" name="Rezervirano mjesto sadržaja 2">
            <a:extLst>
              <a:ext uri="{FF2B5EF4-FFF2-40B4-BE49-F238E27FC236}">
                <a16:creationId xmlns:a16="http://schemas.microsoft.com/office/drawing/2014/main" id="{4A1E1928-BC45-479E-A9F6-2ACCBFE0B70E}"/>
              </a:ext>
            </a:extLst>
          </p:cNvPr>
          <p:cNvSpPr>
            <a:spLocks noGrp="1"/>
          </p:cNvSpPr>
          <p:nvPr>
            <p:ph idx="1"/>
          </p:nvPr>
        </p:nvSpPr>
        <p:spPr/>
        <p:txBody>
          <a:bodyPr/>
          <a:lstStyle/>
          <a:p>
            <a:r>
              <a:rPr lang="en-US" dirty="0"/>
              <a:t>Sending a bunch of MFA requests and hoping the target finally accepts one to make the noise stop.</a:t>
            </a:r>
          </a:p>
          <a:p>
            <a:r>
              <a:rPr lang="en-US" dirty="0"/>
              <a:t>Sending one or two prompts per day. This method often attracts less attention, but “there is still a good chance the target will accept the MFA request.”</a:t>
            </a:r>
          </a:p>
          <a:p>
            <a:r>
              <a:rPr lang="en-US" dirty="0"/>
              <a:t>Calling the target, pretending to be part of the company, and telling the target they need to send an MFA request as part of a company process.</a:t>
            </a:r>
            <a:endParaRPr lang="hr-HR" dirty="0"/>
          </a:p>
        </p:txBody>
      </p:sp>
    </p:spTree>
    <p:extLst>
      <p:ext uri="{BB962C8B-B14F-4D97-AF65-F5344CB8AC3E}">
        <p14:creationId xmlns:p14="http://schemas.microsoft.com/office/powerpoint/2010/main" val="114488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1D2D-A633-ACEF-8EDD-7DC6C077DFB9}"/>
              </a:ext>
            </a:extLst>
          </p:cNvPr>
          <p:cNvSpPr>
            <a:spLocks noGrp="1"/>
          </p:cNvSpPr>
          <p:nvPr>
            <p:ph type="title"/>
          </p:nvPr>
        </p:nvSpPr>
        <p:spPr/>
        <p:txBody>
          <a:bodyPr/>
          <a:lstStyle/>
          <a:p>
            <a:r>
              <a:rPr lang="hr-HR" dirty="0" err="1"/>
              <a:t>Adversary-in-the-middle</a:t>
            </a:r>
            <a:r>
              <a:rPr lang="hr-HR" dirty="0"/>
              <a:t> (AiTM) </a:t>
            </a:r>
            <a:r>
              <a:rPr lang="hr-HR" dirty="0" err="1"/>
              <a:t>phishing</a:t>
            </a:r>
            <a:r>
              <a:rPr lang="hr-HR" dirty="0"/>
              <a:t> </a:t>
            </a:r>
            <a:r>
              <a:rPr lang="hr-HR" dirty="0" err="1"/>
              <a:t>sites</a:t>
            </a:r>
            <a:endParaRPr lang="hr-HR" dirty="0"/>
          </a:p>
        </p:txBody>
      </p:sp>
      <p:sp>
        <p:nvSpPr>
          <p:cNvPr id="3" name="Content Placeholder 2">
            <a:extLst>
              <a:ext uri="{FF2B5EF4-FFF2-40B4-BE49-F238E27FC236}">
                <a16:creationId xmlns:a16="http://schemas.microsoft.com/office/drawing/2014/main" id="{3CA8109A-A44A-B5A1-C517-6A216CBA6295}"/>
              </a:ext>
            </a:extLst>
          </p:cNvPr>
          <p:cNvSpPr>
            <a:spLocks noGrp="1"/>
          </p:cNvSpPr>
          <p:nvPr>
            <p:ph idx="1"/>
          </p:nvPr>
        </p:nvSpPr>
        <p:spPr/>
        <p:txBody>
          <a:bodyPr/>
          <a:lstStyle/>
          <a:p>
            <a:r>
              <a:rPr lang="en-US" dirty="0"/>
              <a:t>In </a:t>
            </a:r>
            <a:r>
              <a:rPr lang="en-US" dirty="0" err="1"/>
              <a:t>AiTM</a:t>
            </a:r>
            <a:r>
              <a:rPr lang="en-US" dirty="0"/>
              <a:t> phishing, attackers deploy a proxy server between a target user and the website the user wishes to visit (that is, the site the attacker wishes to impersonate). </a:t>
            </a:r>
            <a:endParaRPr lang="hr-HR" dirty="0"/>
          </a:p>
          <a:p>
            <a:r>
              <a:rPr lang="en-US" dirty="0"/>
              <a:t>steal and intercept the target’s password and the session cookie that proves their ongoing and authenticated session with the website. </a:t>
            </a:r>
            <a:endParaRPr lang="hr-HR" dirty="0"/>
          </a:p>
        </p:txBody>
      </p:sp>
      <p:pic>
        <p:nvPicPr>
          <p:cNvPr id="2050" name="Picture 2" descr="Diagram containing icons and arrows illustrating the sequence of steps in an AiTM phishing campaign.">
            <a:extLst>
              <a:ext uri="{FF2B5EF4-FFF2-40B4-BE49-F238E27FC236}">
                <a16:creationId xmlns:a16="http://schemas.microsoft.com/office/drawing/2014/main" id="{360215CD-C4A7-F0C6-F159-BBF7A43AA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679522"/>
            <a:ext cx="5544337" cy="320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007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a:t>Risk</a:t>
            </a:r>
            <a:r>
              <a:rPr lang="hr-HR" dirty="0"/>
              <a:t> </a:t>
            </a:r>
            <a:r>
              <a:rPr lang="hr-HR" dirty="0" err="1"/>
              <a:t>based</a:t>
            </a:r>
            <a:r>
              <a:rPr lang="hr-HR" dirty="0"/>
              <a:t> </a:t>
            </a:r>
            <a:r>
              <a:rPr lang="hr-HR" dirty="0" err="1"/>
              <a:t>autentifikacija</a:t>
            </a:r>
            <a:endParaRPr lang="en-US" dirty="0"/>
          </a:p>
        </p:txBody>
      </p:sp>
      <p:sp>
        <p:nvSpPr>
          <p:cNvPr id="3" name="Content Placeholder 2"/>
          <p:cNvSpPr>
            <a:spLocks noGrp="1"/>
          </p:cNvSpPr>
          <p:nvPr>
            <p:ph idx="1"/>
          </p:nvPr>
        </p:nvSpPr>
        <p:spPr>
          <a:prstGeom prst="rect">
            <a:avLst/>
          </a:prstGeom>
        </p:spPr>
        <p:txBody>
          <a:bodyPr/>
          <a:lstStyle/>
          <a:p>
            <a:pPr fontAlgn="base">
              <a:spcAft>
                <a:spcPts val="200"/>
              </a:spcAft>
            </a:pPr>
            <a:r>
              <a:rPr lang="hr-HR" dirty="0">
                <a:latin typeface="Arial" panose="020B0604020202020204" pitchFamily="34" charset="0"/>
                <a:cs typeface="Arial" panose="020B0604020202020204" pitchFamily="34" charset="0"/>
              </a:rPr>
              <a:t>Kontekstualna (</a:t>
            </a:r>
            <a:r>
              <a:rPr lang="en-US" dirty="0">
                <a:latin typeface="Arial" panose="020B0604020202020204" pitchFamily="34" charset="0"/>
                <a:cs typeface="Arial" panose="020B0604020202020204" pitchFamily="34" charset="0"/>
              </a:rPr>
              <a:t>Risk Based</a:t>
            </a:r>
            <a:r>
              <a:rPr lang="hr-HR" dirty="0">
                <a:latin typeface="Arial" panose="020B0604020202020204" pitchFamily="34" charset="0"/>
                <a:cs typeface="Arial" panose="020B0604020202020204" pitchFamily="34" charset="0"/>
              </a:rPr>
              <a:t>) autentifikacija postaje sve važnija</a:t>
            </a:r>
          </a:p>
          <a:p>
            <a:pPr fontAlgn="base">
              <a:spcAft>
                <a:spcPts val="200"/>
              </a:spcAft>
            </a:pPr>
            <a:r>
              <a:rPr lang="hr-HR" dirty="0">
                <a:latin typeface="Arial" panose="020B0604020202020204" pitchFamily="34" charset="0"/>
                <a:cs typeface="Arial" panose="020B0604020202020204" pitchFamily="34" charset="0"/>
              </a:rPr>
              <a:t>Potrebno pronaći pravi balans između jačine </a:t>
            </a:r>
            <a:r>
              <a:rPr lang="hr-HR" dirty="0" err="1">
                <a:latin typeface="Arial" panose="020B0604020202020204" pitchFamily="34" charset="0"/>
                <a:cs typeface="Arial" panose="020B0604020202020204" pitchFamily="34" charset="0"/>
              </a:rPr>
              <a:t>autentifikacije</a:t>
            </a:r>
            <a:r>
              <a:rPr lang="hr-HR" dirty="0">
                <a:latin typeface="Arial" panose="020B0604020202020204" pitchFamily="34" charset="0"/>
                <a:cs typeface="Arial" panose="020B0604020202020204" pitchFamily="34" charset="0"/>
              </a:rPr>
              <a:t>, ukupne cijene koštanja i korisničkog iskustva</a:t>
            </a:r>
          </a:p>
          <a:p>
            <a:pPr fontAlgn="base">
              <a:spcAft>
                <a:spcPts val="200"/>
              </a:spcAft>
            </a:pPr>
            <a:r>
              <a:rPr lang="hr-HR" dirty="0">
                <a:latin typeface="Arial" panose="020B0604020202020204" pitchFamily="34" charset="0"/>
                <a:cs typeface="Arial" panose="020B0604020202020204" pitchFamily="34" charset="0"/>
              </a:rPr>
              <a:t>Uređaj korisnika, IP adresa, vrijeme spajanja važni parametri</a:t>
            </a:r>
          </a:p>
          <a:p>
            <a:pPr fontAlgn="base">
              <a:spcAft>
                <a:spcPts val="200"/>
              </a:spcAft>
            </a:pPr>
            <a:r>
              <a:rPr lang="hr-HR" dirty="0">
                <a:latin typeface="Arial" panose="020B0604020202020204" pitchFamily="34" charset="0"/>
                <a:cs typeface="Arial" panose="020B0604020202020204" pitchFamily="34" charset="0"/>
              </a:rPr>
              <a:t>U pravilu navedeno omogućavaju cloud </a:t>
            </a:r>
            <a:r>
              <a:rPr lang="hr-HR" dirty="0" err="1">
                <a:latin typeface="Arial" panose="020B0604020202020204" pitchFamily="34" charset="0"/>
                <a:cs typeface="Arial" panose="020B0604020202020204" pitchFamily="34" charset="0"/>
              </a:rPr>
              <a:t>autentifikacijski</a:t>
            </a:r>
            <a:r>
              <a:rPr lang="hr-HR" dirty="0">
                <a:latin typeface="Arial" panose="020B0604020202020204" pitchFamily="34" charset="0"/>
                <a:cs typeface="Arial" panose="020B0604020202020204" pitchFamily="34" charset="0"/>
              </a:rPr>
              <a:t> servisi</a:t>
            </a:r>
          </a:p>
          <a:p>
            <a:pPr fontAlgn="base">
              <a:spcAft>
                <a:spcPts val="200"/>
              </a:spcAft>
            </a:pPr>
            <a:r>
              <a:rPr lang="hr-HR" dirty="0">
                <a:latin typeface="Arial" panose="020B0604020202020204" pitchFamily="34" charset="0"/>
                <a:cs typeface="Arial" panose="020B0604020202020204" pitchFamily="34" charset="0"/>
              </a:rPr>
              <a:t>Je li dobra praksa svaki put korisnika tražiti MFA?</a:t>
            </a:r>
          </a:p>
          <a:p>
            <a:pPr marL="0" indent="0" fontAlgn="base">
              <a:spcAft>
                <a:spcPts val="200"/>
              </a:spcAft>
              <a:buNone/>
            </a:pPr>
            <a:endParaRPr lang="hr-HR" dirty="0">
              <a:latin typeface="Arial" panose="020B0604020202020204" pitchFamily="34" charset="0"/>
              <a:cs typeface="Arial" panose="020B0604020202020204" pitchFamily="34" charset="0"/>
            </a:endParaRPr>
          </a:p>
          <a:p>
            <a:pPr marL="0" indent="0" fontAlgn="base">
              <a:spcAft>
                <a:spcPts val="200"/>
              </a:spcAft>
              <a:buSzPct val="100000"/>
              <a:buNone/>
            </a:pPr>
            <a:endParaRPr lang="en-US" dirty="0">
              <a:latin typeface="Calibri" panose="020F0502020204030204" pitchFamily="34" charset="0"/>
            </a:endParaRPr>
          </a:p>
          <a:p>
            <a:pPr marL="0" indent="0" fontAlgn="base">
              <a:spcAft>
                <a:spcPts val="200"/>
              </a:spcAft>
              <a:buNone/>
            </a:pPr>
            <a:endParaRPr lang="en-US" dirty="0">
              <a:latin typeface="Calibri" panose="020F0502020204030204" pitchFamily="34" charset="0"/>
            </a:endParaRPr>
          </a:p>
          <a:p>
            <a:pPr marL="0" indent="0" fontAlgn="base">
              <a:spcAft>
                <a:spcPts val="200"/>
              </a:spcAft>
              <a:buNone/>
            </a:pP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769441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2EB80F-631E-53EF-3A18-93992138EE76}"/>
              </a:ext>
            </a:extLst>
          </p:cNvPr>
          <p:cNvSpPr>
            <a:spLocks noGrp="1"/>
          </p:cNvSpPr>
          <p:nvPr>
            <p:ph type="title"/>
          </p:nvPr>
        </p:nvSpPr>
        <p:spPr/>
        <p:txBody>
          <a:bodyPr/>
          <a:lstStyle/>
          <a:p>
            <a:endParaRPr lang="hr-HR"/>
          </a:p>
        </p:txBody>
      </p:sp>
      <p:pic>
        <p:nvPicPr>
          <p:cNvPr id="1026" name="Picture 2" descr=" class="/>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359924" y="836712"/>
            <a:ext cx="7107904" cy="534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77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9A0EE3-771E-4DF5-8B87-9D4FD2C99763}"/>
              </a:ext>
            </a:extLst>
          </p:cNvPr>
          <p:cNvSpPr>
            <a:spLocks noGrp="1"/>
          </p:cNvSpPr>
          <p:nvPr>
            <p:ph type="title"/>
          </p:nvPr>
        </p:nvSpPr>
        <p:spPr/>
        <p:txBody>
          <a:bodyPr/>
          <a:lstStyle/>
          <a:p>
            <a:r>
              <a:rPr lang="hr-HR" dirty="0"/>
              <a:t>Autentifikacija bez lozinki (engl. </a:t>
            </a:r>
            <a:r>
              <a:rPr lang="hr-HR" dirty="0" err="1"/>
              <a:t>paswordless</a:t>
            </a:r>
            <a:r>
              <a:rPr lang="hr-HR" dirty="0"/>
              <a:t> </a:t>
            </a:r>
            <a:r>
              <a:rPr lang="hr-HR" dirty="0" err="1"/>
              <a:t>authentication</a:t>
            </a:r>
            <a:r>
              <a:rPr lang="hr-HR" dirty="0"/>
              <a:t>)</a:t>
            </a:r>
          </a:p>
        </p:txBody>
      </p:sp>
      <p:sp>
        <p:nvSpPr>
          <p:cNvPr id="3" name="Rezervirano mjesto sadržaja 2">
            <a:extLst>
              <a:ext uri="{FF2B5EF4-FFF2-40B4-BE49-F238E27FC236}">
                <a16:creationId xmlns:a16="http://schemas.microsoft.com/office/drawing/2014/main" id="{B6FDFB31-D781-4BEE-B1B6-D0C4B077211B}"/>
              </a:ext>
            </a:extLst>
          </p:cNvPr>
          <p:cNvSpPr>
            <a:spLocks noGrp="1"/>
          </p:cNvSpPr>
          <p:nvPr>
            <p:ph idx="1"/>
          </p:nvPr>
        </p:nvSpPr>
        <p:spPr/>
        <p:txBody>
          <a:bodyPr/>
          <a:lstStyle/>
          <a:p>
            <a:r>
              <a:rPr lang="en-US" dirty="0"/>
              <a:t>“Passwords will usually keep</a:t>
            </a:r>
            <a:r>
              <a:rPr lang="hr-HR" dirty="0"/>
              <a:t> </a:t>
            </a:r>
            <a:r>
              <a:rPr lang="en-US" dirty="0"/>
              <a:t>out the casual intruder, but not</a:t>
            </a:r>
            <a:r>
              <a:rPr lang="hr-HR" dirty="0"/>
              <a:t> </a:t>
            </a:r>
            <a:r>
              <a:rPr lang="en-US" dirty="0"/>
              <a:t>one who is determined.”</a:t>
            </a:r>
            <a:r>
              <a:rPr lang="hr-HR" dirty="0"/>
              <a:t> - </a:t>
            </a:r>
            <a:r>
              <a:rPr lang="en-US" dirty="0"/>
              <a:t>J. Martin. “Security, Accuracy, and Privacy In Computer Systems.” Prentice-Hall. 1973</a:t>
            </a:r>
            <a:endParaRPr lang="hr-HR" dirty="0"/>
          </a:p>
          <a:p>
            <a:r>
              <a:rPr lang="hr-HR" b="0" i="0" dirty="0">
                <a:solidFill>
                  <a:srgbClr val="1B1B1B"/>
                </a:solidFill>
                <a:effectLst/>
                <a:latin typeface="Source Sans Pro Web"/>
              </a:rPr>
              <a:t>https://www.cisa.gov/news-events/news/bad-practices-0</a:t>
            </a:r>
          </a:p>
          <a:p>
            <a:r>
              <a:rPr lang="hr-HR" b="0" i="0" dirty="0">
                <a:solidFill>
                  <a:srgbClr val="1B1B1B"/>
                </a:solidFill>
                <a:effectLst/>
                <a:latin typeface="Source Sans Pro Web"/>
              </a:rPr>
              <a:t>„</a:t>
            </a:r>
            <a:r>
              <a:rPr lang="en-US" b="0" i="0" dirty="0">
                <a:solidFill>
                  <a:srgbClr val="1B1B1B"/>
                </a:solidFill>
                <a:effectLst/>
                <a:latin typeface="Source Sans Pro Web"/>
              </a:rPr>
              <a:t>The use of single-factor authentication for remote or administrative access is dangerous and significantly elevates risk to national security, national economic security, and national public health and safety. This dangerous practice is especially egregious in technologies accessible from the Internet.</a:t>
            </a:r>
            <a:r>
              <a:rPr lang="hr-HR" b="0" i="0" dirty="0">
                <a:solidFill>
                  <a:srgbClr val="1B1B1B"/>
                </a:solidFill>
                <a:effectLst/>
                <a:latin typeface="Source Sans Pro Web"/>
              </a:rPr>
              <a:t>”</a:t>
            </a:r>
          </a:p>
          <a:p>
            <a:r>
              <a:rPr lang="en-US" b="0" i="0" dirty="0" err="1">
                <a:solidFill>
                  <a:srgbClr val="1B1B1B"/>
                </a:solidFill>
                <a:effectLst/>
                <a:latin typeface="Source Sans Pro Web"/>
              </a:rPr>
              <a:t>Passwordless</a:t>
            </a:r>
            <a:r>
              <a:rPr lang="en-US" b="0" i="0" dirty="0">
                <a:solidFill>
                  <a:srgbClr val="1B1B1B"/>
                </a:solidFill>
                <a:effectLst/>
                <a:latin typeface="Source Sans Pro Web"/>
              </a:rPr>
              <a:t> Authentication is an authentication method that allows a user to gain access to an application or IT system without entering a password or answering security questions</a:t>
            </a:r>
          </a:p>
          <a:p>
            <a:endParaRPr lang="hr-HR" dirty="0"/>
          </a:p>
        </p:txBody>
      </p:sp>
    </p:spTree>
    <p:extLst>
      <p:ext uri="{BB962C8B-B14F-4D97-AF65-F5344CB8AC3E}">
        <p14:creationId xmlns:p14="http://schemas.microsoft.com/office/powerpoint/2010/main" val="4247096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1ED960B-F963-4652-8A85-8872F82997E4}"/>
              </a:ext>
            </a:extLst>
          </p:cNvPr>
          <p:cNvSpPr>
            <a:spLocks noGrp="1"/>
          </p:cNvSpPr>
          <p:nvPr>
            <p:ph type="title"/>
          </p:nvPr>
        </p:nvSpPr>
        <p:spPr/>
        <p:txBody>
          <a:bodyPr/>
          <a:lstStyle/>
          <a:p>
            <a:r>
              <a:rPr lang="hr-HR" dirty="0"/>
              <a:t>Autentifikacija bez lozinki</a:t>
            </a:r>
          </a:p>
        </p:txBody>
      </p:sp>
      <p:pic>
        <p:nvPicPr>
          <p:cNvPr id="2050" name="Picture 2" descr="Authentication: Security versus convenience">
            <a:extLst>
              <a:ext uri="{FF2B5EF4-FFF2-40B4-BE49-F238E27FC236}">
                <a16:creationId xmlns:a16="http://schemas.microsoft.com/office/drawing/2014/main" id="{F9187871-7EAA-407E-8C7C-EB30317A0B0F}"/>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628650" y="2070051"/>
            <a:ext cx="7886700" cy="386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97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C2CCAF-CE39-17E3-9C0D-5700E78C1215}"/>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4C5B8C8B-FC08-A157-F714-CD8656AD2A29}"/>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86535DD7-0C1E-4A07-A955-2C5530E139C4}"/>
              </a:ext>
            </a:extLst>
          </p:cNvPr>
          <p:cNvPicPr>
            <a:picLocks noChangeAspect="1"/>
          </p:cNvPicPr>
          <p:nvPr/>
        </p:nvPicPr>
        <p:blipFill>
          <a:blip r:embed="rId2"/>
          <a:stretch>
            <a:fillRect/>
          </a:stretch>
        </p:blipFill>
        <p:spPr>
          <a:xfrm>
            <a:off x="107504" y="548680"/>
            <a:ext cx="8630845" cy="5040560"/>
          </a:xfrm>
          <a:prstGeom prst="rect">
            <a:avLst/>
          </a:prstGeom>
        </p:spPr>
      </p:pic>
    </p:spTree>
    <p:extLst>
      <p:ext uri="{BB962C8B-B14F-4D97-AF65-F5344CB8AC3E}">
        <p14:creationId xmlns:p14="http://schemas.microsoft.com/office/powerpoint/2010/main" val="291724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6A21-3258-F025-52C9-6CDDC0983FCA}"/>
              </a:ext>
            </a:extLst>
          </p:cNvPr>
          <p:cNvSpPr>
            <a:spLocks noGrp="1"/>
          </p:cNvSpPr>
          <p:nvPr>
            <p:ph type="title"/>
          </p:nvPr>
        </p:nvSpPr>
        <p:spPr/>
        <p:txBody>
          <a:bodyPr/>
          <a:lstStyle/>
          <a:p>
            <a:r>
              <a:rPr lang="hr-HR" dirty="0"/>
              <a:t>CISA preporuka</a:t>
            </a:r>
          </a:p>
        </p:txBody>
      </p:sp>
      <p:sp>
        <p:nvSpPr>
          <p:cNvPr id="3" name="Content Placeholder 2">
            <a:extLst>
              <a:ext uri="{FF2B5EF4-FFF2-40B4-BE49-F238E27FC236}">
                <a16:creationId xmlns:a16="http://schemas.microsoft.com/office/drawing/2014/main" id="{9E548EEB-1BB5-417F-DDA2-BF801AD333D2}"/>
              </a:ext>
            </a:extLst>
          </p:cNvPr>
          <p:cNvSpPr>
            <a:spLocks noGrp="1"/>
          </p:cNvSpPr>
          <p:nvPr>
            <p:ph idx="1"/>
          </p:nvPr>
        </p:nvSpPr>
        <p:spPr/>
        <p:txBody>
          <a:bodyPr>
            <a:normAutofit/>
          </a:bodyPr>
          <a:lstStyle/>
          <a:p>
            <a:r>
              <a:rPr lang="hr-HR" dirty="0">
                <a:hlinkClick r:id="rId2"/>
              </a:rPr>
              <a:t>https://www.cisa.gov/sites/default/files/2024-12/guidance-mobile-communications-best-practices.pdf</a:t>
            </a:r>
            <a:endParaRPr lang="hr-HR" dirty="0"/>
          </a:p>
          <a:p>
            <a:r>
              <a:rPr lang="en-US" dirty="0"/>
              <a:t>Enable Fast Identity Online (FIDO) phishing-resistant authentication. FIDO authentication uses the strongest form of MFA and is effective against MFA bypass techniques.</a:t>
            </a:r>
            <a:endParaRPr lang="hr-HR" dirty="0"/>
          </a:p>
          <a:p>
            <a:r>
              <a:rPr lang="en-US" dirty="0"/>
              <a:t>Where feasible, hardware</a:t>
            </a:r>
            <a:r>
              <a:rPr lang="hr-HR" dirty="0"/>
              <a:t> </a:t>
            </a:r>
            <a:r>
              <a:rPr lang="en-US" dirty="0"/>
              <a:t>based FIDO security keys, such as </a:t>
            </a:r>
            <a:r>
              <a:rPr lang="en-US" dirty="0" err="1"/>
              <a:t>Yubico</a:t>
            </a:r>
            <a:r>
              <a:rPr lang="en-US" dirty="0"/>
              <a:t> or Google Titan, are the most effective; however, FIDO passkeys are an acceptable alternative. </a:t>
            </a:r>
            <a:endParaRPr lang="hr-HR" dirty="0"/>
          </a:p>
          <a:p>
            <a:r>
              <a:rPr lang="en-US" dirty="0"/>
              <a:t>Enroll each account in FIDO-based authentication, especially Microsoft, Apple, and Google accounts. Once enrolled in FIDO-based authentication, disable other, less secure forms of MFA. </a:t>
            </a:r>
            <a:endParaRPr lang="hr-HR" dirty="0"/>
          </a:p>
        </p:txBody>
      </p:sp>
    </p:spTree>
    <p:extLst>
      <p:ext uri="{BB962C8B-B14F-4D97-AF65-F5344CB8AC3E}">
        <p14:creationId xmlns:p14="http://schemas.microsoft.com/office/powerpoint/2010/main" val="392143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F34F-FEB4-13DE-22AD-ADA7584DD067}"/>
              </a:ext>
            </a:extLst>
          </p:cNvPr>
          <p:cNvSpPr>
            <a:spLocks noGrp="1"/>
          </p:cNvSpPr>
          <p:nvPr>
            <p:ph type="title"/>
          </p:nvPr>
        </p:nvSpPr>
        <p:spPr/>
        <p:txBody>
          <a:bodyPr/>
          <a:lstStyle/>
          <a:p>
            <a:r>
              <a:rPr lang="hr-HR" dirty="0"/>
              <a:t>Microsoft incident</a:t>
            </a:r>
          </a:p>
        </p:txBody>
      </p:sp>
      <p:sp>
        <p:nvSpPr>
          <p:cNvPr id="3" name="Content Placeholder 2">
            <a:extLst>
              <a:ext uri="{FF2B5EF4-FFF2-40B4-BE49-F238E27FC236}">
                <a16:creationId xmlns:a16="http://schemas.microsoft.com/office/drawing/2014/main" id="{D0319AA9-A057-9689-0CEC-93D5E6242100}"/>
              </a:ext>
            </a:extLst>
          </p:cNvPr>
          <p:cNvSpPr>
            <a:spLocks noGrp="1"/>
          </p:cNvSpPr>
          <p:nvPr>
            <p:ph idx="1"/>
          </p:nvPr>
        </p:nvSpPr>
        <p:spPr/>
        <p:txBody>
          <a:bodyPr/>
          <a:lstStyle/>
          <a:p>
            <a:r>
              <a:rPr lang="en-US" dirty="0"/>
              <a:t>Beginning in late November 2023, the threat actor used a password spray attack </a:t>
            </a:r>
            <a:r>
              <a:rPr lang="en-US" b="1" dirty="0"/>
              <a:t>to compromise a legacy non-production test tenant account and gain a foothold</a:t>
            </a:r>
            <a:r>
              <a:rPr lang="en-US" dirty="0"/>
              <a:t>, and then used the account’s permissions to access a very small percentage of Microsoft corporate email accounts, including members of our senior leadership team and employees in our cybersecurity, legal, and other functions, and exfiltrated some emails and attached documents. </a:t>
            </a:r>
            <a:endParaRPr lang="hr-HR" dirty="0"/>
          </a:p>
          <a:p>
            <a:r>
              <a:rPr lang="en-US" dirty="0"/>
              <a:t>The investigation indicates they were initially targeting email accounts for information related to Midnight Blizzard itself. We are in the process of notifying employees whose email was accessed.</a:t>
            </a:r>
            <a:endParaRPr lang="hr-HR" dirty="0"/>
          </a:p>
        </p:txBody>
      </p:sp>
    </p:spTree>
    <p:extLst>
      <p:ext uri="{BB962C8B-B14F-4D97-AF65-F5344CB8AC3E}">
        <p14:creationId xmlns:p14="http://schemas.microsoft.com/office/powerpoint/2010/main" val="27587491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215042-C764-402A-9945-E4032D6E4270}"/>
              </a:ext>
            </a:extLst>
          </p:cNvPr>
          <p:cNvSpPr>
            <a:spLocks noGrp="1"/>
          </p:cNvSpPr>
          <p:nvPr>
            <p:ph type="title"/>
          </p:nvPr>
        </p:nvSpPr>
        <p:spPr/>
        <p:txBody>
          <a:bodyPr/>
          <a:lstStyle/>
          <a:p>
            <a:r>
              <a:rPr lang="hr-HR" dirty="0"/>
              <a:t>FIDO2</a:t>
            </a:r>
          </a:p>
        </p:txBody>
      </p:sp>
      <p:sp>
        <p:nvSpPr>
          <p:cNvPr id="3" name="Rezervirano mjesto sadržaja 2">
            <a:extLst>
              <a:ext uri="{FF2B5EF4-FFF2-40B4-BE49-F238E27FC236}">
                <a16:creationId xmlns:a16="http://schemas.microsoft.com/office/drawing/2014/main" id="{40241EBC-B3D8-4BFD-B110-1286968FCC82}"/>
              </a:ext>
            </a:extLst>
          </p:cNvPr>
          <p:cNvSpPr>
            <a:spLocks noGrp="1"/>
          </p:cNvSpPr>
          <p:nvPr>
            <p:ph idx="1"/>
          </p:nvPr>
        </p:nvSpPr>
        <p:spPr>
          <a:xfrm>
            <a:off x="179512" y="1690689"/>
            <a:ext cx="5646285" cy="4351338"/>
          </a:xfrm>
        </p:spPr>
        <p:txBody>
          <a:bodyPr>
            <a:normAutofit/>
          </a:bodyPr>
          <a:lstStyle/>
          <a:p>
            <a:r>
              <a:rPr lang="hr-HR" sz="1800" dirty="0">
                <a:hlinkClick r:id="rId2"/>
              </a:rPr>
              <a:t>https://fidoalliance.org/how-fido-works/</a:t>
            </a:r>
            <a:endParaRPr lang="hr-HR" sz="1800" dirty="0"/>
          </a:p>
          <a:p>
            <a:r>
              <a:rPr lang="en-US" sz="1800" dirty="0"/>
              <a:t>User is prompted to choose an available FIDO authenticator that matches the online service’s acceptance policy.</a:t>
            </a:r>
          </a:p>
          <a:p>
            <a:r>
              <a:rPr lang="en-US" sz="1800" dirty="0"/>
              <a:t>User unlocks the FIDO authenticator using a fingerprint reader, a button on a second–factor device, securely–entered PIN or other method.</a:t>
            </a:r>
          </a:p>
          <a:p>
            <a:r>
              <a:rPr lang="en-US" sz="1800" dirty="0"/>
              <a:t>User’s device creates a new public/private key pair unique for the local device, online service and user’s account.</a:t>
            </a:r>
          </a:p>
          <a:p>
            <a:r>
              <a:rPr lang="en-US" sz="1800" dirty="0"/>
              <a:t>Public key is sent to the online service and associated with the user’s account. The private key and any information about the local authentication method (such as biometric measurements or templates) never leave the local device.</a:t>
            </a:r>
            <a:endParaRPr lang="hr-HR" sz="1800" dirty="0"/>
          </a:p>
          <a:p>
            <a:endParaRPr lang="hr-HR" dirty="0"/>
          </a:p>
        </p:txBody>
      </p:sp>
      <p:pic>
        <p:nvPicPr>
          <p:cNvPr id="1028" name="Picture 4" descr="graphic_Registration">
            <a:extLst>
              <a:ext uri="{FF2B5EF4-FFF2-40B4-BE49-F238E27FC236}">
                <a16:creationId xmlns:a16="http://schemas.microsoft.com/office/drawing/2014/main" id="{B8A8F2CE-8891-4F44-B08D-41C6ABBD2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861" y="1994573"/>
            <a:ext cx="3342139" cy="3636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gurnosni ključ Yubico Security Key FIDO2 U2F, USB-A, NFC - Uzi Shop">
            <a:extLst>
              <a:ext uri="{FF2B5EF4-FFF2-40B4-BE49-F238E27FC236}">
                <a16:creationId xmlns:a16="http://schemas.microsoft.com/office/drawing/2014/main" id="{F2E8D140-9D07-4344-87EA-8B2D2D103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44351"/>
            <a:ext cx="1855118" cy="1855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011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70014-A5DE-49EC-E0BA-1547D5DE4254}"/>
              </a:ext>
            </a:extLst>
          </p:cNvPr>
          <p:cNvSpPr>
            <a:spLocks noGrp="1"/>
          </p:cNvSpPr>
          <p:nvPr>
            <p:ph type="title"/>
          </p:nvPr>
        </p:nvSpPr>
        <p:spPr/>
        <p:txBody>
          <a:bodyPr/>
          <a:lstStyle/>
          <a:p>
            <a:r>
              <a:rPr lang="hr-HR" dirty="0" err="1"/>
              <a:t>Passkey</a:t>
            </a:r>
            <a:endParaRPr lang="hr-HR" dirty="0"/>
          </a:p>
        </p:txBody>
      </p:sp>
      <p:sp>
        <p:nvSpPr>
          <p:cNvPr id="3" name="Content Placeholder 2">
            <a:extLst>
              <a:ext uri="{FF2B5EF4-FFF2-40B4-BE49-F238E27FC236}">
                <a16:creationId xmlns:a16="http://schemas.microsoft.com/office/drawing/2014/main" id="{021DAEA7-DFD4-1587-2C93-3E0E0BA867DD}"/>
              </a:ext>
            </a:extLst>
          </p:cNvPr>
          <p:cNvSpPr>
            <a:spLocks noGrp="1"/>
          </p:cNvSpPr>
          <p:nvPr>
            <p:ph idx="1"/>
          </p:nvPr>
        </p:nvSpPr>
        <p:spPr/>
        <p:txBody>
          <a:bodyPr/>
          <a:lstStyle/>
          <a:p>
            <a:r>
              <a:rPr lang="hr-HR" dirty="0">
                <a:hlinkClick r:id="rId2"/>
              </a:rPr>
              <a:t>https://fidoalliance.org/passkeys/</a:t>
            </a:r>
          </a:p>
          <a:p>
            <a:r>
              <a:rPr lang="hr-HR" dirty="0">
                <a:hlinkClick r:id="rId2"/>
              </a:rPr>
              <a:t>https://www.dashlane.com/blog/what-is-a-passkey-and-how-does-it-work</a:t>
            </a:r>
          </a:p>
          <a:p>
            <a:r>
              <a:rPr lang="hr-HR" dirty="0">
                <a:hlinkClick r:id="rId2"/>
              </a:rPr>
              <a:t>https://www.youtube.com/watch?v=2xdV-xut7EQ&amp;ab_channel=ChromeforDevelopers</a:t>
            </a:r>
            <a:endParaRPr lang="hr-HR" dirty="0"/>
          </a:p>
          <a:p>
            <a:r>
              <a:rPr lang="en-US" dirty="0"/>
              <a:t>Based on FIDO standards, passkeys are a replacement for passwords that provide faster, easier, and more secure sign-ins to websites and apps across a user’s devices. Unlike passwords, passkeys are always strong and phishing-resistant.​</a:t>
            </a:r>
          </a:p>
          <a:p>
            <a:r>
              <a:rPr lang="en-US" dirty="0"/>
              <a:t>Passkeys simplify account registration for apps and websites, are easy to use, work across most of a user’s devices, and even work on other devices within physical proximity.​</a:t>
            </a:r>
            <a:endParaRPr lang="hr-HR" dirty="0"/>
          </a:p>
        </p:txBody>
      </p:sp>
    </p:spTree>
    <p:extLst>
      <p:ext uri="{BB962C8B-B14F-4D97-AF65-F5344CB8AC3E}">
        <p14:creationId xmlns:p14="http://schemas.microsoft.com/office/powerpoint/2010/main" val="428662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84A42-BB28-DAC5-6E4F-874B8CBE0B2D}"/>
              </a:ext>
            </a:extLst>
          </p:cNvPr>
          <p:cNvSpPr>
            <a:spLocks noGrp="1"/>
          </p:cNvSpPr>
          <p:nvPr>
            <p:ph type="title"/>
          </p:nvPr>
        </p:nvSpPr>
        <p:spPr/>
        <p:txBody>
          <a:bodyPr/>
          <a:lstStyle/>
          <a:p>
            <a:r>
              <a:rPr lang="hr-HR" dirty="0"/>
              <a:t>Tko podržava?</a:t>
            </a:r>
          </a:p>
        </p:txBody>
      </p:sp>
      <p:sp>
        <p:nvSpPr>
          <p:cNvPr id="3" name="Content Placeholder 2">
            <a:extLst>
              <a:ext uri="{FF2B5EF4-FFF2-40B4-BE49-F238E27FC236}">
                <a16:creationId xmlns:a16="http://schemas.microsoft.com/office/drawing/2014/main" id="{44BCCB11-A6BD-67BE-E3AD-B917B9A8D001}"/>
              </a:ext>
            </a:extLst>
          </p:cNvPr>
          <p:cNvSpPr>
            <a:spLocks noGrp="1"/>
          </p:cNvSpPr>
          <p:nvPr>
            <p:ph idx="1"/>
          </p:nvPr>
        </p:nvSpPr>
        <p:spPr/>
        <p:txBody>
          <a:bodyPr/>
          <a:lstStyle/>
          <a:p>
            <a:r>
              <a:rPr lang="hr-HR" dirty="0"/>
              <a:t>https://passkeys-directory.dashlane.com/</a:t>
            </a:r>
          </a:p>
        </p:txBody>
      </p:sp>
      <p:pic>
        <p:nvPicPr>
          <p:cNvPr id="4" name="Picture 2">
            <a:extLst>
              <a:ext uri="{FF2B5EF4-FFF2-40B4-BE49-F238E27FC236}">
                <a16:creationId xmlns:a16="http://schemas.microsoft.com/office/drawing/2014/main" id="{A8725C51-6143-6979-29B5-CF78821FF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97" y="3840949"/>
            <a:ext cx="3410716" cy="1037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BF4A79-C92E-E65F-5EB2-D1FE3A6E4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491" y="3301120"/>
            <a:ext cx="2637453" cy="19780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DABE65F-6022-90D6-340B-7C648DE67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888" y="876165"/>
            <a:ext cx="2554255" cy="2554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4F81CD9-D2C3-FD19-AFC6-CC3E09036F2F}"/>
              </a:ext>
            </a:extLst>
          </p:cNvPr>
          <p:cNvPicPr>
            <a:picLocks noChangeAspect="1"/>
          </p:cNvPicPr>
          <p:nvPr/>
        </p:nvPicPr>
        <p:blipFill>
          <a:blip r:embed="rId5"/>
          <a:stretch>
            <a:fillRect/>
          </a:stretch>
        </p:blipFill>
        <p:spPr>
          <a:xfrm>
            <a:off x="463600" y="2383775"/>
            <a:ext cx="6104164" cy="1229847"/>
          </a:xfrm>
          <a:prstGeom prst="rect">
            <a:avLst/>
          </a:prstGeom>
        </p:spPr>
      </p:pic>
      <p:pic>
        <p:nvPicPr>
          <p:cNvPr id="8" name="Picture 7">
            <a:extLst>
              <a:ext uri="{FF2B5EF4-FFF2-40B4-BE49-F238E27FC236}">
                <a16:creationId xmlns:a16="http://schemas.microsoft.com/office/drawing/2014/main" id="{40CB9B67-9EEA-E800-5FD3-CC28C353FDA0}"/>
              </a:ext>
            </a:extLst>
          </p:cNvPr>
          <p:cNvPicPr>
            <a:picLocks noChangeAspect="1"/>
          </p:cNvPicPr>
          <p:nvPr/>
        </p:nvPicPr>
        <p:blipFill>
          <a:blip r:embed="rId6"/>
          <a:stretch>
            <a:fillRect/>
          </a:stretch>
        </p:blipFill>
        <p:spPr>
          <a:xfrm>
            <a:off x="3635989" y="4955054"/>
            <a:ext cx="1609777" cy="1588314"/>
          </a:xfrm>
          <a:prstGeom prst="rect">
            <a:avLst/>
          </a:prstGeom>
        </p:spPr>
      </p:pic>
      <p:pic>
        <p:nvPicPr>
          <p:cNvPr id="9" name="Picture 8">
            <a:extLst>
              <a:ext uri="{FF2B5EF4-FFF2-40B4-BE49-F238E27FC236}">
                <a16:creationId xmlns:a16="http://schemas.microsoft.com/office/drawing/2014/main" id="{5F72F27E-CE1C-327E-0F4E-58CC1F5A2FB2}"/>
              </a:ext>
            </a:extLst>
          </p:cNvPr>
          <p:cNvPicPr>
            <a:picLocks noChangeAspect="1"/>
          </p:cNvPicPr>
          <p:nvPr/>
        </p:nvPicPr>
        <p:blipFill>
          <a:blip r:embed="rId7"/>
          <a:stretch>
            <a:fillRect/>
          </a:stretch>
        </p:blipFill>
        <p:spPr>
          <a:xfrm>
            <a:off x="10750" y="5090265"/>
            <a:ext cx="2857500" cy="1600200"/>
          </a:xfrm>
          <a:prstGeom prst="rect">
            <a:avLst/>
          </a:prstGeom>
        </p:spPr>
      </p:pic>
      <p:pic>
        <p:nvPicPr>
          <p:cNvPr id="10" name="Picture 9">
            <a:extLst>
              <a:ext uri="{FF2B5EF4-FFF2-40B4-BE49-F238E27FC236}">
                <a16:creationId xmlns:a16="http://schemas.microsoft.com/office/drawing/2014/main" id="{B35B3428-34D7-5AB3-8FE7-1D7FAD73EA93}"/>
              </a:ext>
            </a:extLst>
          </p:cNvPr>
          <p:cNvPicPr>
            <a:picLocks noChangeAspect="1"/>
          </p:cNvPicPr>
          <p:nvPr/>
        </p:nvPicPr>
        <p:blipFill>
          <a:blip r:embed="rId8"/>
          <a:stretch>
            <a:fillRect/>
          </a:stretch>
        </p:blipFill>
        <p:spPr>
          <a:xfrm>
            <a:off x="6357888" y="5090265"/>
            <a:ext cx="2527577" cy="1415443"/>
          </a:xfrm>
          <a:prstGeom prst="rect">
            <a:avLst/>
          </a:prstGeom>
        </p:spPr>
      </p:pic>
      <p:pic>
        <p:nvPicPr>
          <p:cNvPr id="11" name="Picture 10">
            <a:extLst>
              <a:ext uri="{FF2B5EF4-FFF2-40B4-BE49-F238E27FC236}">
                <a16:creationId xmlns:a16="http://schemas.microsoft.com/office/drawing/2014/main" id="{EEC8383F-0A87-F2D2-C5E0-896134031041}"/>
              </a:ext>
            </a:extLst>
          </p:cNvPr>
          <p:cNvPicPr>
            <a:picLocks noChangeAspect="1"/>
          </p:cNvPicPr>
          <p:nvPr/>
        </p:nvPicPr>
        <p:blipFill>
          <a:blip r:embed="rId9"/>
          <a:stretch>
            <a:fillRect/>
          </a:stretch>
        </p:blipFill>
        <p:spPr>
          <a:xfrm>
            <a:off x="5537665" y="-58382"/>
            <a:ext cx="3606335" cy="1322323"/>
          </a:xfrm>
          <a:prstGeom prst="rect">
            <a:avLst/>
          </a:prstGeom>
        </p:spPr>
      </p:pic>
      <p:pic>
        <p:nvPicPr>
          <p:cNvPr id="12" name="Picture 11">
            <a:extLst>
              <a:ext uri="{FF2B5EF4-FFF2-40B4-BE49-F238E27FC236}">
                <a16:creationId xmlns:a16="http://schemas.microsoft.com/office/drawing/2014/main" id="{340CEDE4-13CD-CD95-0750-7330CEE48299}"/>
              </a:ext>
            </a:extLst>
          </p:cNvPr>
          <p:cNvPicPr>
            <a:picLocks noChangeAspect="1"/>
          </p:cNvPicPr>
          <p:nvPr/>
        </p:nvPicPr>
        <p:blipFill>
          <a:blip r:embed="rId10"/>
          <a:stretch>
            <a:fillRect/>
          </a:stretch>
        </p:blipFill>
        <p:spPr>
          <a:xfrm>
            <a:off x="3452432" y="449319"/>
            <a:ext cx="2913166" cy="1642924"/>
          </a:xfrm>
          <a:prstGeom prst="rect">
            <a:avLst/>
          </a:prstGeom>
        </p:spPr>
      </p:pic>
    </p:spTree>
    <p:extLst>
      <p:ext uri="{BB962C8B-B14F-4D97-AF65-F5344CB8AC3E}">
        <p14:creationId xmlns:p14="http://schemas.microsoft.com/office/powerpoint/2010/main" val="31152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67DFF-701B-E8AC-05A7-A88CD2CC9170}"/>
              </a:ext>
            </a:extLst>
          </p:cNvPr>
          <p:cNvSpPr>
            <a:spLocks noGrp="1"/>
          </p:cNvSpPr>
          <p:nvPr>
            <p:ph type="title"/>
          </p:nvPr>
        </p:nvSpPr>
        <p:spPr/>
        <p:txBody>
          <a:bodyPr/>
          <a:lstStyle/>
          <a:p>
            <a:r>
              <a:rPr lang="hr-HR" dirty="0" err="1"/>
              <a:t>Passkey</a:t>
            </a:r>
            <a:r>
              <a:rPr lang="hr-HR" dirty="0"/>
              <a:t> </a:t>
            </a:r>
            <a:r>
              <a:rPr lang="hr-HR" dirty="0" err="1"/>
              <a:t>Gmail</a:t>
            </a:r>
            <a:r>
              <a:rPr lang="hr-HR" dirty="0"/>
              <a:t> </a:t>
            </a:r>
            <a:r>
              <a:rPr lang="hr-HR" dirty="0" err="1"/>
              <a:t>example</a:t>
            </a:r>
            <a:endParaRPr lang="hr-HR" dirty="0"/>
          </a:p>
        </p:txBody>
      </p:sp>
      <p:pic>
        <p:nvPicPr>
          <p:cNvPr id="5" name="Content Placeholder 4">
            <a:extLst>
              <a:ext uri="{FF2B5EF4-FFF2-40B4-BE49-F238E27FC236}">
                <a16:creationId xmlns:a16="http://schemas.microsoft.com/office/drawing/2014/main" id="{916E5B70-3E0A-3D80-082D-66F28148F3CC}"/>
              </a:ext>
            </a:extLst>
          </p:cNvPr>
          <p:cNvPicPr>
            <a:picLocks noGrp="1" noChangeAspect="1"/>
          </p:cNvPicPr>
          <p:nvPr>
            <p:ph idx="1"/>
          </p:nvPr>
        </p:nvPicPr>
        <p:blipFill>
          <a:blip r:embed="rId2"/>
          <a:stretch>
            <a:fillRect/>
          </a:stretch>
        </p:blipFill>
        <p:spPr>
          <a:xfrm>
            <a:off x="1401407" y="1825625"/>
            <a:ext cx="6341185" cy="4351338"/>
          </a:xfrm>
        </p:spPr>
      </p:pic>
    </p:spTree>
    <p:extLst>
      <p:ext uri="{BB962C8B-B14F-4D97-AF65-F5344CB8AC3E}">
        <p14:creationId xmlns:p14="http://schemas.microsoft.com/office/powerpoint/2010/main" val="98989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B88A-F1D8-4E77-BCED-A00D8A05D99B}"/>
              </a:ext>
            </a:extLst>
          </p:cNvPr>
          <p:cNvSpPr>
            <a:spLocks noGrp="1"/>
          </p:cNvSpPr>
          <p:nvPr>
            <p:ph type="title"/>
          </p:nvPr>
        </p:nvSpPr>
        <p:spPr/>
        <p:txBody>
          <a:bodyPr/>
          <a:lstStyle/>
          <a:p>
            <a:r>
              <a:rPr lang="hr-HR" dirty="0" err="1"/>
              <a:t>Passkey</a:t>
            </a:r>
            <a:r>
              <a:rPr lang="hr-HR" dirty="0"/>
              <a:t> </a:t>
            </a:r>
            <a:r>
              <a:rPr lang="hr-HR" dirty="0" err="1"/>
              <a:t>Gmail</a:t>
            </a:r>
            <a:r>
              <a:rPr lang="hr-HR" dirty="0"/>
              <a:t> </a:t>
            </a:r>
            <a:r>
              <a:rPr lang="hr-HR" dirty="0" err="1"/>
              <a:t>example</a:t>
            </a:r>
            <a:endParaRPr lang="hr-HR" dirty="0"/>
          </a:p>
        </p:txBody>
      </p:sp>
      <p:pic>
        <p:nvPicPr>
          <p:cNvPr id="5" name="Content Placeholder 4">
            <a:extLst>
              <a:ext uri="{FF2B5EF4-FFF2-40B4-BE49-F238E27FC236}">
                <a16:creationId xmlns:a16="http://schemas.microsoft.com/office/drawing/2014/main" id="{D6D5C837-FF42-85E1-EBCD-68DABCEC54A3}"/>
              </a:ext>
            </a:extLst>
          </p:cNvPr>
          <p:cNvPicPr>
            <a:picLocks noGrp="1" noChangeAspect="1"/>
          </p:cNvPicPr>
          <p:nvPr>
            <p:ph idx="1"/>
          </p:nvPr>
        </p:nvPicPr>
        <p:blipFill>
          <a:blip r:embed="rId2"/>
          <a:stretch>
            <a:fillRect/>
          </a:stretch>
        </p:blipFill>
        <p:spPr>
          <a:xfrm>
            <a:off x="2387593" y="1825625"/>
            <a:ext cx="4368813" cy="4351338"/>
          </a:xfrm>
        </p:spPr>
      </p:pic>
      <p:pic>
        <p:nvPicPr>
          <p:cNvPr id="9" name="Picture 8">
            <a:extLst>
              <a:ext uri="{FF2B5EF4-FFF2-40B4-BE49-F238E27FC236}">
                <a16:creationId xmlns:a16="http://schemas.microsoft.com/office/drawing/2014/main" id="{95342C94-6581-42BB-6A48-F1D9568CC518}"/>
              </a:ext>
            </a:extLst>
          </p:cNvPr>
          <p:cNvPicPr>
            <a:picLocks noChangeAspect="1"/>
          </p:cNvPicPr>
          <p:nvPr/>
        </p:nvPicPr>
        <p:blipFill>
          <a:blip r:embed="rId3"/>
          <a:stretch>
            <a:fillRect/>
          </a:stretch>
        </p:blipFill>
        <p:spPr>
          <a:xfrm>
            <a:off x="251520" y="116632"/>
            <a:ext cx="8459381" cy="5944430"/>
          </a:xfrm>
          <a:prstGeom prst="rect">
            <a:avLst/>
          </a:prstGeom>
        </p:spPr>
      </p:pic>
      <p:pic>
        <p:nvPicPr>
          <p:cNvPr id="11" name="Picture 10">
            <a:extLst>
              <a:ext uri="{FF2B5EF4-FFF2-40B4-BE49-F238E27FC236}">
                <a16:creationId xmlns:a16="http://schemas.microsoft.com/office/drawing/2014/main" id="{0E17A931-29B9-79F6-730C-EAEB3318B5D9}"/>
              </a:ext>
            </a:extLst>
          </p:cNvPr>
          <p:cNvPicPr>
            <a:picLocks noChangeAspect="1"/>
          </p:cNvPicPr>
          <p:nvPr/>
        </p:nvPicPr>
        <p:blipFill>
          <a:blip r:embed="rId4"/>
          <a:stretch>
            <a:fillRect/>
          </a:stretch>
        </p:blipFill>
        <p:spPr>
          <a:xfrm>
            <a:off x="0" y="1511141"/>
            <a:ext cx="9144000" cy="3835718"/>
          </a:xfrm>
          <a:prstGeom prst="rect">
            <a:avLst/>
          </a:prstGeom>
        </p:spPr>
      </p:pic>
      <p:pic>
        <p:nvPicPr>
          <p:cNvPr id="13" name="Picture 12">
            <a:extLst>
              <a:ext uri="{FF2B5EF4-FFF2-40B4-BE49-F238E27FC236}">
                <a16:creationId xmlns:a16="http://schemas.microsoft.com/office/drawing/2014/main" id="{F34515A4-64CC-43C2-CB31-017E5B0EBFC8}"/>
              </a:ext>
            </a:extLst>
          </p:cNvPr>
          <p:cNvPicPr>
            <a:picLocks noChangeAspect="1"/>
          </p:cNvPicPr>
          <p:nvPr/>
        </p:nvPicPr>
        <p:blipFill>
          <a:blip r:embed="rId5"/>
          <a:stretch>
            <a:fillRect/>
          </a:stretch>
        </p:blipFill>
        <p:spPr>
          <a:xfrm>
            <a:off x="2423812" y="1776182"/>
            <a:ext cx="4296375" cy="3305636"/>
          </a:xfrm>
          <a:prstGeom prst="rect">
            <a:avLst/>
          </a:prstGeom>
        </p:spPr>
      </p:pic>
    </p:spTree>
    <p:extLst>
      <p:ext uri="{BB962C8B-B14F-4D97-AF65-F5344CB8AC3E}">
        <p14:creationId xmlns:p14="http://schemas.microsoft.com/office/powerpoint/2010/main" val="38312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81B9-C111-4B19-BF64-527FABF70607}"/>
              </a:ext>
            </a:extLst>
          </p:cNvPr>
          <p:cNvSpPr>
            <a:spLocks noGrp="1"/>
          </p:cNvSpPr>
          <p:nvPr>
            <p:ph type="title"/>
          </p:nvPr>
        </p:nvSpPr>
        <p:spPr/>
        <p:txBody>
          <a:bodyPr/>
          <a:lstStyle/>
          <a:p>
            <a:r>
              <a:rPr lang="hr-HR" dirty="0"/>
              <a:t>Zaključak</a:t>
            </a:r>
          </a:p>
        </p:txBody>
      </p:sp>
      <p:sp>
        <p:nvSpPr>
          <p:cNvPr id="3" name="Content Placeholder 2">
            <a:extLst>
              <a:ext uri="{FF2B5EF4-FFF2-40B4-BE49-F238E27FC236}">
                <a16:creationId xmlns:a16="http://schemas.microsoft.com/office/drawing/2014/main" id="{9020F5A8-55EA-4006-863B-5BCEB82495A0}"/>
              </a:ext>
            </a:extLst>
          </p:cNvPr>
          <p:cNvSpPr>
            <a:spLocks noGrp="1"/>
          </p:cNvSpPr>
          <p:nvPr>
            <p:ph idx="1"/>
          </p:nvPr>
        </p:nvSpPr>
        <p:spPr/>
        <p:txBody>
          <a:bodyPr/>
          <a:lstStyle/>
          <a:p>
            <a:r>
              <a:rPr lang="hr-HR" dirty="0"/>
              <a:t>Pojašnjenje pojmova</a:t>
            </a:r>
          </a:p>
          <a:p>
            <a:r>
              <a:rPr lang="hr-HR" dirty="0"/>
              <a:t>Krađa identiteta uvijek izazov i velika prijetnja</a:t>
            </a:r>
          </a:p>
          <a:p>
            <a:r>
              <a:rPr lang="hr-HR" dirty="0"/>
              <a:t>Lozinke ne mogu biti jedina mjera zaštite od napada</a:t>
            </a:r>
          </a:p>
          <a:p>
            <a:r>
              <a:rPr lang="hr-HR" dirty="0"/>
              <a:t>Mijenjanje lozinki smanjuje sigurnost</a:t>
            </a:r>
          </a:p>
          <a:p>
            <a:r>
              <a:rPr lang="hr-HR" dirty="0"/>
              <a:t>RBA</a:t>
            </a:r>
          </a:p>
          <a:p>
            <a:r>
              <a:rPr lang="hr-HR" dirty="0"/>
              <a:t>Autentifikacija bez lozinki</a:t>
            </a:r>
          </a:p>
          <a:p>
            <a:r>
              <a:rPr lang="hr-HR" dirty="0"/>
              <a:t>FIDO2 i </a:t>
            </a:r>
            <a:r>
              <a:rPr lang="hr-HR" dirty="0" err="1"/>
              <a:t>Passkey</a:t>
            </a:r>
            <a:endParaRPr lang="hr-HR" dirty="0"/>
          </a:p>
        </p:txBody>
      </p:sp>
    </p:spTree>
    <p:extLst>
      <p:ext uri="{BB962C8B-B14F-4D97-AF65-F5344CB8AC3E}">
        <p14:creationId xmlns:p14="http://schemas.microsoft.com/office/powerpoint/2010/main" val="166084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1B5DB-BB2B-37C3-9A4F-D2808EE25FEA}"/>
              </a:ext>
            </a:extLst>
          </p:cNvPr>
          <p:cNvSpPr>
            <a:spLocks noGrp="1"/>
          </p:cNvSpPr>
          <p:nvPr>
            <p:ph type="title"/>
          </p:nvPr>
        </p:nvSpPr>
        <p:spPr/>
        <p:txBody>
          <a:bodyPr/>
          <a:lstStyle/>
          <a:p>
            <a:r>
              <a:rPr lang="hr-HR" dirty="0"/>
              <a:t>Microsoft incident</a:t>
            </a:r>
          </a:p>
        </p:txBody>
      </p:sp>
      <p:sp>
        <p:nvSpPr>
          <p:cNvPr id="3" name="Content Placeholder 2">
            <a:extLst>
              <a:ext uri="{FF2B5EF4-FFF2-40B4-BE49-F238E27FC236}">
                <a16:creationId xmlns:a16="http://schemas.microsoft.com/office/drawing/2014/main" id="{5895D478-FA88-0492-E8E7-AAD12523D973}"/>
              </a:ext>
            </a:extLst>
          </p:cNvPr>
          <p:cNvSpPr>
            <a:spLocks noGrp="1"/>
          </p:cNvSpPr>
          <p:nvPr>
            <p:ph idx="1"/>
          </p:nvPr>
        </p:nvSpPr>
        <p:spPr/>
        <p:txBody>
          <a:bodyPr/>
          <a:lstStyle/>
          <a:p>
            <a:r>
              <a:rPr lang="en-US" dirty="0"/>
              <a:t>Microsoft originally disclosed the breach in late January and attributed it to a group it calls Midnight Blizzard, which has been linked to Russia's SVR by the US and UK governments.</a:t>
            </a:r>
            <a:endParaRPr lang="hr-HR" dirty="0"/>
          </a:p>
          <a:p>
            <a:r>
              <a:rPr lang="hr-HR" b="1" dirty="0"/>
              <a:t>I</a:t>
            </a:r>
            <a:r>
              <a:rPr lang="en-US" b="1" dirty="0"/>
              <a:t>t is apparent that Midnight Blizzard is attempting to use secrets of different types it has found. Some of these secrets were shared between customers and Microsoft in email</a:t>
            </a:r>
            <a:r>
              <a:rPr lang="en-US" dirty="0"/>
              <a:t>, and as we discover them in our exfiltrated email, we have been and are reaching out to these customers to assist them in taking mitigating measures. Midnight Blizzard has increased the volume of some aspects of the attack, such as password sprays, by as much as 10-fold in February, compared to the already large volume we saw in January 2024. </a:t>
            </a:r>
            <a:endParaRPr lang="hr-HR" dirty="0"/>
          </a:p>
          <a:p>
            <a:r>
              <a:rPr lang="en-US" dirty="0"/>
              <a:t>The 'secrets' Microsoft refers to could include API keys, access tokens or passwords.</a:t>
            </a:r>
            <a:endParaRPr lang="hr-HR" dirty="0"/>
          </a:p>
        </p:txBody>
      </p:sp>
    </p:spTree>
    <p:extLst>
      <p:ext uri="{BB962C8B-B14F-4D97-AF65-F5344CB8AC3E}">
        <p14:creationId xmlns:p14="http://schemas.microsoft.com/office/powerpoint/2010/main" val="162483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21D5-A64C-D463-0179-A44DFE7DE31B}"/>
              </a:ext>
            </a:extLst>
          </p:cNvPr>
          <p:cNvSpPr>
            <a:spLocks noGrp="1"/>
          </p:cNvSpPr>
          <p:nvPr>
            <p:ph type="title"/>
          </p:nvPr>
        </p:nvSpPr>
        <p:spPr/>
        <p:txBody>
          <a:bodyPr/>
          <a:lstStyle/>
          <a:p>
            <a:r>
              <a:rPr lang="hr-HR" dirty="0"/>
              <a:t>Microsoft </a:t>
            </a:r>
            <a:r>
              <a:rPr lang="hr-HR" dirty="0" err="1"/>
              <a:t>report</a:t>
            </a:r>
            <a:endParaRPr lang="hr-HR" dirty="0"/>
          </a:p>
        </p:txBody>
      </p:sp>
      <p:sp>
        <p:nvSpPr>
          <p:cNvPr id="3" name="Content Placeholder 2">
            <a:extLst>
              <a:ext uri="{FF2B5EF4-FFF2-40B4-BE49-F238E27FC236}">
                <a16:creationId xmlns:a16="http://schemas.microsoft.com/office/drawing/2014/main" id="{BBF8B806-D03A-0C24-37FB-6DB618A10F79}"/>
              </a:ext>
            </a:extLst>
          </p:cNvPr>
          <p:cNvSpPr>
            <a:spLocks noGrp="1"/>
          </p:cNvSpPr>
          <p:nvPr>
            <p:ph idx="1"/>
          </p:nvPr>
        </p:nvSpPr>
        <p:spPr/>
        <p:txBody>
          <a:bodyPr>
            <a:normAutofit fontScale="92500"/>
          </a:bodyPr>
          <a:lstStyle/>
          <a:p>
            <a:r>
              <a:rPr lang="hr-HR" dirty="0">
                <a:hlinkClick r:id="rId2"/>
              </a:rPr>
              <a:t>https://www.cisa.gov/sites/default/files/2024-04/CSRB_Review_of_the_Summer_2023_MEO_Intrusion_Final_508c.pdf?is=f0dfcb67a8bf905fdbe4f8e079980e46b13165ce0f6d5a4345bcb6fc93cd8c3f</a:t>
            </a:r>
            <a:endParaRPr lang="hr-HR" dirty="0"/>
          </a:p>
          <a:p>
            <a:r>
              <a:rPr lang="en-US" dirty="0"/>
              <a:t>In May and June 2023, a threat actor compromised the Microsoft Exchange Online mailboxes of 22 organizations and over 500 individuals around the world. The actor—known as Storm-0558 and assessed to be affiliated with the People’s Republic of China in pursuit of espionage objectives—accessed the accounts using authentication tokens that were signed by a key Microsoft had created in 2016. </a:t>
            </a:r>
            <a:endParaRPr lang="hr-HR" dirty="0"/>
          </a:p>
          <a:p>
            <a:r>
              <a:rPr lang="en-US" dirty="0"/>
              <a:t>This intrusion compromised senior United States government representatives working on national security matters, including the email accounts of </a:t>
            </a:r>
            <a:r>
              <a:rPr lang="en-US" sz="2300" dirty="0"/>
              <a:t>Commerce</a:t>
            </a:r>
            <a:r>
              <a:rPr lang="en-US" dirty="0"/>
              <a:t> Secretary Gina Raimondo, United States Ambassador to the People’s Republic of China R. Nicholas Burns, and Congressman Don Bacon.</a:t>
            </a:r>
            <a:endParaRPr lang="hr-HR" dirty="0"/>
          </a:p>
        </p:txBody>
      </p:sp>
    </p:spTree>
    <p:extLst>
      <p:ext uri="{BB962C8B-B14F-4D97-AF65-F5344CB8AC3E}">
        <p14:creationId xmlns:p14="http://schemas.microsoft.com/office/powerpoint/2010/main" val="213411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6218-5667-F3F7-F634-A211E8E3E408}"/>
              </a:ext>
            </a:extLst>
          </p:cNvPr>
          <p:cNvSpPr>
            <a:spLocks noGrp="1"/>
          </p:cNvSpPr>
          <p:nvPr>
            <p:ph type="title"/>
          </p:nvPr>
        </p:nvSpPr>
        <p:spPr/>
        <p:txBody>
          <a:bodyPr/>
          <a:lstStyle/>
          <a:p>
            <a:r>
              <a:rPr lang="hr-HR" dirty="0"/>
              <a:t>Microsoft </a:t>
            </a:r>
            <a:r>
              <a:rPr lang="hr-HR" dirty="0" err="1"/>
              <a:t>report</a:t>
            </a:r>
            <a:endParaRPr lang="hr-HR" dirty="0"/>
          </a:p>
        </p:txBody>
      </p:sp>
      <p:sp>
        <p:nvSpPr>
          <p:cNvPr id="3" name="Content Placeholder 2">
            <a:extLst>
              <a:ext uri="{FF2B5EF4-FFF2-40B4-BE49-F238E27FC236}">
                <a16:creationId xmlns:a16="http://schemas.microsoft.com/office/drawing/2014/main" id="{4BC77C9C-660F-AC47-4085-41A978A064A5}"/>
              </a:ext>
            </a:extLst>
          </p:cNvPr>
          <p:cNvSpPr>
            <a:spLocks noGrp="1"/>
          </p:cNvSpPr>
          <p:nvPr>
            <p:ph idx="1"/>
          </p:nvPr>
        </p:nvSpPr>
        <p:spPr/>
        <p:txBody>
          <a:bodyPr/>
          <a:lstStyle/>
          <a:p>
            <a:r>
              <a:rPr lang="en-US" dirty="0"/>
              <a:t>The Board finds that this intrusion was preventable and should never have occurred. </a:t>
            </a:r>
            <a:endParaRPr lang="hr-HR" dirty="0"/>
          </a:p>
          <a:p>
            <a:r>
              <a:rPr lang="en-US" dirty="0"/>
              <a:t>The Board also concludes that</a:t>
            </a:r>
            <a:r>
              <a:rPr lang="hr-HR" dirty="0"/>
              <a:t> </a:t>
            </a:r>
            <a:r>
              <a:rPr lang="en-US" dirty="0"/>
              <a:t>Microsoft’s security culture was inadequate and requires an overhaul, particularly in light of the company’s centrality in</a:t>
            </a:r>
            <a:r>
              <a:rPr lang="hr-HR" dirty="0"/>
              <a:t> </a:t>
            </a:r>
            <a:r>
              <a:rPr lang="en-US" dirty="0"/>
              <a:t>the technology ecosystem and the level of trust customers place in the company to protect their data and operations.</a:t>
            </a:r>
            <a:endParaRPr lang="hr-HR" dirty="0"/>
          </a:p>
        </p:txBody>
      </p:sp>
    </p:spTree>
    <p:extLst>
      <p:ext uri="{BB962C8B-B14F-4D97-AF65-F5344CB8AC3E}">
        <p14:creationId xmlns:p14="http://schemas.microsoft.com/office/powerpoint/2010/main" val="90351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8F38-391C-CCF6-96B8-0985A7AFC9DF}"/>
              </a:ext>
            </a:extLst>
          </p:cNvPr>
          <p:cNvSpPr>
            <a:spLocks noGrp="1"/>
          </p:cNvSpPr>
          <p:nvPr>
            <p:ph type="title"/>
          </p:nvPr>
        </p:nvSpPr>
        <p:spPr/>
        <p:txBody>
          <a:bodyPr/>
          <a:lstStyle/>
          <a:p>
            <a:r>
              <a:rPr lang="hr-HR" dirty="0"/>
              <a:t>Microsoft </a:t>
            </a:r>
            <a:r>
              <a:rPr lang="hr-HR" dirty="0" err="1"/>
              <a:t>report</a:t>
            </a:r>
            <a:endParaRPr lang="hr-HR" dirty="0"/>
          </a:p>
        </p:txBody>
      </p:sp>
      <p:sp>
        <p:nvSpPr>
          <p:cNvPr id="3" name="Content Placeholder 2">
            <a:extLst>
              <a:ext uri="{FF2B5EF4-FFF2-40B4-BE49-F238E27FC236}">
                <a16:creationId xmlns:a16="http://schemas.microsoft.com/office/drawing/2014/main" id="{91714CEE-4D64-0A7B-EE80-CBA1564BCDC3}"/>
              </a:ext>
            </a:extLst>
          </p:cNvPr>
          <p:cNvSpPr>
            <a:spLocks noGrp="1"/>
          </p:cNvSpPr>
          <p:nvPr>
            <p:ph idx="1"/>
          </p:nvPr>
        </p:nvSpPr>
        <p:spPr/>
        <p:txBody>
          <a:bodyPr>
            <a:normAutofit fontScale="85000" lnSpcReduction="20000"/>
          </a:bodyPr>
          <a:lstStyle/>
          <a:p>
            <a:r>
              <a:rPr lang="en-US" dirty="0"/>
              <a:t>the cascade of Microsoft’s avoidable errors that allowed this intrusion to succeed;</a:t>
            </a:r>
          </a:p>
          <a:p>
            <a:r>
              <a:rPr lang="en-US" dirty="0"/>
              <a:t> Microsoft’s failure to detect the compromise of its cryptographic crown jewels on its own, relying instead on a</a:t>
            </a:r>
            <a:r>
              <a:rPr lang="hr-HR" dirty="0"/>
              <a:t> </a:t>
            </a:r>
            <a:r>
              <a:rPr lang="en-US" dirty="0"/>
              <a:t>customer to reach out to identify anomalies the customer had observed;</a:t>
            </a:r>
          </a:p>
          <a:p>
            <a:r>
              <a:rPr lang="en-US" dirty="0"/>
              <a:t>the Board’s assessment of security practices at other cloud service providers, which maintained security</a:t>
            </a:r>
            <a:r>
              <a:rPr lang="hr-HR" dirty="0"/>
              <a:t> </a:t>
            </a:r>
            <a:r>
              <a:rPr lang="en-US" dirty="0"/>
              <a:t>controls that Microsoft did not;</a:t>
            </a:r>
          </a:p>
          <a:p>
            <a:r>
              <a:rPr lang="en-US" dirty="0"/>
              <a:t>Microsoft’s failure to detect a compromise of an employee's laptop from a recently acquired company prior to</a:t>
            </a:r>
            <a:r>
              <a:rPr lang="hr-HR" dirty="0"/>
              <a:t> </a:t>
            </a:r>
            <a:r>
              <a:rPr lang="en-US" dirty="0"/>
              <a:t>allowing it to connect to Microsoft’s corporate network in 2021;</a:t>
            </a:r>
          </a:p>
          <a:p>
            <a:r>
              <a:rPr lang="en-US" dirty="0"/>
              <a:t>Microsoft’s decision not to correct, in a timely manner, its inaccurate public statements about this incident,</a:t>
            </a:r>
            <a:r>
              <a:rPr lang="hr-HR" dirty="0"/>
              <a:t> </a:t>
            </a:r>
            <a:r>
              <a:rPr lang="en-US" dirty="0"/>
              <a:t>including a corporate statement that Microsoft believed it had determined the likely root cause of the intrusion</a:t>
            </a:r>
            <a:r>
              <a:rPr lang="hr-HR" dirty="0"/>
              <a:t> </a:t>
            </a:r>
            <a:r>
              <a:rPr lang="en-US" dirty="0"/>
              <a:t>when in fact, it still has not; even though Microsoft acknowledged to the Board in November 2023 that its</a:t>
            </a:r>
            <a:r>
              <a:rPr lang="hr-HR" dirty="0"/>
              <a:t> </a:t>
            </a:r>
            <a:r>
              <a:rPr lang="en-US" dirty="0"/>
              <a:t>September 6, 2023 blog post about the root cause was inaccurate, it did not update that post until March 12,</a:t>
            </a:r>
            <a:r>
              <a:rPr lang="hr-HR" dirty="0"/>
              <a:t> </a:t>
            </a:r>
            <a:r>
              <a:rPr lang="en-US" dirty="0"/>
              <a:t>2024, as the Board was concluding its review and only after the Board’s repeated questioning about</a:t>
            </a:r>
            <a:r>
              <a:rPr lang="hr-HR" dirty="0"/>
              <a:t> </a:t>
            </a:r>
            <a:r>
              <a:rPr lang="en-US" dirty="0"/>
              <a:t>Microsoft’s plans to issue a correction</a:t>
            </a:r>
            <a:endParaRPr lang="hr-HR" dirty="0"/>
          </a:p>
        </p:txBody>
      </p:sp>
    </p:spTree>
    <p:extLst>
      <p:ext uri="{BB962C8B-B14F-4D97-AF65-F5344CB8AC3E}">
        <p14:creationId xmlns:p14="http://schemas.microsoft.com/office/powerpoint/2010/main" val="341053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8055-3A4D-0453-9E62-34EC125BC453}"/>
              </a:ext>
            </a:extLst>
          </p:cNvPr>
          <p:cNvSpPr>
            <a:spLocks noGrp="1"/>
          </p:cNvSpPr>
          <p:nvPr>
            <p:ph type="title"/>
          </p:nvPr>
        </p:nvSpPr>
        <p:spPr/>
        <p:txBody>
          <a:bodyPr/>
          <a:lstStyle/>
          <a:p>
            <a:r>
              <a:rPr lang="hr-HR" dirty="0"/>
              <a:t>Microsoft </a:t>
            </a:r>
            <a:r>
              <a:rPr lang="hr-HR" dirty="0" err="1"/>
              <a:t>report</a:t>
            </a:r>
            <a:endParaRPr lang="hr-HR" dirty="0"/>
          </a:p>
        </p:txBody>
      </p:sp>
      <p:sp>
        <p:nvSpPr>
          <p:cNvPr id="3" name="Content Placeholder 2">
            <a:extLst>
              <a:ext uri="{FF2B5EF4-FFF2-40B4-BE49-F238E27FC236}">
                <a16:creationId xmlns:a16="http://schemas.microsoft.com/office/drawing/2014/main" id="{37FDD136-D4FB-92EE-FE66-D9E547759F5B}"/>
              </a:ext>
            </a:extLst>
          </p:cNvPr>
          <p:cNvSpPr>
            <a:spLocks noGrp="1"/>
          </p:cNvSpPr>
          <p:nvPr>
            <p:ph idx="1"/>
          </p:nvPr>
        </p:nvSpPr>
        <p:spPr/>
        <p:txBody>
          <a:bodyPr/>
          <a:lstStyle/>
          <a:p>
            <a:r>
              <a:rPr lang="en-US" dirty="0"/>
              <a:t>the Board's observation of a separate incident, disclosed by Microsoft in January 2024, the investigation of</a:t>
            </a:r>
            <a:r>
              <a:rPr lang="hr-HR" dirty="0"/>
              <a:t> </a:t>
            </a:r>
            <a:r>
              <a:rPr lang="en-US" dirty="0"/>
              <a:t>which was not in the purview of the Board’s review, which revealed a compromise that allowed a different</a:t>
            </a:r>
            <a:r>
              <a:rPr lang="hr-HR" dirty="0"/>
              <a:t> </a:t>
            </a:r>
            <a:r>
              <a:rPr lang="en-US" dirty="0"/>
              <a:t>nation-state actor to access highly-sensitive Microsoft corporate email accounts, source code repositories, and</a:t>
            </a:r>
            <a:r>
              <a:rPr lang="hr-HR" dirty="0"/>
              <a:t> </a:t>
            </a:r>
            <a:r>
              <a:rPr lang="en-US" dirty="0"/>
              <a:t>internal systems;</a:t>
            </a:r>
            <a:endParaRPr lang="hr-HR" dirty="0"/>
          </a:p>
          <a:p>
            <a:r>
              <a:rPr lang="en-US" dirty="0"/>
              <a:t>how Microsoft’s ubiquitous and critical products, which underpin essential services that support national security, the foundations of our economy, and public health and safety, require the company to demonstrate the highest standards of security, accountability, and transparency.</a:t>
            </a:r>
            <a:endParaRPr lang="hr-HR" dirty="0"/>
          </a:p>
        </p:txBody>
      </p:sp>
    </p:spTree>
    <p:extLst>
      <p:ext uri="{BB962C8B-B14F-4D97-AF65-F5344CB8AC3E}">
        <p14:creationId xmlns:p14="http://schemas.microsoft.com/office/powerpoint/2010/main" val="1850739233"/>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themeOverride>
</file>

<file path=docProps/app.xml><?xml version="1.0" encoding="utf-8"?>
<Properties xmlns="http://schemas.openxmlformats.org/officeDocument/2006/extended-properties" xmlns:vt="http://schemas.openxmlformats.org/officeDocument/2006/docPropsVTypes">
  <Template>Racunarstvo bijeli template</Template>
  <TotalTime>0</TotalTime>
  <Words>2682</Words>
  <Application>Microsoft Office PowerPoint</Application>
  <PresentationFormat>On-screen Show (4:3)</PresentationFormat>
  <Paragraphs>189</Paragraphs>
  <Slides>45</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45</vt:i4>
      </vt:variant>
    </vt:vector>
  </HeadingPairs>
  <TitlesOfParts>
    <vt:vector size="57" baseType="lpstr">
      <vt:lpstr>Arial</vt:lpstr>
      <vt:lpstr>Calibri</vt:lpstr>
      <vt:lpstr>Calibri Light</vt:lpstr>
      <vt:lpstr>Inter</vt:lpstr>
      <vt:lpstr>Segoe UI</vt:lpstr>
      <vt:lpstr>Segoe UI Light</vt:lpstr>
      <vt:lpstr>Segoe UI Semibold</vt:lpstr>
      <vt:lpstr>Source Sans Pro Web</vt:lpstr>
      <vt:lpstr>Wingdings</vt:lpstr>
      <vt:lpstr>Office Theme</vt:lpstr>
      <vt:lpstr>Custom Design</vt:lpstr>
      <vt:lpstr>TechEd 2014 Dk Blue</vt:lpstr>
      <vt:lpstr>PowerPoint Presentation</vt:lpstr>
      <vt:lpstr>Uvod</vt:lpstr>
      <vt:lpstr>Aaron Barr slučaj (početak 2011)</vt:lpstr>
      <vt:lpstr>Microsoft incident</vt:lpstr>
      <vt:lpstr>Microsoft incident</vt:lpstr>
      <vt:lpstr>Microsoft report</vt:lpstr>
      <vt:lpstr>Microsoft report</vt:lpstr>
      <vt:lpstr>Microsoft report</vt:lpstr>
      <vt:lpstr>Microsoft report</vt:lpstr>
      <vt:lpstr>Verizon Data Breach Izvještaj 2024</vt:lpstr>
      <vt:lpstr>Identifikacija</vt:lpstr>
      <vt:lpstr>Autentifikacija</vt:lpstr>
      <vt:lpstr>PowerPoint Presentation</vt:lpstr>
      <vt:lpstr>Nešto što samo korisnik zna</vt:lpstr>
      <vt:lpstr>Nešto što samo korisnik posjeduje </vt:lpstr>
      <vt:lpstr>Nešto što korisnik jest </vt:lpstr>
      <vt:lpstr>Lozinke (nešto što korisnik zna)</vt:lpstr>
      <vt:lpstr>Još malo o zaporkama</vt:lpstr>
      <vt:lpstr>PowerPoint Presentation</vt:lpstr>
      <vt:lpstr>Kako se zaporke otkrivaju?</vt:lpstr>
      <vt:lpstr>NIST guideline</vt:lpstr>
      <vt:lpstr>NIST do advices</vt:lpstr>
      <vt:lpstr>NIST don’t do advices</vt:lpstr>
      <vt:lpstr>Zašto je loša redovita promjena zaporki?</vt:lpstr>
      <vt:lpstr>PowerPoint Presentation</vt:lpstr>
      <vt:lpstr>Dvo-faktorska ili više-faktorska autentifikacija</vt:lpstr>
      <vt:lpstr>2FA/MFA metode</vt:lpstr>
      <vt:lpstr>2FA korištenjem mobilnih aplikacija</vt:lpstr>
      <vt:lpstr>Mobilna autentikacijska aplikacija ili sms OTP</vt:lpstr>
      <vt:lpstr>Kada obvezno tražiti MFA?</vt:lpstr>
      <vt:lpstr>MFA napadi („MFA bombing”)</vt:lpstr>
      <vt:lpstr>MFA napadi</vt:lpstr>
      <vt:lpstr>Adversary-in-the-middle (AiTM) phishing sites</vt:lpstr>
      <vt:lpstr>Risk based autentifikacija</vt:lpstr>
      <vt:lpstr>PowerPoint Presentation</vt:lpstr>
      <vt:lpstr>Autentifikacija bez lozinki (engl. paswordless authentication)</vt:lpstr>
      <vt:lpstr>Autentifikacija bez lozinki</vt:lpstr>
      <vt:lpstr>PowerPoint Presentation</vt:lpstr>
      <vt:lpstr>CISA preporuka</vt:lpstr>
      <vt:lpstr>FIDO2</vt:lpstr>
      <vt:lpstr>Passkey</vt:lpstr>
      <vt:lpstr>Tko podržava?</vt:lpstr>
      <vt:lpstr>Passkey Gmail example</vt:lpstr>
      <vt:lpstr>Passkey Gmail example</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17</cp:revision>
  <dcterms:created xsi:type="dcterms:W3CDTF">2009-02-27T23:33:40Z</dcterms:created>
  <dcterms:modified xsi:type="dcterms:W3CDTF">2025-04-01T10:35:11Z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2024-03-23T16:43:58Z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a6dbab2c-7513-4a34-b0fb-5efcb977609d</vt:lpwstr>
  </property>
  <property fmtid="{D5CDD505-2E9C-101B-9397-08002B2CF9AE}" pid="10" name="MSIP_Label_edf682b7-f91e-48bc-97e5-bfb95b32f5b9_ContentBits">
    <vt:lpwstr>0</vt:lpwstr>
  </property>
</Properties>
</file>