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083" r:id="rId1"/>
    <p:sldMasterId id="2147484078" r:id="rId2"/>
  </p:sldMasterIdLst>
  <p:notesMasterIdLst>
    <p:notesMasterId r:id="rId47"/>
  </p:notesMasterIdLst>
  <p:handoutMasterIdLst>
    <p:handoutMasterId r:id="rId48"/>
  </p:handoutMasterIdLst>
  <p:sldIdLst>
    <p:sldId id="456" r:id="rId3"/>
    <p:sldId id="481" r:id="rId4"/>
    <p:sldId id="973" r:id="rId5"/>
    <p:sldId id="974" r:id="rId6"/>
    <p:sldId id="975" r:id="rId7"/>
    <p:sldId id="482" r:id="rId8"/>
    <p:sldId id="483" r:id="rId9"/>
    <p:sldId id="484" r:id="rId10"/>
    <p:sldId id="485" r:id="rId11"/>
    <p:sldId id="462" r:id="rId12"/>
    <p:sldId id="495" r:id="rId13"/>
    <p:sldId id="494" r:id="rId14"/>
    <p:sldId id="947" r:id="rId15"/>
    <p:sldId id="487" r:id="rId16"/>
    <p:sldId id="948" r:id="rId17"/>
    <p:sldId id="949" r:id="rId18"/>
    <p:sldId id="951" r:id="rId19"/>
    <p:sldId id="956" r:id="rId20"/>
    <p:sldId id="950" r:id="rId21"/>
    <p:sldId id="491" r:id="rId22"/>
    <p:sldId id="939" r:id="rId23"/>
    <p:sldId id="941" r:id="rId24"/>
    <p:sldId id="960" r:id="rId25"/>
    <p:sldId id="488" r:id="rId26"/>
    <p:sldId id="489" r:id="rId27"/>
    <p:sldId id="962" r:id="rId28"/>
    <p:sldId id="957" r:id="rId29"/>
    <p:sldId id="958" r:id="rId30"/>
    <p:sldId id="959" r:id="rId31"/>
    <p:sldId id="961" r:id="rId32"/>
    <p:sldId id="463" r:id="rId33"/>
    <p:sldId id="935" r:id="rId34"/>
    <p:sldId id="493" r:id="rId35"/>
    <p:sldId id="963" r:id="rId36"/>
    <p:sldId id="356" r:id="rId37"/>
    <p:sldId id="367" r:id="rId38"/>
    <p:sldId id="953" r:id="rId39"/>
    <p:sldId id="360" r:id="rId40"/>
    <p:sldId id="964" r:id="rId41"/>
    <p:sldId id="965" r:id="rId42"/>
    <p:sldId id="967" r:id="rId43"/>
    <p:sldId id="966" r:id="rId44"/>
    <p:sldId id="954" r:id="rId45"/>
    <p:sldId id="442" r:id="rId46"/>
  </p:sldIdLst>
  <p:sldSz cx="9144000" cy="6858000" type="screen4x3"/>
  <p:notesSz cx="6858000" cy="9144000"/>
  <p:defaultTextStyle>
    <a:defPPr>
      <a:defRPr lang="sr-Latn-C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B43"/>
    <a:srgbClr val="7FA8B8"/>
    <a:srgbClr val="004360"/>
    <a:srgbClr val="E6E6E6"/>
    <a:srgbClr val="50ACC5"/>
    <a:srgbClr val="77777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E376FF-D802-4A04-BA0F-C921E15B9C05}" v="9" dt="2025-03-11T10:24:34.095"/>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810" y="27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hr-H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44F454DB-61C3-4145-8B29-17F90EE0FD1F}" type="datetimeFigureOut">
              <a:rPr lang="sr-Latn-CS"/>
              <a:pPr>
                <a:defRPr/>
              </a:pPr>
              <a:t>11.3.2025.</a:t>
            </a:fld>
            <a:endParaRPr lang="hr-H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hr-H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1445B5C0-606F-4466-9868-F726114DFA08}" type="slidenum">
              <a:rPr lang="hr-HR"/>
              <a:pPr>
                <a:defRPr/>
              </a:pPr>
              <a:t>‹#›</a:t>
            </a:fld>
            <a:endParaRPr lang="hr-HR"/>
          </a:p>
        </p:txBody>
      </p:sp>
    </p:spTree>
    <p:extLst>
      <p:ext uri="{BB962C8B-B14F-4D97-AF65-F5344CB8AC3E}">
        <p14:creationId xmlns:p14="http://schemas.microsoft.com/office/powerpoint/2010/main" val="1308858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eaLnBrk="1" fontAlgn="auto" hangingPunct="1">
              <a:spcBef>
                <a:spcPts val="0"/>
              </a:spcBef>
              <a:spcAft>
                <a:spcPts val="0"/>
              </a:spcAft>
              <a:defRPr sz="1200">
                <a:latin typeface="+mn-lt"/>
                <a:cs typeface="+mn-cs"/>
              </a:defRPr>
            </a:lvl1pPr>
            <a:extLst/>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eaLnBrk="1" fontAlgn="auto" hangingPunct="1">
              <a:spcBef>
                <a:spcPts val="0"/>
              </a:spcBef>
              <a:spcAft>
                <a:spcPts val="0"/>
              </a:spcAft>
              <a:defRPr sz="1200">
                <a:latin typeface="+mn-lt"/>
                <a:cs typeface="+mn-cs"/>
              </a:defRPr>
            </a:lvl1pPr>
            <a:extLst/>
          </a:lstStyle>
          <a:p>
            <a:pPr>
              <a:defRPr/>
            </a:pPr>
            <a:fld id="{AB3A0002-DD6E-4414-BCB8-E24209A5C1C4}" type="datetimeFigureOut">
              <a:rPr lang="en-US"/>
              <a:pPr>
                <a:defRPr/>
              </a:pPr>
              <a:t>3/11/2025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eaLnBrk="1" fontAlgn="auto" hangingPunct="1">
              <a:spcBef>
                <a:spcPts val="0"/>
              </a:spcBef>
              <a:spcAft>
                <a:spcPts val="0"/>
              </a:spcAft>
              <a:defRPr sz="1200">
                <a:latin typeface="+mn-lt"/>
                <a:cs typeface="+mn-cs"/>
              </a:defRPr>
            </a:lvl1pPr>
            <a:extLst/>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D5F4D576-A18E-4B0A-AE28-B07B4E83FF99}" type="slidenum">
              <a:rPr lang="en-US"/>
              <a:pPr>
                <a:defRPr/>
              </a:pPr>
              <a:t>‹#›</a:t>
            </a:fld>
            <a:endParaRPr lang="en-US"/>
          </a:p>
        </p:txBody>
      </p:sp>
    </p:spTree>
    <p:extLst>
      <p:ext uri="{BB962C8B-B14F-4D97-AF65-F5344CB8AC3E}">
        <p14:creationId xmlns:p14="http://schemas.microsoft.com/office/powerpoint/2010/main" val="9099360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Tree>
    <p:extLst>
      <p:ext uri="{BB962C8B-B14F-4D97-AF65-F5344CB8AC3E}">
        <p14:creationId xmlns:p14="http://schemas.microsoft.com/office/powerpoint/2010/main" val="241000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1548837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3617271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2302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9119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812643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B SVEUČILIŠTE - naslovna">
    <p:spTree>
      <p:nvGrpSpPr>
        <p:cNvPr id="1" name=""/>
        <p:cNvGrpSpPr/>
        <p:nvPr/>
      </p:nvGrpSpPr>
      <p:grpSpPr>
        <a:xfrm>
          <a:off x="0" y="0"/>
          <a:ext cx="0" cy="0"/>
          <a:chOff x="0" y="0"/>
          <a:chExt cx="0" cy="0"/>
        </a:xfrm>
      </p:grpSpPr>
      <p:pic>
        <p:nvPicPr>
          <p:cNvPr id="4" name="Slika 3" descr="Slika na kojoj se prikazuje grafika, Font, grafički dizajn, tekst&#10;&#10;Opis je automatski generiran">
            <a:extLst>
              <a:ext uri="{FF2B5EF4-FFF2-40B4-BE49-F238E27FC236}">
                <a16:creationId xmlns:a16="http://schemas.microsoft.com/office/drawing/2014/main" id="{CC5AB3DF-7CBC-3543-882F-9BBE3FC47C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43660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AB UNIVERSITY pasica">
    <p:spTree>
      <p:nvGrpSpPr>
        <p:cNvPr id="1" name=""/>
        <p:cNvGrpSpPr/>
        <p:nvPr/>
      </p:nvGrpSpPr>
      <p:grpSpPr>
        <a:xfrm>
          <a:off x="0" y="0"/>
          <a:ext cx="0" cy="0"/>
          <a:chOff x="0" y="0"/>
          <a:chExt cx="0" cy="0"/>
        </a:xfrm>
      </p:grpSpPr>
      <p:pic>
        <p:nvPicPr>
          <p:cNvPr id="3" name="Slika 2">
            <a:extLst>
              <a:ext uri="{FF2B5EF4-FFF2-40B4-BE49-F238E27FC236}">
                <a16:creationId xmlns:a16="http://schemas.microsoft.com/office/drawing/2014/main" id="{C791CF42-5CF5-1042-C3D6-4455F25614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45704"/>
            <a:ext cx="6609849" cy="512296"/>
          </a:xfrm>
          <a:prstGeom prst="rect">
            <a:avLst/>
          </a:prstGeom>
        </p:spPr>
      </p:pic>
      <p:sp>
        <p:nvSpPr>
          <p:cNvPr id="5" name="Naslov 1">
            <a:extLst>
              <a:ext uri="{FF2B5EF4-FFF2-40B4-BE49-F238E27FC236}">
                <a16:creationId xmlns:a16="http://schemas.microsoft.com/office/drawing/2014/main" id="{3DB087E0-08F6-7EA5-1AE1-CC688527B645}"/>
              </a:ext>
            </a:extLst>
          </p:cNvPr>
          <p:cNvSpPr>
            <a:spLocks noGrp="1"/>
          </p:cNvSpPr>
          <p:nvPr>
            <p:ph type="title"/>
          </p:nvPr>
        </p:nvSpPr>
        <p:spPr>
          <a:xfrm>
            <a:off x="628650" y="365126"/>
            <a:ext cx="7886700" cy="1325563"/>
          </a:xfrm>
          <a:prstGeom prst="rect">
            <a:avLst/>
          </a:prstGeom>
        </p:spPr>
        <p:txBody>
          <a:bodyPr/>
          <a:lstStyle/>
          <a:p>
            <a:r>
              <a:rPr lang="hr-HR"/>
              <a:t>Kliknite da biste uredili stil naslova matrice</a:t>
            </a:r>
          </a:p>
        </p:txBody>
      </p:sp>
      <p:sp>
        <p:nvSpPr>
          <p:cNvPr id="6" name="Rezervirano mjesto sadržaja 2">
            <a:extLst>
              <a:ext uri="{FF2B5EF4-FFF2-40B4-BE49-F238E27FC236}">
                <a16:creationId xmlns:a16="http://schemas.microsoft.com/office/drawing/2014/main" id="{2F407C7A-CC70-6CBF-7578-1C5D64A6BEBB}"/>
              </a:ext>
            </a:extLst>
          </p:cNvPr>
          <p:cNvSpPr>
            <a:spLocks noGrp="1"/>
          </p:cNvSpPr>
          <p:nvPr>
            <p:ph idx="1"/>
          </p:nvPr>
        </p:nvSpPr>
        <p:spPr>
          <a:xfrm>
            <a:off x="628650" y="1825625"/>
            <a:ext cx="7886700" cy="4351338"/>
          </a:xfrm>
          <a:prstGeom prst="rect">
            <a:avLst/>
          </a:prstGeo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p>
        </p:txBody>
      </p:sp>
    </p:spTree>
    <p:extLst>
      <p:ext uri="{BB962C8B-B14F-4D97-AF65-F5344CB8AC3E}">
        <p14:creationId xmlns:p14="http://schemas.microsoft.com/office/powerpoint/2010/main" val="11160905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9" cy="6858000"/>
          </a:xfrm>
          <a:prstGeom prst="rect">
            <a:avLst/>
          </a:prstGeom>
        </p:spPr>
      </p:pic>
      <p:sp>
        <p:nvSpPr>
          <p:cNvPr id="2" name="Title 1"/>
          <p:cNvSpPr>
            <a:spLocks noGrp="1"/>
          </p:cNvSpPr>
          <p:nvPr>
            <p:ph type="ctrTitle"/>
          </p:nvPr>
        </p:nvSpPr>
        <p:spPr>
          <a:xfrm>
            <a:off x="827691" y="4348862"/>
            <a:ext cx="7488613" cy="1283370"/>
          </a:xfrm>
          <a:prstGeom prst="rect">
            <a:avLst/>
          </a:prstGeom>
        </p:spPr>
        <p:txBody>
          <a:bodyPr/>
          <a:lstStyle>
            <a:lvl1pPr>
              <a:defRPr sz="4000" b="1" i="0" baseline="0">
                <a:solidFill>
                  <a:schemeClr val="bg1"/>
                </a:solidFill>
                <a:latin typeface="Segoe UI" panose="020B0502040204020203" pitchFamily="34" charset="0"/>
              </a:defRPr>
            </a:lvl1pPr>
          </a:lstStyle>
          <a:p>
            <a:r>
              <a:rPr lang="en-US"/>
              <a:t>Click to edit Master title style</a:t>
            </a:r>
            <a:endParaRPr lang="hr-HR" dirty="0"/>
          </a:p>
        </p:txBody>
      </p:sp>
    </p:spTree>
    <p:extLst>
      <p:ext uri="{BB962C8B-B14F-4D97-AF65-F5344CB8AC3E}">
        <p14:creationId xmlns:p14="http://schemas.microsoft.com/office/powerpoint/2010/main" val="16992626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1149" y="1644316"/>
            <a:ext cx="6569243" cy="4708358"/>
          </a:xfrm>
          <a:prstGeom prst="rect">
            <a:avLst/>
          </a:prstGeom>
        </p:spPr>
        <p:txBody>
          <a:bodyPr/>
          <a:lstStyle>
            <a:lvl1pPr>
              <a:defRPr sz="28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a:solidFill>
                  <a:schemeClr val="tx1">
                    <a:lumMod val="85000"/>
                    <a:lumOff val="15000"/>
                  </a:schemeClr>
                </a:solidFill>
                <a:latin typeface="Segoe UI" panose="020B0502040204020203" pitchFamily="34" charset="0"/>
                <a:cs typeface="Segoe UI" panose="020B0502040204020203" pitchFamily="34" charset="0"/>
              </a:defRPr>
            </a:lvl2pPr>
            <a:lvl3pPr>
              <a:defRPr>
                <a:solidFill>
                  <a:schemeClr val="tx1">
                    <a:lumMod val="85000"/>
                    <a:lumOff val="15000"/>
                  </a:schemeClr>
                </a:solidFill>
                <a:latin typeface="Segoe UI" panose="020B0502040204020203" pitchFamily="34" charset="0"/>
                <a:cs typeface="Segoe UI" panose="020B0502040204020203" pitchFamily="34" charset="0"/>
              </a:defRPr>
            </a:lvl3pPr>
            <a:lvl4pPr>
              <a:defRPr>
                <a:solidFill>
                  <a:schemeClr val="tx1">
                    <a:lumMod val="85000"/>
                    <a:lumOff val="15000"/>
                  </a:schemeClr>
                </a:solidFill>
                <a:latin typeface="Segoe UI" panose="020B0502040204020203" pitchFamily="34" charset="0"/>
                <a:cs typeface="Segoe UI" panose="020B0502040204020203" pitchFamily="34" charset="0"/>
              </a:defRPr>
            </a:lvl4pPr>
            <a:lvl5pPr>
              <a:defRPr>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829620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Content Placeholder 2"/>
          <p:cNvSpPr>
            <a:spLocks noGrp="1"/>
          </p:cNvSpPr>
          <p:nvPr>
            <p:ph idx="1"/>
          </p:nvPr>
        </p:nvSpPr>
        <p:spPr>
          <a:xfrm>
            <a:off x="1961149"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a:defRPr sz="2000">
                <a:solidFill>
                  <a:schemeClr val="tx1">
                    <a:lumMod val="85000"/>
                    <a:lumOff val="15000"/>
                  </a:schemeClr>
                </a:solidFill>
                <a:latin typeface="Segoe UI" panose="020B0502040204020203" pitchFamily="34" charset="0"/>
                <a:cs typeface="Segoe UI" panose="020B0502040204020203" pitchFamily="34" charset="0"/>
              </a:defRPr>
            </a:lvl3pPr>
            <a:lvl4pPr>
              <a:defRPr sz="1800">
                <a:solidFill>
                  <a:schemeClr val="tx1">
                    <a:lumMod val="85000"/>
                    <a:lumOff val="15000"/>
                  </a:schemeClr>
                </a:solidFill>
                <a:latin typeface="Segoe UI" panose="020B0502040204020203" pitchFamily="34" charset="0"/>
                <a:cs typeface="Segoe UI" panose="020B0502040204020203" pitchFamily="34" charset="0"/>
              </a:defRPr>
            </a:lvl4pPr>
            <a:lvl5pPr>
              <a:defRPr sz="18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7" name="Content Placeholder 2"/>
          <p:cNvSpPr>
            <a:spLocks noGrp="1"/>
          </p:cNvSpPr>
          <p:nvPr>
            <p:ph idx="10"/>
          </p:nvPr>
        </p:nvSpPr>
        <p:spPr>
          <a:xfrm>
            <a:off x="5486400" y="1644316"/>
            <a:ext cx="3043991" cy="4708358"/>
          </a:xfrm>
          <a:prstGeom prst="rect">
            <a:avLst/>
          </a:prstGeom>
        </p:spPr>
        <p:txBody>
          <a:bodyPr/>
          <a:lstStyle>
            <a:lvl1pPr>
              <a:defRPr sz="2400">
                <a:solidFill>
                  <a:schemeClr val="tx1">
                    <a:lumMod val="85000"/>
                    <a:lumOff val="15000"/>
                  </a:schemeClr>
                </a:solidFill>
                <a:latin typeface="Segoe UI Semibold" panose="020B0702040204020203" pitchFamily="34" charset="0"/>
                <a:cs typeface="Segoe UI Semibold" panose="020B0702040204020203" pitchFamily="34" charset="0"/>
              </a:defRPr>
            </a:lvl1pPr>
            <a:lvl2pPr>
              <a:defRPr sz="2400">
                <a:solidFill>
                  <a:schemeClr val="tx1">
                    <a:lumMod val="85000"/>
                    <a:lumOff val="15000"/>
                  </a:schemeClr>
                </a:solidFill>
                <a:latin typeface="Segoe UI" panose="020B0502040204020203" pitchFamily="34" charset="0"/>
                <a:cs typeface="Segoe UI" panose="020B0502040204020203" pitchFamily="34" charset="0"/>
              </a:defRPr>
            </a:lvl2pPr>
            <a:lvl3pPr marL="1142971" indent="-228594">
              <a:defRPr lang="en-US" sz="20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3pPr>
            <a:lvl4pPr marL="1600160" indent="-228594">
              <a:defRPr lang="en-US" sz="1800" kern="1200" dirty="0" smtClean="0">
                <a:solidFill>
                  <a:schemeClr val="tx1">
                    <a:lumMod val="85000"/>
                    <a:lumOff val="15000"/>
                  </a:schemeClr>
                </a:solidFill>
                <a:latin typeface="Segoe UI" panose="020B0502040204020203" pitchFamily="34" charset="0"/>
                <a:ea typeface="+mn-ea"/>
                <a:cs typeface="Segoe UI" panose="020B0502040204020203" pitchFamily="34" charset="0"/>
              </a:defRPr>
            </a:lvl4pPr>
            <a:lvl5pPr>
              <a:defRPr sz="1600">
                <a:solidFill>
                  <a:schemeClr val="tx1">
                    <a:lumMod val="85000"/>
                    <a:lumOff val="15000"/>
                  </a:schemeClr>
                </a:solidFill>
                <a:latin typeface="Segoe UI" panose="020B0502040204020203" pitchFamily="34" charset="0"/>
                <a:cs typeface="Segoe UI"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hr-HR" dirty="0"/>
          </a:p>
        </p:txBody>
      </p:sp>
      <p:sp>
        <p:nvSpPr>
          <p:cNvPr id="8"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19229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7592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9" name="Title 1"/>
          <p:cNvSpPr>
            <a:spLocks noGrp="1"/>
          </p:cNvSpPr>
          <p:nvPr>
            <p:ph type="title"/>
          </p:nvPr>
        </p:nvSpPr>
        <p:spPr>
          <a:xfrm>
            <a:off x="1961148" y="318754"/>
            <a:ext cx="6569243" cy="1068888"/>
          </a:xfrm>
          <a:prstGeom prst="rect">
            <a:avLst/>
          </a:prstGeom>
        </p:spPr>
        <p:txBody>
          <a:bodyPr/>
          <a:lstStyle>
            <a:lvl1pPr>
              <a:defRPr sz="3600">
                <a:solidFill>
                  <a:schemeClr val="tx1">
                    <a:lumMod val="85000"/>
                    <a:lumOff val="15000"/>
                  </a:schemeClr>
                </a:solidFill>
                <a:latin typeface="Segoe UI Semibold" panose="020B0702040204020203" pitchFamily="34" charset="0"/>
                <a:cs typeface="Segoe UI Semibold" panose="020B0702040204020203" pitchFamily="34" charset="0"/>
              </a:defRPr>
            </a:lvl1pPr>
          </a:lstStyle>
          <a:p>
            <a:r>
              <a:rPr lang="en-US"/>
              <a:t>Click to edit Master title style</a:t>
            </a:r>
            <a:endParaRPr lang="hr-HR"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76"/>
            <a:ext cx="1356053"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79892" y="276"/>
            <a:ext cx="164108" cy="6858000"/>
          </a:xfrm>
          <a:prstGeom prst="rect">
            <a:avLst/>
          </a:prstGeom>
        </p:spPr>
      </p:pic>
    </p:spTree>
    <p:extLst>
      <p:ext uri="{BB962C8B-B14F-4D97-AF65-F5344CB8AC3E}">
        <p14:creationId xmlns:p14="http://schemas.microsoft.com/office/powerpoint/2010/main" val="3074821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69143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86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3365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89179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3/11/2025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a:stretch>
            <a:fillRect/>
          </a:stretch>
        </p:blipFill>
        <p:spPr>
          <a:xfrm>
            <a:off x="-394691" y="1600200"/>
            <a:ext cx="4371976" cy="5486401"/>
          </a:xfrm>
          <a:prstGeom prst="rect">
            <a:avLst/>
          </a:prstGeom>
        </p:spPr>
      </p:pic>
      <p:sp>
        <p:nvSpPr>
          <p:cNvPr id="2" name="Title 1"/>
          <p:cNvSpPr>
            <a:spLocks noGrp="1"/>
          </p:cNvSpPr>
          <p:nvPr>
            <p:ph type="title"/>
          </p:nvPr>
        </p:nvSpPr>
        <p:spPr>
          <a:xfrm>
            <a:off x="3657601" y="728663"/>
            <a:ext cx="4857749"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50553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356351"/>
            <a:ext cx="2057400" cy="365125"/>
          </a:xfrm>
          <a:prstGeom prst="rect">
            <a:avLst/>
          </a:prstGeom>
        </p:spPr>
        <p:txBody>
          <a:bodyPr/>
          <a:lstStyle/>
          <a:p>
            <a:fld id="{30912510-587E-0743-8BB6-FA03E27BCB0C}" type="datetimeFigureOut">
              <a:rPr lang="en-US" smtClean="0"/>
              <a:t>3/11/2025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ED830844-789E-4246-80A3-6F7B92FC0B15}" type="slidenum">
              <a:rPr lang="en-US" smtClean="0"/>
              <a:t>‹#›</a:t>
            </a:fld>
            <a:endParaRPr lang="en-US"/>
          </a:p>
        </p:txBody>
      </p:sp>
      <p:sp>
        <p:nvSpPr>
          <p:cNvPr id="6" name="Rectangle 5"/>
          <p:cNvSpPr/>
          <p:nvPr userDrawn="1"/>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84039" y="3904458"/>
            <a:ext cx="4516636" cy="2014537"/>
          </a:xfrm>
        </p:spPr>
        <p:txBody>
          <a:bodyPr>
            <a:normAutofit/>
          </a:bodyPr>
          <a:lstStyle>
            <a:lvl1pPr>
              <a:defRPr sz="405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213231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450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theme" Target="../theme/theme2.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Slika 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0" y="6238960"/>
            <a:ext cx="8948901" cy="619041"/>
          </a:xfrm>
          <a:prstGeom prst="rect">
            <a:avLst/>
          </a:prstGeom>
        </p:spPr>
      </p:pic>
    </p:spTree>
    <p:extLst>
      <p:ext uri="{BB962C8B-B14F-4D97-AF65-F5344CB8AC3E}">
        <p14:creationId xmlns:p14="http://schemas.microsoft.com/office/powerpoint/2010/main" val="1938466261"/>
      </p:ext>
    </p:extLst>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 id="2147484097" r:id="rId14"/>
    <p:sldLayoutId id="2147484098" r:id="rId15"/>
    <p:sldLayoutId id="2147484099" r:id="rId16"/>
  </p:sldLayoutIdLst>
  <p:txStyles>
    <p:titleStyle>
      <a:lvl1pPr algn="l" defTabSz="685800" rtl="0" eaLnBrk="1" latinLnBrk="0" hangingPunct="1">
        <a:lnSpc>
          <a:spcPct val="90000"/>
        </a:lnSpc>
        <a:spcBef>
          <a:spcPct val="0"/>
        </a:spcBef>
        <a:buNone/>
        <a:defRPr sz="3300" b="1" i="0" kern="1200">
          <a:solidFill>
            <a:schemeClr val="tx1"/>
          </a:solidFill>
          <a:latin typeface="Arial" charset="0"/>
          <a:ea typeface="Arial" charset="0"/>
          <a:cs typeface="Arial" charset="0"/>
        </a:defRPr>
      </a:lvl1pPr>
    </p:titleStyle>
    <p:bodyStyle>
      <a:lvl1pPr marL="171450" indent="-171450" algn="l" defTabSz="685800" rtl="0" eaLnBrk="1" latinLnBrk="0" hangingPunct="1">
        <a:lnSpc>
          <a:spcPct val="90000"/>
        </a:lnSpc>
        <a:spcBef>
          <a:spcPts val="750"/>
        </a:spcBef>
        <a:buFont typeface="Arial"/>
        <a:buChar char="•"/>
        <a:defRPr sz="2100" b="0" i="0" kern="1200">
          <a:solidFill>
            <a:schemeClr val="tx1"/>
          </a:solidFill>
          <a:latin typeface="Arial" charset="0"/>
          <a:ea typeface="Arial" charset="0"/>
          <a:cs typeface="Arial" charset="0"/>
        </a:defRPr>
      </a:lvl1pPr>
      <a:lvl2pPr marL="514350" indent="-171450" algn="l" defTabSz="685800" rtl="0" eaLnBrk="1" latinLnBrk="0" hangingPunct="1">
        <a:lnSpc>
          <a:spcPct val="90000"/>
        </a:lnSpc>
        <a:spcBef>
          <a:spcPts val="375"/>
        </a:spcBef>
        <a:buFont typeface="Arial"/>
        <a:buChar char="•"/>
        <a:defRPr sz="1800" b="0" i="0" kern="1200">
          <a:solidFill>
            <a:schemeClr val="tx1"/>
          </a:solidFill>
          <a:latin typeface="Arial" charset="0"/>
          <a:ea typeface="Arial" charset="0"/>
          <a:cs typeface="Arial" charset="0"/>
        </a:defRPr>
      </a:lvl2pPr>
      <a:lvl3pPr marL="857250" indent="-171450" algn="l" defTabSz="685800" rtl="0" eaLnBrk="1" latinLnBrk="0" hangingPunct="1">
        <a:lnSpc>
          <a:spcPct val="90000"/>
        </a:lnSpc>
        <a:spcBef>
          <a:spcPts val="375"/>
        </a:spcBef>
        <a:buFont typeface="Arial"/>
        <a:buChar char="•"/>
        <a:defRPr sz="1500" b="0" i="0" kern="1200">
          <a:solidFill>
            <a:schemeClr val="tx1"/>
          </a:solidFill>
          <a:latin typeface="Arial" charset="0"/>
          <a:ea typeface="Arial" charset="0"/>
          <a:cs typeface="Arial" charset="0"/>
        </a:defRPr>
      </a:lvl3pPr>
      <a:lvl4pPr marL="12001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4pPr>
      <a:lvl5pPr marL="1543050" indent="-171450" algn="l" defTabSz="685800" rtl="0" eaLnBrk="1" latinLnBrk="0" hangingPunct="1">
        <a:lnSpc>
          <a:spcPct val="90000"/>
        </a:lnSpc>
        <a:spcBef>
          <a:spcPts val="375"/>
        </a:spcBef>
        <a:buFont typeface="Arial"/>
        <a:buChar char="•"/>
        <a:defRPr sz="1350" b="0" i="0" kern="1200">
          <a:solidFill>
            <a:schemeClr val="tx1"/>
          </a:solidFill>
          <a:latin typeface="Arial" charset="0"/>
          <a:ea typeface="Arial" charset="0"/>
          <a:cs typeface="Arial" charset="0"/>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2164696"/>
      </p:ext>
    </p:extLst>
  </p:cSld>
  <p:clrMap bg1="lt1" tx1="dk1" bg2="lt2" tx2="dk2" accent1="accent1" accent2="accent2" accent3="accent3" accent4="accent4" accent5="accent5" accent6="accent6" hlink="hlink" folHlink="folHlink"/>
  <p:sldLayoutIdLst>
    <p:sldLayoutId id="2147484079" r:id="rId1"/>
    <p:sldLayoutId id="2147484080" r:id="rId2"/>
    <p:sldLayoutId id="2147484081" r:id="rId3"/>
    <p:sldLayoutId id="2147484082" r:id="rId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r-Latn-R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hyperlink" Target="https://www.csoonline.com/article/3502798/high-praise-for-oz-dsd-s-catch-patch-match.html" TargetMode="Externa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hyperlink" Target="https://www.cisa.gov/BadPractices" TargetMode="Externa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hyperlink" Target="https://www.cisecurity.org/controls/" TargetMode="Externa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hyperlink" Target="https://news.risky.biz/pig-butchering-is-even-worse-than-65c0eb42a0e6da001a37dfc0/" TargetMode="Externa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2" Type="http://schemas.openxmlformats.org/officeDocument/2006/relationships/hyperlink" Target="https://www.nist.gov/cyberframework" TargetMode="Externa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hyperlink" Target="https://abcnews.go.com/Business/wireStory/2700-people-tricked-working-cybercrime-syndicates-rescued-philippines-100433999" TargetMode="External"/><Relationship Id="rId2" Type="http://schemas.openxmlformats.org/officeDocument/2006/relationships/hyperlink" Target="https://www.abc.net.au/news/2023-05-06/philippines-rescues-more-than-1-000-trafficking-victims/102312936" TargetMode="Externa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hyperlink" Target="https://time.com/6836703/pig-butchering-scam-victim-loss-money-study-crypto/" TargetMode="Externa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2C1F5-046A-B7E3-CD3F-BABA7FC5740D}"/>
              </a:ext>
            </a:extLst>
          </p:cNvPr>
          <p:cNvSpPr txBox="1">
            <a:spLocks/>
          </p:cNvSpPr>
          <p:nvPr/>
        </p:nvSpPr>
        <p:spPr>
          <a:xfrm>
            <a:off x="5109540" y="3026618"/>
            <a:ext cx="3910830" cy="1308618"/>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5400" b="1" i="0" kern="1200">
                <a:solidFill>
                  <a:schemeClr val="bg1"/>
                </a:solidFill>
                <a:latin typeface="Arial" charset="0"/>
                <a:ea typeface="Arial" charset="0"/>
                <a:cs typeface="Arial" charset="0"/>
              </a:defRPr>
            </a:lvl1pPr>
          </a:lstStyle>
          <a:p>
            <a:pPr algn="ctr" defTabSz="685800" fontAlgn="auto">
              <a:spcAft>
                <a:spcPts val="0"/>
              </a:spcAft>
              <a:defRPr/>
            </a:pPr>
            <a:r>
              <a:rPr lang="hr-HR" sz="2400" dirty="0"/>
              <a:t>Sigurnost informacijskih sustava</a:t>
            </a:r>
            <a:endParaRPr lang="en-US" sz="1350" b="0" dirty="0">
              <a:solidFill>
                <a:srgbClr val="C30E60"/>
              </a:solidFill>
            </a:endParaRPr>
          </a:p>
        </p:txBody>
      </p:sp>
      <p:sp>
        <p:nvSpPr>
          <p:cNvPr id="3" name="TekstniOkvir 2">
            <a:extLst>
              <a:ext uri="{FF2B5EF4-FFF2-40B4-BE49-F238E27FC236}">
                <a16:creationId xmlns:a16="http://schemas.microsoft.com/office/drawing/2014/main" id="{EE719752-2A6F-EE53-14D3-001B3E974130}"/>
              </a:ext>
            </a:extLst>
          </p:cNvPr>
          <p:cNvSpPr txBox="1"/>
          <p:nvPr/>
        </p:nvSpPr>
        <p:spPr>
          <a:xfrm>
            <a:off x="4934590" y="4615154"/>
            <a:ext cx="4085780" cy="415498"/>
          </a:xfrm>
          <a:prstGeom prst="rect">
            <a:avLst/>
          </a:prstGeom>
          <a:noFill/>
        </p:spPr>
        <p:txBody>
          <a:bodyPr wrap="square" rtlCol="0">
            <a:spAutoFit/>
          </a:bodyPr>
          <a:lstStyle/>
          <a:p>
            <a:pPr algn="ctr"/>
            <a:r>
              <a:rPr lang="hr-HR" sz="2100" dirty="0">
                <a:solidFill>
                  <a:srgbClr val="C30E60"/>
                </a:solidFill>
              </a:rPr>
              <a:t>mr.sc. Dražen Pranić</a:t>
            </a:r>
            <a:endParaRPr lang="hr-HR" sz="2100" dirty="0">
              <a:solidFill>
                <a:srgbClr val="000000"/>
              </a:solidFill>
            </a:endParaRPr>
          </a:p>
        </p:txBody>
      </p:sp>
    </p:spTree>
    <p:extLst>
      <p:ext uri="{BB962C8B-B14F-4D97-AF65-F5344CB8AC3E}">
        <p14:creationId xmlns:p14="http://schemas.microsoft.com/office/powerpoint/2010/main" val="4065973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Kontrolni okviri</a:t>
            </a:r>
            <a:endParaRPr lang="en-US" dirty="0"/>
          </a:p>
        </p:txBody>
      </p:sp>
      <p:sp>
        <p:nvSpPr>
          <p:cNvPr id="2" name="Content Placeholder 1"/>
          <p:cNvSpPr>
            <a:spLocks noGrp="1"/>
          </p:cNvSpPr>
          <p:nvPr>
            <p:ph idx="1"/>
          </p:nvPr>
        </p:nvSpPr>
        <p:spPr/>
        <p:txBody>
          <a:bodyPr/>
          <a:lstStyle/>
          <a:p>
            <a:r>
              <a:rPr lang="hr-HR" dirty="0"/>
              <a:t>IT sigurnosni kontrolni okvir predstavljaju metodu/način kako organizacija usklađuje svoje politike, standarde, procedure i smjernice koje su potrebne za upravljanje IT infrastrukturom.</a:t>
            </a:r>
          </a:p>
          <a:p>
            <a:pPr marL="0" indent="0">
              <a:buNone/>
            </a:pPr>
            <a:endParaRPr lang="en-US" dirty="0"/>
          </a:p>
        </p:txBody>
      </p:sp>
    </p:spTree>
    <p:extLst>
      <p:ext uri="{BB962C8B-B14F-4D97-AF65-F5344CB8AC3E}">
        <p14:creationId xmlns:p14="http://schemas.microsoft.com/office/powerpoint/2010/main" val="1455175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D5F08E-1FA0-1093-607F-B2CD77D9C374}"/>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3C62A72A-BAB1-489F-E1E3-81650DAB7BFA}"/>
              </a:ext>
            </a:extLst>
          </p:cNvPr>
          <p:cNvSpPr>
            <a:spLocks noGrp="1"/>
          </p:cNvSpPr>
          <p:nvPr>
            <p:ph idx="1"/>
          </p:nvPr>
        </p:nvSpPr>
        <p:spPr/>
        <p:txBody>
          <a:bodyPr/>
          <a:lstStyle/>
          <a:p>
            <a:endParaRPr lang="hr-HR"/>
          </a:p>
        </p:txBody>
      </p:sp>
      <p:pic>
        <p:nvPicPr>
          <p:cNvPr id="4" name="Picture 3">
            <a:extLst>
              <a:ext uri="{FF2B5EF4-FFF2-40B4-BE49-F238E27FC236}">
                <a16:creationId xmlns:a16="http://schemas.microsoft.com/office/drawing/2014/main" id="{67C49007-844C-42BB-BB9B-17079B52DA5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605784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76D54-40DE-4DCC-8A97-B5703E98FF15}"/>
              </a:ext>
            </a:extLst>
          </p:cNvPr>
          <p:cNvSpPr>
            <a:spLocks noGrp="1"/>
          </p:cNvSpPr>
          <p:nvPr>
            <p:ph type="title"/>
          </p:nvPr>
        </p:nvSpPr>
        <p:spPr/>
        <p:txBody>
          <a:bodyPr/>
          <a:lstStyle/>
          <a:p>
            <a:r>
              <a:rPr lang="hr-HR" dirty="0"/>
              <a:t>Koji okvir izabrati?</a:t>
            </a:r>
          </a:p>
        </p:txBody>
      </p:sp>
      <p:sp>
        <p:nvSpPr>
          <p:cNvPr id="3" name="Content Placeholder 2">
            <a:extLst>
              <a:ext uri="{FF2B5EF4-FFF2-40B4-BE49-F238E27FC236}">
                <a16:creationId xmlns:a16="http://schemas.microsoft.com/office/drawing/2014/main" id="{FAFB8B89-0DB7-49D9-B0B4-AF26ACF49B14}"/>
              </a:ext>
            </a:extLst>
          </p:cNvPr>
          <p:cNvSpPr>
            <a:spLocks noGrp="1"/>
          </p:cNvSpPr>
          <p:nvPr>
            <p:ph idx="1"/>
          </p:nvPr>
        </p:nvSpPr>
        <p:spPr/>
        <p:txBody>
          <a:bodyPr/>
          <a:lstStyle/>
          <a:p>
            <a:r>
              <a:rPr lang="hr-HR" dirty="0"/>
              <a:t>Je li potrebno slijediti neki sigurnosni okvir?</a:t>
            </a:r>
          </a:p>
          <a:p>
            <a:r>
              <a:rPr lang="hr-HR" dirty="0"/>
              <a:t>Ako da koji okvir?</a:t>
            </a:r>
          </a:p>
          <a:p>
            <a:r>
              <a:rPr lang="hr-HR" dirty="0"/>
              <a:t>O čemu to ovisi?</a:t>
            </a:r>
          </a:p>
          <a:p>
            <a:r>
              <a:rPr lang="hr-HR" dirty="0"/>
              <a:t>Kojim principom se voditi?</a:t>
            </a:r>
          </a:p>
          <a:p>
            <a:pPr marL="0" indent="0">
              <a:buNone/>
            </a:pPr>
            <a:endParaRPr lang="hr-HR" dirty="0"/>
          </a:p>
        </p:txBody>
      </p:sp>
    </p:spTree>
    <p:extLst>
      <p:ext uri="{BB962C8B-B14F-4D97-AF65-F5344CB8AC3E}">
        <p14:creationId xmlns:p14="http://schemas.microsoft.com/office/powerpoint/2010/main" val="283266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B52D-CE6A-46FF-BE29-15A4081CF0D8}"/>
              </a:ext>
            </a:extLst>
          </p:cNvPr>
          <p:cNvSpPr>
            <a:spLocks noGrp="1"/>
          </p:cNvSpPr>
          <p:nvPr>
            <p:ph type="title"/>
          </p:nvPr>
        </p:nvSpPr>
        <p:spPr/>
        <p:txBody>
          <a:bodyPr/>
          <a:lstStyle/>
          <a:p>
            <a:r>
              <a:rPr lang="hr-HR" dirty="0"/>
              <a:t>Koji okvir izabrati?</a:t>
            </a:r>
          </a:p>
        </p:txBody>
      </p:sp>
      <p:sp>
        <p:nvSpPr>
          <p:cNvPr id="4" name="Content Placeholder 3">
            <a:extLst>
              <a:ext uri="{FF2B5EF4-FFF2-40B4-BE49-F238E27FC236}">
                <a16:creationId xmlns:a16="http://schemas.microsoft.com/office/drawing/2014/main" id="{616BFEC9-1B56-5948-8BE3-E10D7AA356B0}"/>
              </a:ext>
            </a:extLst>
          </p:cNvPr>
          <p:cNvSpPr>
            <a:spLocks noGrp="1"/>
          </p:cNvSpPr>
          <p:nvPr>
            <p:ph idx="1"/>
          </p:nvPr>
        </p:nvSpPr>
        <p:spPr/>
        <p:txBody>
          <a:bodyPr/>
          <a:lstStyle/>
          <a:p>
            <a:endParaRPr lang="hr-HR"/>
          </a:p>
        </p:txBody>
      </p:sp>
      <p:pic>
        <p:nvPicPr>
          <p:cNvPr id="1026" name="Picture 2" descr="information security framework">
            <a:extLst>
              <a:ext uri="{FF2B5EF4-FFF2-40B4-BE49-F238E27FC236}">
                <a16:creationId xmlns:a16="http://schemas.microsoft.com/office/drawing/2014/main" id="{0681F17A-127E-4354-8E60-BDCCD59A92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71500"/>
            <a:ext cx="7620000" cy="5715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yber Security Frameworks">
            <a:extLst>
              <a:ext uri="{FF2B5EF4-FFF2-40B4-BE49-F238E27FC236}">
                <a16:creationId xmlns:a16="http://schemas.microsoft.com/office/drawing/2014/main" id="{BA02497F-D89A-4197-94A1-315CB2503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4175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 calcmode="lin" valueType="num">
                                      <p:cBhvr additive="base">
                                        <p:cTn id="17" dur="500" fill="hold"/>
                                        <p:tgtEl>
                                          <p:spTgt spid="1028"/>
                                        </p:tgtEl>
                                        <p:attrNameLst>
                                          <p:attrName>ppt_x</p:attrName>
                                        </p:attrNameLst>
                                      </p:cBhvr>
                                      <p:tavLst>
                                        <p:tav tm="0">
                                          <p:val>
                                            <p:strVal val="#ppt_x"/>
                                          </p:val>
                                        </p:tav>
                                        <p:tav tm="100000">
                                          <p:val>
                                            <p:strVal val="#ppt_x"/>
                                          </p:val>
                                        </p:tav>
                                      </p:tavLst>
                                    </p:anim>
                                    <p:anim calcmode="lin" valueType="num">
                                      <p:cBhvr additive="base">
                                        <p:cTn id="18"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hr-HR" dirty="0"/>
              <a:t>Popis najpoznatijih kontrolnih okvira</a:t>
            </a:r>
          </a:p>
        </p:txBody>
      </p:sp>
      <p:sp>
        <p:nvSpPr>
          <p:cNvPr id="2" name="Content Placeholder 1"/>
          <p:cNvSpPr>
            <a:spLocks noGrp="1"/>
          </p:cNvSpPr>
          <p:nvPr>
            <p:ph idx="1"/>
          </p:nvPr>
        </p:nvSpPr>
        <p:spPr/>
        <p:txBody>
          <a:bodyPr/>
          <a:lstStyle/>
          <a:p>
            <a:r>
              <a:rPr lang="hr-HR" dirty="0"/>
              <a:t>Australian Top </a:t>
            </a:r>
            <a:r>
              <a:rPr lang="hr-HR" dirty="0" err="1"/>
              <a:t>Eight</a:t>
            </a:r>
            <a:endParaRPr lang="hr-HR" dirty="0"/>
          </a:p>
          <a:p>
            <a:r>
              <a:rPr lang="hr-HR" dirty="0"/>
              <a:t>CIS Top 18</a:t>
            </a:r>
          </a:p>
          <a:p>
            <a:r>
              <a:rPr lang="hr-HR" dirty="0"/>
              <a:t>NIST </a:t>
            </a:r>
            <a:r>
              <a:rPr lang="hr-HR" dirty="0" err="1"/>
              <a:t>Security</a:t>
            </a:r>
            <a:r>
              <a:rPr lang="hr-HR" dirty="0"/>
              <a:t> Framework</a:t>
            </a:r>
          </a:p>
          <a:p>
            <a:r>
              <a:rPr lang="hr-HR" dirty="0"/>
              <a:t>PCI DSS</a:t>
            </a:r>
          </a:p>
          <a:p>
            <a:r>
              <a:rPr lang="hr-HR" dirty="0"/>
              <a:t>COBIT</a:t>
            </a:r>
          </a:p>
          <a:p>
            <a:r>
              <a:rPr lang="hr-HR" dirty="0"/>
              <a:t>ISO 27002</a:t>
            </a:r>
          </a:p>
          <a:p>
            <a:r>
              <a:rPr lang="hr-HR" dirty="0"/>
              <a:t>…</a:t>
            </a:r>
          </a:p>
          <a:p>
            <a:endParaRPr lang="hr-HR" dirty="0"/>
          </a:p>
        </p:txBody>
      </p:sp>
    </p:spTree>
    <p:extLst>
      <p:ext uri="{BB962C8B-B14F-4D97-AF65-F5344CB8AC3E}">
        <p14:creationId xmlns:p14="http://schemas.microsoft.com/office/powerpoint/2010/main" val="628280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E97DB-2E86-4917-966E-16FC0FF9E2EE}"/>
              </a:ext>
            </a:extLst>
          </p:cNvPr>
          <p:cNvSpPr>
            <a:spLocks noGrp="1"/>
          </p:cNvSpPr>
          <p:nvPr>
            <p:ph type="title"/>
          </p:nvPr>
        </p:nvSpPr>
        <p:spPr/>
        <p:txBody>
          <a:bodyPr/>
          <a:lstStyle/>
          <a:p>
            <a:r>
              <a:rPr lang="hr-HR" dirty="0" err="1"/>
              <a:t>Paretovo</a:t>
            </a:r>
            <a:r>
              <a:rPr lang="hr-HR" dirty="0"/>
              <a:t> načelo</a:t>
            </a:r>
          </a:p>
        </p:txBody>
      </p:sp>
      <p:sp>
        <p:nvSpPr>
          <p:cNvPr id="3" name="Content Placeholder 2">
            <a:extLst>
              <a:ext uri="{FF2B5EF4-FFF2-40B4-BE49-F238E27FC236}">
                <a16:creationId xmlns:a16="http://schemas.microsoft.com/office/drawing/2014/main" id="{F3841C42-1234-4D6C-96E1-3D177FC86A39}"/>
              </a:ext>
            </a:extLst>
          </p:cNvPr>
          <p:cNvSpPr>
            <a:spLocks noGrp="1"/>
          </p:cNvSpPr>
          <p:nvPr>
            <p:ph idx="1"/>
          </p:nvPr>
        </p:nvSpPr>
        <p:spPr/>
        <p:txBody>
          <a:bodyPr/>
          <a:lstStyle/>
          <a:p>
            <a:r>
              <a:rPr lang="hr-HR" dirty="0"/>
              <a:t>Talijanski inženjer, sociolog, ekonomist, filozof</a:t>
            </a:r>
          </a:p>
          <a:p>
            <a:r>
              <a:rPr lang="hr-HR" dirty="0"/>
              <a:t>Pronašao da 85% bogatstva u Milanu je u vlasništvu 15% građana</a:t>
            </a:r>
          </a:p>
          <a:p>
            <a:r>
              <a:rPr lang="hr-HR" dirty="0"/>
              <a:t>Pronašao da 80% zemlje u Italiji je u vlasništvu 20% ljudi</a:t>
            </a:r>
          </a:p>
          <a:p>
            <a:r>
              <a:rPr lang="hr-HR" dirty="0"/>
              <a:t>Načelo 80/20</a:t>
            </a:r>
          </a:p>
        </p:txBody>
      </p:sp>
      <p:pic>
        <p:nvPicPr>
          <p:cNvPr id="4" name="Picture 3">
            <a:extLst>
              <a:ext uri="{FF2B5EF4-FFF2-40B4-BE49-F238E27FC236}">
                <a16:creationId xmlns:a16="http://schemas.microsoft.com/office/drawing/2014/main" id="{6D71C7A9-D17D-48C4-8D98-7387F53E3A3A}"/>
              </a:ext>
            </a:extLst>
          </p:cNvPr>
          <p:cNvPicPr>
            <a:picLocks noChangeAspect="1"/>
          </p:cNvPicPr>
          <p:nvPr/>
        </p:nvPicPr>
        <p:blipFill>
          <a:blip r:embed="rId2"/>
          <a:stretch>
            <a:fillRect/>
          </a:stretch>
        </p:blipFill>
        <p:spPr>
          <a:xfrm>
            <a:off x="6617925" y="3515767"/>
            <a:ext cx="2526075" cy="3344667"/>
          </a:xfrm>
          <a:prstGeom prst="rect">
            <a:avLst/>
          </a:prstGeom>
        </p:spPr>
      </p:pic>
    </p:spTree>
    <p:extLst>
      <p:ext uri="{BB962C8B-B14F-4D97-AF65-F5344CB8AC3E}">
        <p14:creationId xmlns:p14="http://schemas.microsoft.com/office/powerpoint/2010/main" val="2506071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A5A2D1-A3FD-4E3C-843E-E18F8AAEF58D}"/>
              </a:ext>
            </a:extLst>
          </p:cNvPr>
          <p:cNvSpPr>
            <a:spLocks noGrp="1"/>
          </p:cNvSpPr>
          <p:nvPr>
            <p:ph type="title"/>
          </p:nvPr>
        </p:nvSpPr>
        <p:spPr/>
        <p:txBody>
          <a:bodyPr/>
          <a:lstStyle/>
          <a:p>
            <a:r>
              <a:rPr lang="hr-HR" dirty="0" err="1"/>
              <a:t>Paretovo</a:t>
            </a:r>
            <a:r>
              <a:rPr lang="hr-HR" dirty="0"/>
              <a:t> načelo (pravilo 80/20)</a:t>
            </a:r>
          </a:p>
        </p:txBody>
      </p:sp>
      <p:pic>
        <p:nvPicPr>
          <p:cNvPr id="4" name="Content Placeholder 3">
            <a:extLst>
              <a:ext uri="{FF2B5EF4-FFF2-40B4-BE49-F238E27FC236}">
                <a16:creationId xmlns:a16="http://schemas.microsoft.com/office/drawing/2014/main" id="{B972EC47-B0B5-4B6F-BF7A-D6A56FAF2CAA}"/>
              </a:ext>
            </a:extLst>
          </p:cNvPr>
          <p:cNvPicPr>
            <a:picLocks noGrp="1" noChangeAspect="1"/>
          </p:cNvPicPr>
          <p:nvPr>
            <p:ph idx="1"/>
          </p:nvPr>
        </p:nvPicPr>
        <p:blipFill>
          <a:blip r:embed="rId2"/>
          <a:stretch>
            <a:fillRect/>
          </a:stretch>
        </p:blipFill>
        <p:spPr>
          <a:xfrm>
            <a:off x="628650" y="2060848"/>
            <a:ext cx="7886700" cy="3715531"/>
          </a:xfrm>
          <a:prstGeom prst="rect">
            <a:avLst/>
          </a:prstGeom>
        </p:spPr>
      </p:pic>
    </p:spTree>
    <p:extLst>
      <p:ext uri="{BB962C8B-B14F-4D97-AF65-F5344CB8AC3E}">
        <p14:creationId xmlns:p14="http://schemas.microsoft.com/office/powerpoint/2010/main" val="2963789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817F0-6FED-4C12-B300-E2D8C795A5A3}"/>
              </a:ext>
            </a:extLst>
          </p:cNvPr>
          <p:cNvSpPr>
            <a:spLocks noGrp="1"/>
          </p:cNvSpPr>
          <p:nvPr>
            <p:ph type="title"/>
          </p:nvPr>
        </p:nvSpPr>
        <p:spPr/>
        <p:txBody>
          <a:bodyPr/>
          <a:lstStyle/>
          <a:p>
            <a:r>
              <a:rPr lang="hr-HR" dirty="0" err="1"/>
              <a:t>Paretovo</a:t>
            </a:r>
            <a:r>
              <a:rPr lang="hr-HR" dirty="0"/>
              <a:t> pravilo i sigurnost</a:t>
            </a:r>
          </a:p>
        </p:txBody>
      </p:sp>
      <p:sp>
        <p:nvSpPr>
          <p:cNvPr id="3" name="Content Placeholder 2">
            <a:extLst>
              <a:ext uri="{FF2B5EF4-FFF2-40B4-BE49-F238E27FC236}">
                <a16:creationId xmlns:a16="http://schemas.microsoft.com/office/drawing/2014/main" id="{28013C0A-6804-4EA9-9714-FF329AE62786}"/>
              </a:ext>
            </a:extLst>
          </p:cNvPr>
          <p:cNvSpPr>
            <a:spLocks noGrp="1"/>
          </p:cNvSpPr>
          <p:nvPr>
            <p:ph idx="1"/>
          </p:nvPr>
        </p:nvSpPr>
        <p:spPr/>
        <p:txBody>
          <a:bodyPr/>
          <a:lstStyle/>
          <a:p>
            <a:r>
              <a:rPr lang="hr-HR" dirty="0"/>
              <a:t>Može li se </a:t>
            </a:r>
            <a:r>
              <a:rPr lang="hr-HR" dirty="0" err="1"/>
              <a:t>Paretovo</a:t>
            </a:r>
            <a:r>
              <a:rPr lang="hr-HR" dirty="0"/>
              <a:t> pravilo primijeniti na </a:t>
            </a:r>
            <a:r>
              <a:rPr lang="hr-HR" dirty="0" err="1"/>
              <a:t>cyber</a:t>
            </a:r>
            <a:r>
              <a:rPr lang="hr-HR" dirty="0"/>
              <a:t> sigurnost?</a:t>
            </a:r>
          </a:p>
          <a:p>
            <a:r>
              <a:rPr lang="hr-HR" dirty="0"/>
              <a:t>Jesu li sve kontrole jednako važne i jednako učinkovite?</a:t>
            </a:r>
          </a:p>
          <a:p>
            <a:r>
              <a:rPr lang="hr-HR" dirty="0"/>
              <a:t>Vrijedi li se fokusirati na one koje donose najveću korist?</a:t>
            </a:r>
          </a:p>
          <a:p>
            <a:r>
              <a:rPr lang="hr-HR" dirty="0"/>
              <a:t>Ako da, koje su to kontrole?</a:t>
            </a:r>
          </a:p>
          <a:p>
            <a:r>
              <a:rPr lang="hr-HR" dirty="0">
                <a:hlinkClick r:id="rId2"/>
              </a:rPr>
              <a:t>https://www.csoonline.com/article/3502798/high-praise-for-oz-dsd-s-catch-patch-match.html</a:t>
            </a:r>
            <a:endParaRPr lang="hr-HR" dirty="0"/>
          </a:p>
        </p:txBody>
      </p:sp>
    </p:spTree>
    <p:extLst>
      <p:ext uri="{BB962C8B-B14F-4D97-AF65-F5344CB8AC3E}">
        <p14:creationId xmlns:p14="http://schemas.microsoft.com/office/powerpoint/2010/main" val="959807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89CF99C-6B5F-465A-A9E2-0E5321E58CF0}"/>
              </a:ext>
            </a:extLst>
          </p:cNvPr>
          <p:cNvSpPr>
            <a:spLocks noGrp="1"/>
          </p:cNvSpPr>
          <p:nvPr>
            <p:ph type="title"/>
          </p:nvPr>
        </p:nvSpPr>
        <p:spPr/>
        <p:txBody>
          <a:bodyPr/>
          <a:lstStyle/>
          <a:p>
            <a:r>
              <a:rPr lang="hr-HR" dirty="0"/>
              <a:t>Negativni </a:t>
            </a:r>
            <a:r>
              <a:rPr lang="hr-HR" dirty="0" err="1"/>
              <a:t>Pareto</a:t>
            </a:r>
            <a:endParaRPr lang="hr-HR" dirty="0"/>
          </a:p>
        </p:txBody>
      </p:sp>
      <p:sp>
        <p:nvSpPr>
          <p:cNvPr id="3" name="Rezervirano mjesto sadržaja 2">
            <a:extLst>
              <a:ext uri="{FF2B5EF4-FFF2-40B4-BE49-F238E27FC236}">
                <a16:creationId xmlns:a16="http://schemas.microsoft.com/office/drawing/2014/main" id="{F35AAD0F-3E37-49A9-A8DD-0AB026D4CEE9}"/>
              </a:ext>
            </a:extLst>
          </p:cNvPr>
          <p:cNvSpPr>
            <a:spLocks noGrp="1"/>
          </p:cNvSpPr>
          <p:nvPr>
            <p:ph idx="1"/>
          </p:nvPr>
        </p:nvSpPr>
        <p:spPr/>
        <p:txBody>
          <a:bodyPr/>
          <a:lstStyle/>
          <a:p>
            <a:r>
              <a:rPr lang="hr-HR" dirty="0">
                <a:hlinkClick r:id="rId2"/>
              </a:rPr>
              <a:t>https://www.cisa.gov/BadPractices</a:t>
            </a:r>
            <a:endParaRPr lang="hr-HR" dirty="0"/>
          </a:p>
          <a:p>
            <a:r>
              <a:rPr lang="en-US" b="0" i="0" dirty="0">
                <a:solidFill>
                  <a:srgbClr val="333333"/>
                </a:solidFill>
                <a:effectLst/>
                <a:latin typeface="Source Sans Pro" panose="020B0503030403020204" pitchFamily="34" charset="0"/>
              </a:rPr>
              <a:t>Use of unsupported (or end-of-life) software </a:t>
            </a:r>
            <a:r>
              <a:rPr lang="hr-HR" b="0" i="0" dirty="0">
                <a:solidFill>
                  <a:srgbClr val="333333"/>
                </a:solidFill>
                <a:effectLst/>
                <a:latin typeface="Source Sans Pro" panose="020B0503030403020204" pitchFamily="34" charset="0"/>
              </a:rPr>
              <a:t>…</a:t>
            </a:r>
            <a:r>
              <a:rPr lang="en-US" b="0" i="0" dirty="0">
                <a:solidFill>
                  <a:srgbClr val="333333"/>
                </a:solidFill>
                <a:effectLst/>
                <a:latin typeface="Source Sans Pro" panose="020B0503030403020204" pitchFamily="34" charset="0"/>
              </a:rPr>
              <a:t> This dangerous practice is especially egregious in technologies accessible from the Internet.</a:t>
            </a:r>
          </a:p>
          <a:p>
            <a:r>
              <a:rPr lang="en-US" b="0" i="0" dirty="0">
                <a:solidFill>
                  <a:srgbClr val="333333"/>
                </a:solidFill>
                <a:effectLst/>
                <a:latin typeface="Source Sans Pro" panose="020B0503030403020204" pitchFamily="34" charset="0"/>
              </a:rPr>
              <a:t>Use of known/fixed/default passwords and credentials </a:t>
            </a:r>
            <a:r>
              <a:rPr lang="hr-HR" b="0" i="0" dirty="0">
                <a:solidFill>
                  <a:srgbClr val="333333"/>
                </a:solidFill>
                <a:effectLst/>
                <a:latin typeface="Source Sans Pro" panose="020B0503030403020204" pitchFamily="34" charset="0"/>
              </a:rPr>
              <a:t>… </a:t>
            </a:r>
            <a:r>
              <a:rPr lang="en-US" b="0" i="0" dirty="0">
                <a:solidFill>
                  <a:srgbClr val="333333"/>
                </a:solidFill>
                <a:effectLst/>
                <a:latin typeface="Source Sans Pro" panose="020B0503030403020204" pitchFamily="34" charset="0"/>
              </a:rPr>
              <a:t>This dangerous practice is especially egregious in technologies accessible from the Internet.</a:t>
            </a:r>
            <a:endParaRPr lang="hr-HR" b="0" i="0" dirty="0">
              <a:solidFill>
                <a:srgbClr val="333333"/>
              </a:solidFill>
              <a:effectLst/>
              <a:latin typeface="Source Sans Pro" panose="020B0503030403020204" pitchFamily="34" charset="0"/>
            </a:endParaRPr>
          </a:p>
          <a:p>
            <a:r>
              <a:rPr lang="en-US" b="0" i="0" dirty="0">
                <a:solidFill>
                  <a:srgbClr val="333333"/>
                </a:solidFill>
                <a:effectLst/>
                <a:latin typeface="Source Sans Pro" panose="020B0503030403020204" pitchFamily="34" charset="0"/>
              </a:rPr>
              <a:t>The use of single-factor authentication for remote or administrative access to systems</a:t>
            </a:r>
            <a:r>
              <a:rPr lang="hr-HR" dirty="0">
                <a:solidFill>
                  <a:srgbClr val="333333"/>
                </a:solidFill>
                <a:latin typeface="Source Sans Pro" panose="020B0503030403020204" pitchFamily="34" charset="0"/>
              </a:rPr>
              <a:t> … </a:t>
            </a:r>
            <a:r>
              <a:rPr lang="en-US" b="0" i="0" dirty="0">
                <a:solidFill>
                  <a:srgbClr val="333333"/>
                </a:solidFill>
                <a:effectLst/>
                <a:latin typeface="Source Sans Pro" panose="020B0503030403020204" pitchFamily="34" charset="0"/>
              </a:rPr>
              <a:t>This dangerous practice is especially egregious in technologies accessible from the Internet.</a:t>
            </a:r>
            <a:endParaRPr lang="hr-HR" dirty="0"/>
          </a:p>
        </p:txBody>
      </p:sp>
    </p:spTree>
    <p:extLst>
      <p:ext uri="{BB962C8B-B14F-4D97-AF65-F5344CB8AC3E}">
        <p14:creationId xmlns:p14="http://schemas.microsoft.com/office/powerpoint/2010/main" val="16847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24BD27-213C-9A7F-CE0E-8F6409F32B49}"/>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5819AE7A-48C9-FD1A-265D-D277EA751C20}"/>
              </a:ext>
            </a:extLst>
          </p:cNvPr>
          <p:cNvSpPr>
            <a:spLocks noGrp="1"/>
          </p:cNvSpPr>
          <p:nvPr>
            <p:ph idx="1"/>
          </p:nvPr>
        </p:nvSpPr>
        <p:spPr/>
        <p:txBody>
          <a:bodyPr/>
          <a:lstStyle/>
          <a:p>
            <a:endParaRPr lang="hr-HR"/>
          </a:p>
        </p:txBody>
      </p:sp>
      <p:pic>
        <p:nvPicPr>
          <p:cNvPr id="4" name="Picture 3">
            <a:extLst>
              <a:ext uri="{FF2B5EF4-FFF2-40B4-BE49-F238E27FC236}">
                <a16:creationId xmlns:a16="http://schemas.microsoft.com/office/drawing/2014/main" id="{2A45754C-332F-4D88-9E4A-061D97435E3E}"/>
              </a:ext>
            </a:extLst>
          </p:cNvPr>
          <p:cNvPicPr>
            <a:picLocks noChangeAspect="1"/>
          </p:cNvPicPr>
          <p:nvPr/>
        </p:nvPicPr>
        <p:blipFill>
          <a:blip r:embed="rId2"/>
          <a:stretch>
            <a:fillRect/>
          </a:stretch>
        </p:blipFill>
        <p:spPr>
          <a:xfrm>
            <a:off x="-8113" y="315430"/>
            <a:ext cx="9144000" cy="4985778"/>
          </a:xfrm>
          <a:prstGeom prst="rect">
            <a:avLst/>
          </a:prstGeom>
        </p:spPr>
      </p:pic>
    </p:spTree>
    <p:extLst>
      <p:ext uri="{BB962C8B-B14F-4D97-AF65-F5344CB8AC3E}">
        <p14:creationId xmlns:p14="http://schemas.microsoft.com/office/powerpoint/2010/main" val="206461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C19A1-713A-49A1-ACD7-7A0381958D5C}"/>
              </a:ext>
            </a:extLst>
          </p:cNvPr>
          <p:cNvSpPr>
            <a:spLocks noGrp="1"/>
          </p:cNvSpPr>
          <p:nvPr>
            <p:ph type="title"/>
          </p:nvPr>
        </p:nvSpPr>
        <p:spPr/>
        <p:txBody>
          <a:bodyPr/>
          <a:lstStyle/>
          <a:p>
            <a:r>
              <a:rPr lang="hr-HR" dirty="0" err="1"/>
              <a:t>Agenda</a:t>
            </a:r>
            <a:endParaRPr lang="hr-HR" dirty="0"/>
          </a:p>
        </p:txBody>
      </p:sp>
      <p:sp>
        <p:nvSpPr>
          <p:cNvPr id="3" name="Content Placeholder 2">
            <a:extLst>
              <a:ext uri="{FF2B5EF4-FFF2-40B4-BE49-F238E27FC236}">
                <a16:creationId xmlns:a16="http://schemas.microsoft.com/office/drawing/2014/main" id="{239FA2D6-7062-463E-A38C-CBF1F5EBE058}"/>
              </a:ext>
            </a:extLst>
          </p:cNvPr>
          <p:cNvSpPr>
            <a:spLocks noGrp="1"/>
          </p:cNvSpPr>
          <p:nvPr>
            <p:ph idx="1"/>
          </p:nvPr>
        </p:nvSpPr>
        <p:spPr/>
        <p:txBody>
          <a:bodyPr/>
          <a:lstStyle/>
          <a:p>
            <a:r>
              <a:rPr lang="hr-HR" dirty="0"/>
              <a:t>Vrste kontrola</a:t>
            </a:r>
          </a:p>
          <a:p>
            <a:r>
              <a:rPr lang="hr-HR" dirty="0"/>
              <a:t>Kontrolni okviri</a:t>
            </a:r>
          </a:p>
          <a:p>
            <a:r>
              <a:rPr lang="hr-HR" dirty="0"/>
              <a:t>CIS Top 18</a:t>
            </a:r>
          </a:p>
          <a:p>
            <a:r>
              <a:rPr lang="hr-HR" dirty="0"/>
              <a:t>Australian </a:t>
            </a:r>
            <a:r>
              <a:rPr lang="hr-HR" dirty="0" err="1"/>
              <a:t>four</a:t>
            </a:r>
            <a:r>
              <a:rPr lang="hr-HR" dirty="0"/>
              <a:t>/</a:t>
            </a:r>
            <a:r>
              <a:rPr lang="hr-HR" dirty="0" err="1"/>
              <a:t>eight</a:t>
            </a:r>
            <a:endParaRPr lang="hr-HR" dirty="0"/>
          </a:p>
          <a:p>
            <a:r>
              <a:rPr lang="hr-HR" dirty="0"/>
              <a:t>NIST kontrolni okvir</a:t>
            </a:r>
          </a:p>
          <a:p>
            <a:r>
              <a:rPr lang="hr-HR" dirty="0"/>
              <a:t>ISO 27001/27002</a:t>
            </a:r>
          </a:p>
          <a:p>
            <a:endParaRPr lang="hr-HR" dirty="0"/>
          </a:p>
        </p:txBody>
      </p:sp>
    </p:spTree>
    <p:extLst>
      <p:ext uri="{BB962C8B-B14F-4D97-AF65-F5344CB8AC3E}">
        <p14:creationId xmlns:p14="http://schemas.microsoft.com/office/powerpoint/2010/main" val="1803119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Australian </a:t>
            </a:r>
            <a:r>
              <a:rPr lang="hr-HR" dirty="0" err="1"/>
              <a:t>Essential</a:t>
            </a:r>
            <a:r>
              <a:rPr lang="hr-HR" dirty="0"/>
              <a:t> </a:t>
            </a:r>
            <a:r>
              <a:rPr lang="hr-HR" dirty="0" err="1"/>
              <a:t>Eight</a:t>
            </a:r>
            <a:endParaRPr lang="hr-HR" dirty="0"/>
          </a:p>
        </p:txBody>
      </p:sp>
      <p:sp>
        <p:nvSpPr>
          <p:cNvPr id="2" name="Content Placeholder 1"/>
          <p:cNvSpPr>
            <a:spLocks noGrp="1"/>
          </p:cNvSpPr>
          <p:nvPr>
            <p:ph idx="1"/>
          </p:nvPr>
        </p:nvSpPr>
        <p:spPr/>
        <p:txBody>
          <a:bodyPr/>
          <a:lstStyle/>
          <a:p>
            <a:r>
              <a:rPr lang="hr-HR" dirty="0"/>
              <a:t>Australian Top </a:t>
            </a:r>
            <a:r>
              <a:rPr lang="hr-HR" dirty="0" err="1"/>
              <a:t>Four</a:t>
            </a:r>
            <a:r>
              <a:rPr lang="hr-HR" dirty="0"/>
              <a:t> </a:t>
            </a:r>
            <a:r>
              <a:rPr lang="hr-HR" dirty="0">
                <a:sym typeface="Wingdings" panose="05000000000000000000" pitchFamily="2" charset="2"/>
              </a:rPr>
              <a:t> </a:t>
            </a:r>
            <a:r>
              <a:rPr lang="hr-HR" dirty="0" err="1">
                <a:sym typeface="Wingdings" panose="05000000000000000000" pitchFamily="2" charset="2"/>
              </a:rPr>
              <a:t>Essential</a:t>
            </a:r>
            <a:r>
              <a:rPr lang="hr-HR" dirty="0">
                <a:sym typeface="Wingdings" panose="05000000000000000000" pitchFamily="2" charset="2"/>
              </a:rPr>
              <a:t> </a:t>
            </a:r>
            <a:r>
              <a:rPr lang="hr-HR" dirty="0" err="1">
                <a:sym typeface="Wingdings" panose="05000000000000000000" pitchFamily="2" charset="2"/>
              </a:rPr>
              <a:t>Eight</a:t>
            </a:r>
            <a:endParaRPr lang="hr-HR" dirty="0"/>
          </a:p>
          <a:p>
            <a:pPr marL="685800" lvl="1" indent="-342900">
              <a:buFont typeface="+mj-lt"/>
              <a:buAutoNum type="arabicPeriod"/>
            </a:pPr>
            <a:r>
              <a:rPr lang="en-US" dirty="0">
                <a:solidFill>
                  <a:srgbClr val="FF0000"/>
                </a:solidFill>
              </a:rPr>
              <a:t>Application Whitelisting</a:t>
            </a:r>
            <a:r>
              <a:rPr lang="hr-HR" dirty="0">
                <a:solidFill>
                  <a:srgbClr val="FF0000"/>
                </a:solidFill>
              </a:rPr>
              <a:t>,</a:t>
            </a:r>
            <a:endParaRPr lang="en-US" dirty="0">
              <a:solidFill>
                <a:srgbClr val="FF0000"/>
              </a:solidFill>
            </a:endParaRPr>
          </a:p>
          <a:p>
            <a:pPr marL="685800" lvl="1" indent="-342900">
              <a:buFont typeface="+mj-lt"/>
              <a:buAutoNum type="arabicPeriod"/>
            </a:pPr>
            <a:r>
              <a:rPr lang="en-US" dirty="0">
                <a:solidFill>
                  <a:srgbClr val="FF0000"/>
                </a:solidFill>
              </a:rPr>
              <a:t>Patch Applications</a:t>
            </a:r>
            <a:r>
              <a:rPr lang="hr-HR" dirty="0">
                <a:solidFill>
                  <a:srgbClr val="FF0000"/>
                </a:solidFill>
              </a:rPr>
              <a:t>,</a:t>
            </a:r>
            <a:endParaRPr lang="en-US" dirty="0">
              <a:solidFill>
                <a:srgbClr val="FF0000"/>
              </a:solidFill>
            </a:endParaRPr>
          </a:p>
          <a:p>
            <a:pPr marL="685800" lvl="1" indent="-342900">
              <a:buFont typeface="+mj-lt"/>
              <a:buAutoNum type="arabicPeriod"/>
            </a:pPr>
            <a:r>
              <a:rPr lang="en-US" dirty="0">
                <a:solidFill>
                  <a:srgbClr val="FF0000"/>
                </a:solidFill>
              </a:rPr>
              <a:t>Patch Operating System</a:t>
            </a:r>
            <a:r>
              <a:rPr lang="hr-HR" dirty="0">
                <a:solidFill>
                  <a:srgbClr val="FF0000"/>
                </a:solidFill>
              </a:rPr>
              <a:t>,</a:t>
            </a:r>
            <a:endParaRPr lang="en-US" dirty="0">
              <a:solidFill>
                <a:srgbClr val="FF0000"/>
              </a:solidFill>
            </a:endParaRPr>
          </a:p>
          <a:p>
            <a:pPr marL="685800" lvl="1" indent="-342900">
              <a:buFont typeface="+mj-lt"/>
              <a:buAutoNum type="arabicPeriod"/>
            </a:pPr>
            <a:r>
              <a:rPr lang="en-US" dirty="0" err="1">
                <a:solidFill>
                  <a:srgbClr val="FF0000"/>
                </a:solidFill>
              </a:rPr>
              <a:t>Minimise</a:t>
            </a:r>
            <a:r>
              <a:rPr lang="en-US" dirty="0">
                <a:solidFill>
                  <a:srgbClr val="FF0000"/>
                </a:solidFill>
              </a:rPr>
              <a:t> Administrative Privileges</a:t>
            </a:r>
            <a:r>
              <a:rPr lang="hr-HR" dirty="0">
                <a:solidFill>
                  <a:srgbClr val="FF0000"/>
                </a:solidFill>
              </a:rPr>
              <a:t>,</a:t>
            </a:r>
          </a:p>
          <a:p>
            <a:pPr marL="685800" lvl="1" indent="-342900">
              <a:buFont typeface="+mj-lt"/>
              <a:buAutoNum type="arabicPeriod"/>
            </a:pPr>
            <a:r>
              <a:rPr lang="hr-HR" dirty="0" err="1">
                <a:solidFill>
                  <a:srgbClr val="FFC000"/>
                </a:solidFill>
              </a:rPr>
              <a:t>Configure</a:t>
            </a:r>
            <a:r>
              <a:rPr lang="hr-HR" dirty="0">
                <a:solidFill>
                  <a:srgbClr val="FFC000"/>
                </a:solidFill>
              </a:rPr>
              <a:t> Microsoft Office </a:t>
            </a:r>
            <a:r>
              <a:rPr lang="hr-HR" dirty="0" err="1">
                <a:solidFill>
                  <a:srgbClr val="FFC000"/>
                </a:solidFill>
              </a:rPr>
              <a:t>macro</a:t>
            </a:r>
            <a:r>
              <a:rPr lang="hr-HR" dirty="0">
                <a:solidFill>
                  <a:srgbClr val="FFC000"/>
                </a:solidFill>
              </a:rPr>
              <a:t> </a:t>
            </a:r>
            <a:r>
              <a:rPr lang="hr-HR" dirty="0" err="1">
                <a:solidFill>
                  <a:srgbClr val="FFC000"/>
                </a:solidFill>
              </a:rPr>
              <a:t>settings</a:t>
            </a:r>
            <a:r>
              <a:rPr lang="hr-HR" dirty="0">
                <a:solidFill>
                  <a:srgbClr val="FFC000"/>
                </a:solidFill>
              </a:rPr>
              <a:t>,</a:t>
            </a:r>
          </a:p>
          <a:p>
            <a:pPr marL="685800" lvl="1" indent="-342900">
              <a:buFont typeface="+mj-lt"/>
              <a:buAutoNum type="arabicPeriod"/>
            </a:pPr>
            <a:r>
              <a:rPr lang="hr-HR" dirty="0">
                <a:solidFill>
                  <a:srgbClr val="FFC000"/>
                </a:solidFill>
              </a:rPr>
              <a:t>User </a:t>
            </a:r>
            <a:r>
              <a:rPr lang="hr-HR" dirty="0" err="1">
                <a:solidFill>
                  <a:srgbClr val="FFC000"/>
                </a:solidFill>
              </a:rPr>
              <a:t>application</a:t>
            </a:r>
            <a:r>
              <a:rPr lang="hr-HR" dirty="0">
                <a:solidFill>
                  <a:srgbClr val="FFC000"/>
                </a:solidFill>
              </a:rPr>
              <a:t> </a:t>
            </a:r>
            <a:r>
              <a:rPr lang="hr-HR" dirty="0" err="1">
                <a:solidFill>
                  <a:srgbClr val="FFC000"/>
                </a:solidFill>
              </a:rPr>
              <a:t>hardening</a:t>
            </a:r>
            <a:r>
              <a:rPr lang="hr-HR" dirty="0">
                <a:solidFill>
                  <a:srgbClr val="FFC000"/>
                </a:solidFill>
              </a:rPr>
              <a:t>,</a:t>
            </a:r>
          </a:p>
          <a:p>
            <a:pPr marL="685800" lvl="1" indent="-342900">
              <a:buFont typeface="+mj-lt"/>
              <a:buAutoNum type="arabicPeriod"/>
            </a:pPr>
            <a:r>
              <a:rPr lang="hr-HR" dirty="0">
                <a:solidFill>
                  <a:srgbClr val="FFC000"/>
                </a:solidFill>
              </a:rPr>
              <a:t>Multi-</a:t>
            </a:r>
            <a:r>
              <a:rPr lang="hr-HR" dirty="0" err="1">
                <a:solidFill>
                  <a:srgbClr val="FFC000"/>
                </a:solidFill>
              </a:rPr>
              <a:t>factor</a:t>
            </a:r>
            <a:r>
              <a:rPr lang="hr-HR" dirty="0">
                <a:solidFill>
                  <a:srgbClr val="FFC000"/>
                </a:solidFill>
              </a:rPr>
              <a:t> </a:t>
            </a:r>
            <a:r>
              <a:rPr lang="hr-HR" dirty="0" err="1">
                <a:solidFill>
                  <a:srgbClr val="FFC000"/>
                </a:solidFill>
              </a:rPr>
              <a:t>authentication</a:t>
            </a:r>
            <a:r>
              <a:rPr lang="hr-HR" dirty="0">
                <a:solidFill>
                  <a:srgbClr val="FFC000"/>
                </a:solidFill>
              </a:rPr>
              <a:t>,</a:t>
            </a:r>
          </a:p>
          <a:p>
            <a:pPr marL="685800" lvl="1" indent="-342900">
              <a:buFont typeface="+mj-lt"/>
              <a:buAutoNum type="arabicPeriod"/>
            </a:pPr>
            <a:r>
              <a:rPr lang="hr-HR" dirty="0" err="1">
                <a:solidFill>
                  <a:srgbClr val="FFC000"/>
                </a:solidFill>
              </a:rPr>
              <a:t>Regular</a:t>
            </a:r>
            <a:r>
              <a:rPr lang="hr-HR" dirty="0">
                <a:solidFill>
                  <a:srgbClr val="FFC000"/>
                </a:solidFill>
              </a:rPr>
              <a:t> </a:t>
            </a:r>
            <a:r>
              <a:rPr lang="hr-HR" dirty="0" err="1">
                <a:solidFill>
                  <a:srgbClr val="FFC000"/>
                </a:solidFill>
              </a:rPr>
              <a:t>backups</a:t>
            </a:r>
            <a:r>
              <a:rPr lang="hr-HR" dirty="0">
                <a:solidFill>
                  <a:srgbClr val="FFC000"/>
                </a:solidFill>
              </a:rPr>
              <a:t>.</a:t>
            </a:r>
          </a:p>
          <a:p>
            <a:r>
              <a:rPr lang="hr-HR" dirty="0"/>
              <a:t>https://www.cyber.gov.au/acsc/view-all-content/publications/essential-eight-maturity-model</a:t>
            </a:r>
          </a:p>
          <a:p>
            <a:pPr lvl="1"/>
            <a:endParaRPr lang="en-US" dirty="0"/>
          </a:p>
          <a:p>
            <a:pPr marL="0" indent="0">
              <a:buNone/>
            </a:pPr>
            <a:endParaRPr lang="hr-HR" dirty="0"/>
          </a:p>
        </p:txBody>
      </p:sp>
    </p:spTree>
    <p:extLst>
      <p:ext uri="{BB962C8B-B14F-4D97-AF65-F5344CB8AC3E}">
        <p14:creationId xmlns:p14="http://schemas.microsoft.com/office/powerpoint/2010/main" val="30958595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58B111-06FA-B2BD-55D2-219DA6A553A0}"/>
              </a:ext>
            </a:extLst>
          </p:cNvPr>
          <p:cNvSpPr>
            <a:spLocks noGrp="1"/>
          </p:cNvSpPr>
          <p:nvPr>
            <p:ph type="title"/>
          </p:nvPr>
        </p:nvSpPr>
        <p:spPr/>
        <p:txBody>
          <a:bodyPr/>
          <a:lstStyle/>
          <a:p>
            <a:endParaRPr lang="hr-HR"/>
          </a:p>
        </p:txBody>
      </p:sp>
      <p:graphicFrame>
        <p:nvGraphicFramePr>
          <p:cNvPr id="4" name="Content Placeholder 3">
            <a:extLst>
              <a:ext uri="{FF2B5EF4-FFF2-40B4-BE49-F238E27FC236}">
                <a16:creationId xmlns:a16="http://schemas.microsoft.com/office/drawing/2014/main" id="{9240A90D-EBDD-4E80-AEED-9CA61DD31CE6}"/>
              </a:ext>
            </a:extLst>
          </p:cNvPr>
          <p:cNvGraphicFramePr>
            <a:graphicFrameLocks noGrp="1"/>
          </p:cNvGraphicFramePr>
          <p:nvPr>
            <p:ph idx="1"/>
            <p:extLst>
              <p:ext uri="{D42A27DB-BD31-4B8C-83A1-F6EECF244321}">
                <p14:modId xmlns:p14="http://schemas.microsoft.com/office/powerpoint/2010/main" val="3121207286"/>
              </p:ext>
            </p:extLst>
          </p:nvPr>
        </p:nvGraphicFramePr>
        <p:xfrm>
          <a:off x="251520" y="45720"/>
          <a:ext cx="8390756" cy="6766560"/>
        </p:xfrm>
        <a:graphic>
          <a:graphicData uri="http://schemas.openxmlformats.org/drawingml/2006/table">
            <a:tbl>
              <a:tblPr firstRow="1" bandRow="1">
                <a:tableStyleId>{F5AB1C69-6EDB-4FF4-983F-18BD219EF322}</a:tableStyleId>
              </a:tblPr>
              <a:tblGrid>
                <a:gridCol w="4195378">
                  <a:extLst>
                    <a:ext uri="{9D8B030D-6E8A-4147-A177-3AD203B41FA5}">
                      <a16:colId xmlns:a16="http://schemas.microsoft.com/office/drawing/2014/main" val="994581201"/>
                    </a:ext>
                  </a:extLst>
                </a:gridCol>
                <a:gridCol w="4195378">
                  <a:extLst>
                    <a:ext uri="{9D8B030D-6E8A-4147-A177-3AD203B41FA5}">
                      <a16:colId xmlns:a16="http://schemas.microsoft.com/office/drawing/2014/main" val="745615043"/>
                    </a:ext>
                  </a:extLst>
                </a:gridCol>
              </a:tblGrid>
              <a:tr h="3315417">
                <a:tc>
                  <a:txBody>
                    <a:bodyPr/>
                    <a:lstStyle/>
                    <a:p>
                      <a:pPr marL="0" algn="l" defTabSz="685800" rtl="0" eaLnBrk="1" latinLnBrk="0" hangingPunct="1"/>
                      <a:r>
                        <a:rPr lang="en-US" sz="1800" b="1" kern="1200" dirty="0">
                          <a:solidFill>
                            <a:srgbClr val="595959"/>
                          </a:solidFill>
                          <a:effectLst/>
                          <a:latin typeface="Arial" panose="020B0604020202020204" pitchFamily="34" charset="0"/>
                          <a:ea typeface="+mn-ea"/>
                          <a:cs typeface="+mn-cs"/>
                        </a:rPr>
                        <a:t>Application whitelisting</a:t>
                      </a:r>
                      <a:r>
                        <a:rPr lang="en-US" sz="1800" b="0" kern="1200" dirty="0">
                          <a:solidFill>
                            <a:srgbClr val="595959"/>
                          </a:solidFill>
                          <a:effectLst/>
                          <a:latin typeface="Arial" panose="020B0604020202020204" pitchFamily="34" charset="0"/>
                          <a:ea typeface="+mn-ea"/>
                          <a:cs typeface="+mn-cs"/>
                        </a:rPr>
                        <a:t> of approved/trusted programs to prevent execution of unapproved/malicious programs including .exe, DLL, scripts (e.g. Windows Script Host, PowerShell and HTA) and installers.</a:t>
                      </a:r>
                      <a:endParaRPr lang="hr-HR" sz="1800" b="0" kern="1200" dirty="0">
                        <a:solidFill>
                          <a:srgbClr val="595959"/>
                        </a:solidFill>
                        <a:effectLst/>
                        <a:latin typeface="Arial" panose="020B0604020202020204" pitchFamily="34" charset="0"/>
                        <a:ea typeface="+mn-ea"/>
                        <a:cs typeface="+mn-cs"/>
                      </a:endParaRPr>
                    </a:p>
                    <a:p>
                      <a:pPr marL="0" algn="l" defTabSz="685800" rtl="0" eaLnBrk="1" latinLnBrk="0" hangingPunct="1"/>
                      <a:endParaRPr lang="hr-HR" sz="1800" b="0" kern="1200" dirty="0">
                        <a:solidFill>
                          <a:srgbClr val="595959"/>
                        </a:solidFill>
                        <a:effectLst/>
                        <a:latin typeface="Arial" panose="020B0604020202020204" pitchFamily="34" charset="0"/>
                        <a:ea typeface="+mn-ea"/>
                        <a:cs typeface="+mn-cs"/>
                      </a:endParaRPr>
                    </a:p>
                    <a:p>
                      <a:pPr marL="0" algn="l" defTabSz="685800" rtl="0" eaLnBrk="1" latinLnBrk="0" hangingPunct="1"/>
                      <a:endParaRPr lang="en-US" sz="1800" b="0" kern="1200" dirty="0">
                        <a:solidFill>
                          <a:srgbClr val="595959"/>
                        </a:solidFill>
                        <a:effectLst/>
                        <a:latin typeface="Arial" panose="020B0604020202020204" pitchFamily="34" charset="0"/>
                        <a:ea typeface="+mn-ea"/>
                        <a:cs typeface="+mn-cs"/>
                      </a:endParaRPr>
                    </a:p>
                    <a:p>
                      <a:pPr marL="0" algn="l" defTabSz="685800" rtl="0" eaLnBrk="1" latinLnBrk="0" hangingPunct="1"/>
                      <a:r>
                        <a:rPr lang="en-US" sz="1800" b="1" kern="1200" dirty="0">
                          <a:solidFill>
                            <a:srgbClr val="595959"/>
                          </a:solidFill>
                          <a:effectLst/>
                          <a:latin typeface="Arial" panose="020B0604020202020204" pitchFamily="34" charset="0"/>
                          <a:ea typeface="+mn-ea"/>
                          <a:cs typeface="+mn-cs"/>
                        </a:rPr>
                        <a:t>Why:</a:t>
                      </a:r>
                      <a:r>
                        <a:rPr lang="en-US" sz="1800" b="0" kern="1200" dirty="0">
                          <a:solidFill>
                            <a:srgbClr val="595959"/>
                          </a:solidFill>
                          <a:effectLst/>
                          <a:latin typeface="Arial" panose="020B0604020202020204" pitchFamily="34" charset="0"/>
                          <a:ea typeface="+mn-ea"/>
                          <a:cs typeface="+mn-cs"/>
                        </a:rPr>
                        <a:t> All non-approved applications (including malicious code) are prevented from executing</a:t>
                      </a:r>
                    </a:p>
                    <a:p>
                      <a:endParaRPr lang="hr-HR" sz="1800" dirty="0"/>
                    </a:p>
                  </a:txBody>
                  <a:tcPr/>
                </a:tc>
                <a:tc>
                  <a:txBody>
                    <a:bodyPr/>
                    <a:lstStyle/>
                    <a:p>
                      <a:r>
                        <a:rPr lang="en-US" sz="1800" b="1" kern="1200" dirty="0">
                          <a:solidFill>
                            <a:srgbClr val="595959"/>
                          </a:solidFill>
                          <a:effectLst/>
                          <a:latin typeface="Arial" panose="020B0604020202020204" pitchFamily="34" charset="0"/>
                          <a:ea typeface="+mn-ea"/>
                          <a:cs typeface="+mn-cs"/>
                        </a:rPr>
                        <a:t>Patch applications</a:t>
                      </a:r>
                      <a:r>
                        <a:rPr lang="en-US" sz="1800" b="0" kern="1200" dirty="0">
                          <a:solidFill>
                            <a:srgbClr val="595959"/>
                          </a:solidFill>
                          <a:effectLst/>
                          <a:latin typeface="Arial" panose="020B0604020202020204" pitchFamily="34" charset="0"/>
                          <a:ea typeface="+mn-ea"/>
                          <a:cs typeface="+mn-cs"/>
                        </a:rPr>
                        <a:t> e.g. Flash, web browsers, Microsoft Office, Java and PDF viewers. Patch/mitigate computers with ‘extreme risk’ vulnerabilities within 48 hours. Use the latest version of applications.</a:t>
                      </a:r>
                      <a:endParaRPr lang="hr-HR" sz="1800" b="0" kern="1200" dirty="0">
                        <a:solidFill>
                          <a:srgbClr val="595959"/>
                        </a:solidFill>
                        <a:effectLst/>
                        <a:latin typeface="Arial" panose="020B0604020202020204" pitchFamily="34" charset="0"/>
                        <a:ea typeface="+mn-ea"/>
                        <a:cs typeface="+mn-cs"/>
                      </a:endParaRPr>
                    </a:p>
                    <a:p>
                      <a:endParaRPr lang="hr-HR" sz="1800" b="0" kern="1200" dirty="0">
                        <a:solidFill>
                          <a:srgbClr val="595959"/>
                        </a:solidFill>
                        <a:effectLst/>
                        <a:latin typeface="Arial" panose="020B0604020202020204" pitchFamily="34" charset="0"/>
                        <a:ea typeface="+mn-ea"/>
                        <a:cs typeface="+mn-cs"/>
                      </a:endParaRPr>
                    </a:p>
                    <a:p>
                      <a:endParaRPr lang="en-US" sz="1800" b="0" kern="1200" dirty="0">
                        <a:solidFill>
                          <a:srgbClr val="595959"/>
                        </a:solidFill>
                        <a:effectLst/>
                        <a:latin typeface="Arial" panose="020B0604020202020204" pitchFamily="34" charset="0"/>
                        <a:ea typeface="+mn-ea"/>
                        <a:cs typeface="+mn-cs"/>
                      </a:endParaRPr>
                    </a:p>
                    <a:p>
                      <a:r>
                        <a:rPr lang="en-US" sz="1800" b="1" kern="1200" dirty="0">
                          <a:solidFill>
                            <a:srgbClr val="595959"/>
                          </a:solidFill>
                          <a:effectLst/>
                          <a:latin typeface="Arial" panose="020B0604020202020204" pitchFamily="34" charset="0"/>
                          <a:ea typeface="+mn-ea"/>
                          <a:cs typeface="+mn-cs"/>
                        </a:rPr>
                        <a:t>Why:</a:t>
                      </a:r>
                      <a:r>
                        <a:rPr lang="en-US" sz="1800" b="0" kern="1200" dirty="0">
                          <a:solidFill>
                            <a:srgbClr val="595959"/>
                          </a:solidFill>
                          <a:effectLst/>
                          <a:latin typeface="Arial" panose="020B0604020202020204" pitchFamily="34" charset="0"/>
                          <a:ea typeface="+mn-ea"/>
                          <a:cs typeface="+mn-cs"/>
                        </a:rPr>
                        <a:t> Security vulnerabilities in applications can be used to execute malicious code on systems.</a:t>
                      </a:r>
                    </a:p>
                    <a:p>
                      <a:endParaRPr lang="hr-HR" sz="1800" b="0" kern="1200" dirty="0">
                        <a:solidFill>
                          <a:srgbClr val="595959"/>
                        </a:solidFill>
                        <a:effectLst/>
                        <a:latin typeface="Arial" panose="020B0604020202020204" pitchFamily="34" charset="0"/>
                        <a:ea typeface="+mn-ea"/>
                        <a:cs typeface="+mn-cs"/>
                      </a:endParaRPr>
                    </a:p>
                  </a:txBody>
                  <a:tcPr/>
                </a:tc>
                <a:extLst>
                  <a:ext uri="{0D108BD9-81ED-4DB2-BD59-A6C34878D82A}">
                    <a16:rowId xmlns:a16="http://schemas.microsoft.com/office/drawing/2014/main" val="851506970"/>
                  </a:ext>
                </a:extLst>
              </a:tr>
              <a:tr h="3108203">
                <a:tc>
                  <a:txBody>
                    <a:bodyPr/>
                    <a:lstStyle/>
                    <a:p>
                      <a:r>
                        <a:rPr lang="en-US" sz="1800" b="1" kern="1200" dirty="0">
                          <a:solidFill>
                            <a:schemeClr val="dk1"/>
                          </a:solidFill>
                          <a:effectLst/>
                          <a:latin typeface="Arial" panose="020B0604020202020204" pitchFamily="34" charset="0"/>
                          <a:ea typeface="+mn-ea"/>
                          <a:cs typeface="Arial" panose="020B0604020202020204" pitchFamily="34" charset="0"/>
                        </a:rPr>
                        <a:t>Configure Microsoft Office macro settings</a:t>
                      </a:r>
                      <a:r>
                        <a:rPr lang="en-US" sz="1800" b="0" kern="1200" dirty="0">
                          <a:solidFill>
                            <a:schemeClr val="dk1"/>
                          </a:solidFill>
                          <a:effectLst/>
                          <a:latin typeface="Arial" panose="020B0604020202020204" pitchFamily="34" charset="0"/>
                          <a:ea typeface="+mn-ea"/>
                          <a:cs typeface="Arial" panose="020B0604020202020204" pitchFamily="34" charset="0"/>
                        </a:rPr>
                        <a:t> to </a:t>
                      </a:r>
                      <a:r>
                        <a:rPr lang="en-US" sz="1800" b="0" kern="1200" dirty="0">
                          <a:solidFill>
                            <a:srgbClr val="595959"/>
                          </a:solidFill>
                          <a:effectLst/>
                          <a:latin typeface="Arial" panose="020B0604020202020204" pitchFamily="34" charset="0"/>
                          <a:ea typeface="+mn-ea"/>
                          <a:cs typeface="Arial" panose="020B0604020202020204" pitchFamily="34" charset="0"/>
                        </a:rPr>
                        <a:t>block</a:t>
                      </a:r>
                      <a:r>
                        <a:rPr lang="en-US" sz="1800" b="0" kern="1200" dirty="0">
                          <a:solidFill>
                            <a:schemeClr val="dk1"/>
                          </a:solidFill>
                          <a:effectLst/>
                          <a:latin typeface="Arial" panose="020B0604020202020204" pitchFamily="34" charset="0"/>
                          <a:ea typeface="+mn-ea"/>
                          <a:cs typeface="Arial" panose="020B0604020202020204" pitchFamily="34" charset="0"/>
                        </a:rPr>
                        <a:t> macros from </a:t>
                      </a:r>
                      <a:r>
                        <a:rPr lang="en-US" sz="1800" b="0" kern="1200" dirty="0">
                          <a:solidFill>
                            <a:srgbClr val="595959"/>
                          </a:solidFill>
                          <a:effectLst/>
                          <a:latin typeface="Arial" panose="020B0604020202020204" pitchFamily="34" charset="0"/>
                          <a:ea typeface="+mn-ea"/>
                          <a:cs typeface="Arial" panose="020B0604020202020204" pitchFamily="34" charset="0"/>
                        </a:rPr>
                        <a:t>t</a:t>
                      </a:r>
                      <a:r>
                        <a:rPr lang="en-US" sz="1800" b="0" kern="1200" dirty="0">
                          <a:solidFill>
                            <a:schemeClr val="dk1"/>
                          </a:solidFill>
                          <a:effectLst/>
                          <a:latin typeface="Arial" panose="020B0604020202020204" pitchFamily="34" charset="0"/>
                          <a:ea typeface="+mn-ea"/>
                          <a:cs typeface="Arial" panose="020B0604020202020204" pitchFamily="34" charset="0"/>
                        </a:rPr>
                        <a:t>he Internet, and only allow vetted macros either in ‘trusted locations’ with limited write access or digitally signed with a trusted certificate.</a:t>
                      </a:r>
                      <a:endParaRPr lang="hr-HR" sz="1800" b="0" kern="1200" dirty="0">
                        <a:solidFill>
                          <a:schemeClr val="dk1"/>
                        </a:solidFill>
                        <a:effectLst/>
                        <a:latin typeface="Arial" panose="020B0604020202020204" pitchFamily="34" charset="0"/>
                        <a:ea typeface="+mn-ea"/>
                        <a:cs typeface="Arial" panose="020B0604020202020204" pitchFamily="34" charset="0"/>
                      </a:endParaRPr>
                    </a:p>
                    <a:p>
                      <a:endParaRPr lang="hr-HR" sz="1800" b="0" kern="1200" dirty="0">
                        <a:solidFill>
                          <a:schemeClr val="dk1"/>
                        </a:solidFill>
                        <a:effectLst/>
                        <a:latin typeface="Arial" panose="020B0604020202020204" pitchFamily="34" charset="0"/>
                        <a:ea typeface="+mn-ea"/>
                        <a:cs typeface="Arial" panose="020B0604020202020204" pitchFamily="34" charset="0"/>
                      </a:endParaRPr>
                    </a:p>
                    <a:p>
                      <a:endParaRPr lang="en-US" sz="1800" b="0" kern="1200" dirty="0">
                        <a:solidFill>
                          <a:schemeClr val="dk1"/>
                        </a:solidFill>
                        <a:effectLst/>
                        <a:latin typeface="Arial" panose="020B0604020202020204" pitchFamily="34" charset="0"/>
                        <a:ea typeface="+mn-ea"/>
                        <a:cs typeface="Arial" panose="020B0604020202020204" pitchFamily="34" charset="0"/>
                      </a:endParaRPr>
                    </a:p>
                    <a:p>
                      <a:r>
                        <a:rPr lang="en-US" sz="1800" b="1" kern="1200" dirty="0">
                          <a:solidFill>
                            <a:schemeClr val="dk1"/>
                          </a:solidFill>
                          <a:effectLst/>
                          <a:latin typeface="Arial" panose="020B0604020202020204" pitchFamily="34" charset="0"/>
                          <a:ea typeface="+mn-ea"/>
                          <a:cs typeface="Arial" panose="020B0604020202020204" pitchFamily="34" charset="0"/>
                        </a:rPr>
                        <a:t>Why:</a:t>
                      </a:r>
                      <a:r>
                        <a:rPr lang="en-US" sz="1800" b="0" kern="1200" dirty="0">
                          <a:solidFill>
                            <a:schemeClr val="dk1"/>
                          </a:solidFill>
                          <a:effectLst/>
                          <a:latin typeface="Arial" panose="020B0604020202020204" pitchFamily="34" charset="0"/>
                          <a:ea typeface="+mn-ea"/>
                          <a:cs typeface="Arial" panose="020B0604020202020204" pitchFamily="34" charset="0"/>
                        </a:rPr>
                        <a:t> </a:t>
                      </a:r>
                      <a:r>
                        <a:rPr lang="en-US" sz="1800" b="0" kern="1200" dirty="0">
                          <a:solidFill>
                            <a:srgbClr val="595959"/>
                          </a:solidFill>
                          <a:effectLst/>
                          <a:latin typeface="Arial" panose="020B0604020202020204" pitchFamily="34" charset="0"/>
                          <a:ea typeface="+mn-ea"/>
                          <a:cs typeface="Arial" panose="020B0604020202020204" pitchFamily="34" charset="0"/>
                        </a:rPr>
                        <a:t>Microsoft</a:t>
                      </a:r>
                      <a:r>
                        <a:rPr lang="en-US" sz="1800" b="0" kern="1200" dirty="0">
                          <a:solidFill>
                            <a:schemeClr val="dk1"/>
                          </a:solidFill>
                          <a:effectLst/>
                          <a:latin typeface="Arial" panose="020B0604020202020204" pitchFamily="34" charset="0"/>
                          <a:ea typeface="+mn-ea"/>
                          <a:cs typeface="Arial" panose="020B0604020202020204" pitchFamily="34" charset="0"/>
                        </a:rPr>
                        <a:t> Office macros can be used to deliver and execute malicious code on systems.</a:t>
                      </a:r>
                    </a:p>
                    <a:p>
                      <a:endParaRPr lang="hr-HR" sz="1800" dirty="0"/>
                    </a:p>
                  </a:txBody>
                  <a:tcPr/>
                </a:tc>
                <a:tc>
                  <a:txBody>
                    <a:bodyPr/>
                    <a:lstStyle/>
                    <a:p>
                      <a:r>
                        <a:rPr lang="en-US" sz="1800" b="1" kern="1200" dirty="0">
                          <a:solidFill>
                            <a:schemeClr val="dk1"/>
                          </a:solidFill>
                          <a:effectLst/>
                          <a:latin typeface="Arial" panose="020B0604020202020204" pitchFamily="34" charset="0"/>
                          <a:ea typeface="+mn-ea"/>
                          <a:cs typeface="Arial" panose="020B0604020202020204" pitchFamily="34" charset="0"/>
                        </a:rPr>
                        <a:t>User application hardening.</a:t>
                      </a:r>
                      <a:r>
                        <a:rPr lang="en-US" sz="1800" b="0" kern="1200" dirty="0">
                          <a:solidFill>
                            <a:schemeClr val="dk1"/>
                          </a:solidFill>
                          <a:effectLst/>
                          <a:latin typeface="Arial" panose="020B0604020202020204" pitchFamily="34" charset="0"/>
                          <a:ea typeface="+mn-ea"/>
                          <a:cs typeface="Arial" panose="020B0604020202020204" pitchFamily="34" charset="0"/>
                        </a:rPr>
                        <a:t> Configure web browsers to block Flash (ideally uninstall it), ads and Java on the Internet. Disable unneeded features in Microsoft Office (e.g. OLE), web browsers and PDF viewers.</a:t>
                      </a:r>
                      <a:endParaRPr lang="hr-HR" sz="1800" b="0" kern="1200" dirty="0">
                        <a:solidFill>
                          <a:schemeClr val="dk1"/>
                        </a:solidFill>
                        <a:effectLst/>
                        <a:latin typeface="Arial" panose="020B0604020202020204" pitchFamily="34" charset="0"/>
                        <a:ea typeface="+mn-ea"/>
                        <a:cs typeface="Arial" panose="020B0604020202020204" pitchFamily="34" charset="0"/>
                      </a:endParaRPr>
                    </a:p>
                    <a:p>
                      <a:endParaRPr lang="en-US" sz="1800" b="0" kern="1200" dirty="0">
                        <a:solidFill>
                          <a:schemeClr val="dk1"/>
                        </a:solidFill>
                        <a:effectLst/>
                        <a:latin typeface="Arial" panose="020B0604020202020204" pitchFamily="34" charset="0"/>
                        <a:ea typeface="+mn-ea"/>
                        <a:cs typeface="Arial" panose="020B0604020202020204" pitchFamily="34" charset="0"/>
                      </a:endParaRPr>
                    </a:p>
                    <a:p>
                      <a:r>
                        <a:rPr lang="en-US" sz="1800" b="1" kern="1200" dirty="0">
                          <a:solidFill>
                            <a:schemeClr val="dk1"/>
                          </a:solidFill>
                          <a:effectLst/>
                          <a:latin typeface="Arial" panose="020B0604020202020204" pitchFamily="34" charset="0"/>
                          <a:ea typeface="+mn-ea"/>
                          <a:cs typeface="Arial" panose="020B0604020202020204" pitchFamily="34" charset="0"/>
                        </a:rPr>
                        <a:t>Why:</a:t>
                      </a:r>
                      <a:r>
                        <a:rPr lang="en-US" sz="1800" b="0" kern="1200" dirty="0">
                          <a:solidFill>
                            <a:schemeClr val="dk1"/>
                          </a:solidFill>
                          <a:effectLst/>
                          <a:latin typeface="Arial" panose="020B0604020202020204" pitchFamily="34" charset="0"/>
                          <a:ea typeface="+mn-ea"/>
                          <a:cs typeface="Arial" panose="020B0604020202020204" pitchFamily="34" charset="0"/>
                        </a:rPr>
                        <a:t> Flash, ads and Java are popular ways to deliver and execute malicious code on systems</a:t>
                      </a:r>
                    </a:p>
                    <a:p>
                      <a:endParaRPr lang="hr-HR" sz="1800" dirty="0"/>
                    </a:p>
                  </a:txBody>
                  <a:tcPr/>
                </a:tc>
                <a:extLst>
                  <a:ext uri="{0D108BD9-81ED-4DB2-BD59-A6C34878D82A}">
                    <a16:rowId xmlns:a16="http://schemas.microsoft.com/office/drawing/2014/main" val="3413442313"/>
                  </a:ext>
                </a:extLst>
              </a:tr>
            </a:tbl>
          </a:graphicData>
        </a:graphic>
      </p:graphicFrame>
    </p:spTree>
    <p:extLst>
      <p:ext uri="{BB962C8B-B14F-4D97-AF65-F5344CB8AC3E}">
        <p14:creationId xmlns:p14="http://schemas.microsoft.com/office/powerpoint/2010/main" val="20385243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52222F6-64A4-C53F-C78E-E3759C40AC05}"/>
              </a:ext>
            </a:extLst>
          </p:cNvPr>
          <p:cNvSpPr>
            <a:spLocks noGrp="1"/>
          </p:cNvSpPr>
          <p:nvPr>
            <p:ph type="title"/>
          </p:nvPr>
        </p:nvSpPr>
        <p:spPr/>
        <p:txBody>
          <a:bodyPr/>
          <a:lstStyle/>
          <a:p>
            <a:endParaRPr lang="hr-HR"/>
          </a:p>
        </p:txBody>
      </p:sp>
      <p:graphicFrame>
        <p:nvGraphicFramePr>
          <p:cNvPr id="4" name="Content Placeholder 3">
            <a:extLst>
              <a:ext uri="{FF2B5EF4-FFF2-40B4-BE49-F238E27FC236}">
                <a16:creationId xmlns:a16="http://schemas.microsoft.com/office/drawing/2014/main" id="{9240A90D-EBDD-4E80-AEED-9CA61DD31CE6}"/>
              </a:ext>
            </a:extLst>
          </p:cNvPr>
          <p:cNvGraphicFramePr>
            <a:graphicFrameLocks noGrp="1"/>
          </p:cNvGraphicFramePr>
          <p:nvPr>
            <p:ph idx="1"/>
            <p:extLst>
              <p:ext uri="{D42A27DB-BD31-4B8C-83A1-F6EECF244321}">
                <p14:modId xmlns:p14="http://schemas.microsoft.com/office/powerpoint/2010/main" val="827319131"/>
              </p:ext>
            </p:extLst>
          </p:nvPr>
        </p:nvGraphicFramePr>
        <p:xfrm>
          <a:off x="179512" y="-27384"/>
          <a:ext cx="8856984" cy="6844512"/>
        </p:xfrm>
        <a:graphic>
          <a:graphicData uri="http://schemas.openxmlformats.org/drawingml/2006/table">
            <a:tbl>
              <a:tblPr firstRow="1" bandRow="1">
                <a:tableStyleId>{F5AB1C69-6EDB-4FF4-983F-18BD219EF322}</a:tableStyleId>
              </a:tblPr>
              <a:tblGrid>
                <a:gridCol w="4428492">
                  <a:extLst>
                    <a:ext uri="{9D8B030D-6E8A-4147-A177-3AD203B41FA5}">
                      <a16:colId xmlns:a16="http://schemas.microsoft.com/office/drawing/2014/main" val="994581201"/>
                    </a:ext>
                  </a:extLst>
                </a:gridCol>
                <a:gridCol w="4428492">
                  <a:extLst>
                    <a:ext uri="{9D8B030D-6E8A-4147-A177-3AD203B41FA5}">
                      <a16:colId xmlns:a16="http://schemas.microsoft.com/office/drawing/2014/main" val="745615043"/>
                    </a:ext>
                  </a:extLst>
                </a:gridCol>
              </a:tblGrid>
              <a:tr h="3543809">
                <a:tc>
                  <a:txBody>
                    <a:bodyPr/>
                    <a:lstStyle/>
                    <a:p>
                      <a:pPr algn="l"/>
                      <a:r>
                        <a:rPr lang="en-US" sz="1800" b="1" dirty="0">
                          <a:solidFill>
                            <a:srgbClr val="595959"/>
                          </a:solidFill>
                          <a:effectLst/>
                          <a:latin typeface="Arial" panose="020B0604020202020204" pitchFamily="34" charset="0"/>
                        </a:rPr>
                        <a:t>Restrict administrative privileges</a:t>
                      </a:r>
                      <a:r>
                        <a:rPr lang="en-US" sz="1800" b="0" dirty="0">
                          <a:solidFill>
                            <a:srgbClr val="595959"/>
                          </a:solidFill>
                          <a:effectLst/>
                          <a:latin typeface="Arial" panose="020B0604020202020204" pitchFamily="34" charset="0"/>
                        </a:rPr>
                        <a:t> to operating systems and applications based on user duties. Regularly revalidate the need for privileges. Don't use privileged accounts for reading email and web browsing.</a:t>
                      </a:r>
                      <a:endParaRPr lang="hr-HR" sz="1800" b="0" dirty="0">
                        <a:solidFill>
                          <a:srgbClr val="595959"/>
                        </a:solidFill>
                        <a:effectLst/>
                        <a:latin typeface="Arial" panose="020B0604020202020204" pitchFamily="34" charset="0"/>
                      </a:endParaRPr>
                    </a:p>
                    <a:p>
                      <a:pPr algn="l"/>
                      <a:endParaRPr lang="en-US" sz="1800" b="0" dirty="0">
                        <a:solidFill>
                          <a:srgbClr val="595959"/>
                        </a:solidFill>
                        <a:effectLst/>
                        <a:latin typeface="Arial" panose="020B0604020202020204" pitchFamily="34" charset="0"/>
                      </a:endParaRPr>
                    </a:p>
                    <a:p>
                      <a:pPr algn="l"/>
                      <a:r>
                        <a:rPr lang="en-US" sz="1800" b="1" dirty="0">
                          <a:solidFill>
                            <a:srgbClr val="595959"/>
                          </a:solidFill>
                          <a:effectLst/>
                          <a:latin typeface="Arial" panose="020B0604020202020204" pitchFamily="34" charset="0"/>
                        </a:rPr>
                        <a:t>Why:</a:t>
                      </a:r>
                      <a:r>
                        <a:rPr lang="en-US" sz="1800" b="0" dirty="0">
                          <a:solidFill>
                            <a:srgbClr val="595959"/>
                          </a:solidFill>
                          <a:effectLst/>
                          <a:latin typeface="Arial" panose="020B0604020202020204" pitchFamily="34" charset="0"/>
                        </a:rPr>
                        <a:t> Admin accounts are the ‘keys to the kingdom’. Adversaries use these accounts to gain full access to information and systems.</a:t>
                      </a:r>
                    </a:p>
                    <a:p>
                      <a:endParaRPr lang="hr-HR" sz="1800" dirty="0"/>
                    </a:p>
                  </a:txBody>
                  <a:tcPr/>
                </a:tc>
                <a:tc>
                  <a:txBody>
                    <a:bodyPr/>
                    <a:lstStyle/>
                    <a:p>
                      <a:pPr algn="l"/>
                      <a:r>
                        <a:rPr lang="en-US" sz="1800" b="1" dirty="0">
                          <a:solidFill>
                            <a:srgbClr val="595959"/>
                          </a:solidFill>
                          <a:effectLst/>
                          <a:latin typeface="Arial" panose="020B0604020202020204" pitchFamily="34" charset="0"/>
                        </a:rPr>
                        <a:t>Patch operating systems.</a:t>
                      </a:r>
                      <a:r>
                        <a:rPr lang="en-US" sz="1800" b="0" dirty="0">
                          <a:solidFill>
                            <a:srgbClr val="595959"/>
                          </a:solidFill>
                          <a:effectLst/>
                          <a:latin typeface="Arial" panose="020B0604020202020204" pitchFamily="34" charset="0"/>
                        </a:rPr>
                        <a:t> Patch/mitigate computers (including network devices) with ‘extreme risk’ vulnerabilities within 48 hours. Use the latest operating system version. Don't use unsupported versions.</a:t>
                      </a:r>
                      <a:endParaRPr lang="hr-HR" sz="1800" b="0" dirty="0">
                        <a:solidFill>
                          <a:srgbClr val="595959"/>
                        </a:solidFill>
                        <a:effectLst/>
                        <a:latin typeface="Arial" panose="020B0604020202020204" pitchFamily="34" charset="0"/>
                      </a:endParaRPr>
                    </a:p>
                    <a:p>
                      <a:pPr algn="l"/>
                      <a:endParaRPr lang="hr-HR" sz="1800" b="0" dirty="0">
                        <a:solidFill>
                          <a:srgbClr val="595959"/>
                        </a:solidFill>
                        <a:effectLst/>
                        <a:latin typeface="Arial" panose="020B0604020202020204" pitchFamily="34" charset="0"/>
                      </a:endParaRPr>
                    </a:p>
                    <a:p>
                      <a:pPr algn="l"/>
                      <a:endParaRPr lang="en-US" sz="1800" b="0" dirty="0">
                        <a:solidFill>
                          <a:srgbClr val="595959"/>
                        </a:solidFill>
                        <a:effectLst/>
                        <a:latin typeface="Arial" panose="020B0604020202020204" pitchFamily="34" charset="0"/>
                      </a:endParaRPr>
                    </a:p>
                    <a:p>
                      <a:pPr algn="l"/>
                      <a:r>
                        <a:rPr lang="en-US" sz="1800" b="1" dirty="0">
                          <a:solidFill>
                            <a:srgbClr val="595959"/>
                          </a:solidFill>
                          <a:effectLst/>
                          <a:latin typeface="Arial" panose="020B0604020202020204" pitchFamily="34" charset="0"/>
                        </a:rPr>
                        <a:t>Why:</a:t>
                      </a:r>
                      <a:r>
                        <a:rPr lang="en-US" sz="1800" b="0" dirty="0">
                          <a:solidFill>
                            <a:srgbClr val="595959"/>
                          </a:solidFill>
                          <a:effectLst/>
                          <a:latin typeface="Arial" panose="020B0604020202020204" pitchFamily="34" charset="0"/>
                        </a:rPr>
                        <a:t> Security vulnerabilities in operating systems can be used to further the compromise of systems.</a:t>
                      </a:r>
                    </a:p>
                    <a:p>
                      <a:endParaRPr lang="hr-HR" sz="1800" dirty="0"/>
                    </a:p>
                  </a:txBody>
                  <a:tcPr/>
                </a:tc>
                <a:extLst>
                  <a:ext uri="{0D108BD9-81ED-4DB2-BD59-A6C34878D82A}">
                    <a16:rowId xmlns:a16="http://schemas.microsoft.com/office/drawing/2014/main" val="851506970"/>
                  </a:ext>
                </a:extLst>
              </a:tr>
              <a:tr h="3300703">
                <a:tc>
                  <a:txBody>
                    <a:bodyPr/>
                    <a:lstStyle/>
                    <a:p>
                      <a:pPr algn="l"/>
                      <a:r>
                        <a:rPr lang="en-US" sz="1800" b="1" dirty="0">
                          <a:solidFill>
                            <a:srgbClr val="595959"/>
                          </a:solidFill>
                          <a:effectLst/>
                          <a:latin typeface="Arial" panose="020B0604020202020204" pitchFamily="34" charset="0"/>
                        </a:rPr>
                        <a:t>Multi-factor authentication</a:t>
                      </a:r>
                      <a:r>
                        <a:rPr lang="en-US" sz="1800" b="0" dirty="0">
                          <a:solidFill>
                            <a:srgbClr val="595959"/>
                          </a:solidFill>
                          <a:effectLst/>
                          <a:latin typeface="Arial" panose="020B0604020202020204" pitchFamily="34" charset="0"/>
                        </a:rPr>
                        <a:t> including for VPNs, RDP, SSH and other remote access, and for all users when they perform a privileged action or access an important (sensitive/high-availability) data repository.</a:t>
                      </a:r>
                      <a:endParaRPr lang="hr-HR" sz="1800" b="0" dirty="0">
                        <a:solidFill>
                          <a:srgbClr val="595959"/>
                        </a:solidFill>
                        <a:effectLst/>
                        <a:latin typeface="Arial" panose="020B0604020202020204" pitchFamily="34" charset="0"/>
                      </a:endParaRPr>
                    </a:p>
                    <a:p>
                      <a:pPr algn="l"/>
                      <a:endParaRPr lang="en-US" sz="1800" b="0" dirty="0">
                        <a:solidFill>
                          <a:srgbClr val="595959"/>
                        </a:solidFill>
                        <a:effectLst/>
                        <a:latin typeface="Arial" panose="020B0604020202020204" pitchFamily="34" charset="0"/>
                      </a:endParaRPr>
                    </a:p>
                    <a:p>
                      <a:pPr algn="l"/>
                      <a:r>
                        <a:rPr lang="en-US" sz="1800" b="1" dirty="0">
                          <a:solidFill>
                            <a:srgbClr val="595959"/>
                          </a:solidFill>
                          <a:effectLst/>
                          <a:latin typeface="Arial" panose="020B0604020202020204" pitchFamily="34" charset="0"/>
                        </a:rPr>
                        <a:t>Why:</a:t>
                      </a:r>
                      <a:r>
                        <a:rPr lang="en-US" sz="1800" b="0" dirty="0">
                          <a:solidFill>
                            <a:srgbClr val="595959"/>
                          </a:solidFill>
                          <a:effectLst/>
                          <a:latin typeface="Arial" panose="020B0604020202020204" pitchFamily="34" charset="0"/>
                        </a:rPr>
                        <a:t> Stronger user authentication makes it harder for adversaries to access sensitive information and systems.</a:t>
                      </a:r>
                    </a:p>
                    <a:p>
                      <a:endParaRPr lang="hr-HR" sz="1800" dirty="0"/>
                    </a:p>
                  </a:txBody>
                  <a:tcPr/>
                </a:tc>
                <a:tc>
                  <a:txBody>
                    <a:bodyPr/>
                    <a:lstStyle/>
                    <a:p>
                      <a:r>
                        <a:rPr lang="en-US" sz="1800" b="1" kern="1200" dirty="0">
                          <a:solidFill>
                            <a:srgbClr val="595959"/>
                          </a:solidFill>
                          <a:effectLst/>
                          <a:latin typeface="Arial" panose="020B0604020202020204" pitchFamily="34" charset="0"/>
                          <a:ea typeface="+mn-ea"/>
                          <a:cs typeface="+mn-cs"/>
                        </a:rPr>
                        <a:t>Daily backups </a:t>
                      </a:r>
                      <a:r>
                        <a:rPr lang="en-US" sz="1800" b="0" kern="1200" dirty="0">
                          <a:solidFill>
                            <a:srgbClr val="595959"/>
                          </a:solidFill>
                          <a:effectLst/>
                          <a:latin typeface="Arial" panose="020B0604020202020204" pitchFamily="34" charset="0"/>
                          <a:ea typeface="+mn-ea"/>
                          <a:cs typeface="+mn-cs"/>
                        </a:rPr>
                        <a:t>of important new/changed data, software and configuration settings, stored disconnected, retained for at least three months. Test restoration initially, annually and when IT infrastructure changes.</a:t>
                      </a:r>
                      <a:endParaRPr lang="hr-HR" sz="1800" b="0" kern="1200" dirty="0">
                        <a:solidFill>
                          <a:srgbClr val="595959"/>
                        </a:solidFill>
                        <a:effectLst/>
                        <a:latin typeface="Arial" panose="020B0604020202020204" pitchFamily="34" charset="0"/>
                        <a:ea typeface="+mn-ea"/>
                        <a:cs typeface="+mn-cs"/>
                      </a:endParaRPr>
                    </a:p>
                    <a:p>
                      <a:endParaRPr lang="en-US" sz="1800" b="0" kern="1200" dirty="0">
                        <a:solidFill>
                          <a:srgbClr val="595959"/>
                        </a:solidFill>
                        <a:effectLst/>
                        <a:latin typeface="Arial" panose="020B0604020202020204" pitchFamily="34" charset="0"/>
                        <a:ea typeface="+mn-ea"/>
                        <a:cs typeface="+mn-cs"/>
                      </a:endParaRPr>
                    </a:p>
                    <a:p>
                      <a:r>
                        <a:rPr lang="en-US" sz="1800" b="1" kern="1200" dirty="0">
                          <a:solidFill>
                            <a:srgbClr val="595959"/>
                          </a:solidFill>
                          <a:effectLst/>
                          <a:latin typeface="Arial" panose="020B0604020202020204" pitchFamily="34" charset="0"/>
                          <a:ea typeface="+mn-ea"/>
                          <a:cs typeface="+mn-cs"/>
                        </a:rPr>
                        <a:t>Why: </a:t>
                      </a:r>
                      <a:r>
                        <a:rPr lang="en-US" sz="1800" b="0" kern="1200" dirty="0">
                          <a:solidFill>
                            <a:srgbClr val="595959"/>
                          </a:solidFill>
                          <a:effectLst/>
                          <a:latin typeface="Arial" panose="020B0604020202020204" pitchFamily="34" charset="0"/>
                          <a:ea typeface="+mn-ea"/>
                          <a:cs typeface="+mn-cs"/>
                        </a:rPr>
                        <a:t>To ensure information can be accessed following a cyber security incident (e.g. a ransomware incident).</a:t>
                      </a:r>
                      <a:endParaRPr lang="hr-HR" sz="1800" b="0" kern="1200" dirty="0">
                        <a:solidFill>
                          <a:srgbClr val="595959"/>
                        </a:solidFill>
                        <a:effectLst/>
                        <a:latin typeface="Arial" panose="020B0604020202020204" pitchFamily="34" charset="0"/>
                        <a:ea typeface="+mn-ea"/>
                        <a:cs typeface="+mn-cs"/>
                      </a:endParaRPr>
                    </a:p>
                  </a:txBody>
                  <a:tcPr/>
                </a:tc>
                <a:extLst>
                  <a:ext uri="{0D108BD9-81ED-4DB2-BD59-A6C34878D82A}">
                    <a16:rowId xmlns:a16="http://schemas.microsoft.com/office/drawing/2014/main" val="3413442313"/>
                  </a:ext>
                </a:extLst>
              </a:tr>
            </a:tbl>
          </a:graphicData>
        </a:graphic>
      </p:graphicFrame>
    </p:spTree>
    <p:extLst>
      <p:ext uri="{BB962C8B-B14F-4D97-AF65-F5344CB8AC3E}">
        <p14:creationId xmlns:p14="http://schemas.microsoft.com/office/powerpoint/2010/main" val="261931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B39EB-C80D-B4DE-D839-4D85ACE5D34C}"/>
              </a:ext>
            </a:extLst>
          </p:cNvPr>
          <p:cNvSpPr>
            <a:spLocks noGrp="1"/>
          </p:cNvSpPr>
          <p:nvPr>
            <p:ph type="title"/>
          </p:nvPr>
        </p:nvSpPr>
        <p:spPr/>
        <p:txBody>
          <a:bodyPr/>
          <a:lstStyle/>
          <a:p>
            <a:r>
              <a:rPr lang="hr-HR" dirty="0"/>
              <a:t>Australian </a:t>
            </a:r>
            <a:r>
              <a:rPr lang="hr-HR" dirty="0" err="1"/>
              <a:t>Essential</a:t>
            </a:r>
            <a:r>
              <a:rPr lang="hr-HR" dirty="0"/>
              <a:t> </a:t>
            </a:r>
            <a:r>
              <a:rPr lang="hr-HR" dirty="0" err="1"/>
              <a:t>Eight</a:t>
            </a:r>
            <a:endParaRPr lang="hr-HR" dirty="0"/>
          </a:p>
        </p:txBody>
      </p:sp>
      <p:sp>
        <p:nvSpPr>
          <p:cNvPr id="3" name="Content Placeholder 2">
            <a:extLst>
              <a:ext uri="{FF2B5EF4-FFF2-40B4-BE49-F238E27FC236}">
                <a16:creationId xmlns:a16="http://schemas.microsoft.com/office/drawing/2014/main" id="{86BE6499-5195-203A-212A-662881631505}"/>
              </a:ext>
            </a:extLst>
          </p:cNvPr>
          <p:cNvSpPr>
            <a:spLocks noGrp="1"/>
          </p:cNvSpPr>
          <p:nvPr>
            <p:ph idx="1"/>
          </p:nvPr>
        </p:nvSpPr>
        <p:spPr/>
        <p:txBody>
          <a:bodyPr/>
          <a:lstStyle/>
          <a:p>
            <a:r>
              <a:rPr lang="en-GB" dirty="0"/>
              <a:t>Four maturity levels have been defined (Maturity Level Zero through to Maturity Level Three</a:t>
            </a:r>
          </a:p>
          <a:p>
            <a:r>
              <a:rPr lang="en-GB" dirty="0"/>
              <a:t>Requirements for each maturity level are detailly defined</a:t>
            </a:r>
          </a:p>
          <a:p>
            <a:pPr marL="0" indent="0">
              <a:buNone/>
            </a:pPr>
            <a:endParaRPr lang="hr-HR" dirty="0"/>
          </a:p>
        </p:txBody>
      </p:sp>
      <p:graphicFrame>
        <p:nvGraphicFramePr>
          <p:cNvPr id="4" name="Table 4">
            <a:extLst>
              <a:ext uri="{FF2B5EF4-FFF2-40B4-BE49-F238E27FC236}">
                <a16:creationId xmlns:a16="http://schemas.microsoft.com/office/drawing/2014/main" id="{5A24F550-31E6-3E78-DCC8-B257F55BA74B}"/>
              </a:ext>
            </a:extLst>
          </p:cNvPr>
          <p:cNvGraphicFramePr>
            <a:graphicFrameLocks noGrp="1"/>
          </p:cNvGraphicFramePr>
          <p:nvPr>
            <p:extLst>
              <p:ext uri="{D42A27DB-BD31-4B8C-83A1-F6EECF244321}">
                <p14:modId xmlns:p14="http://schemas.microsoft.com/office/powerpoint/2010/main" val="947781046"/>
              </p:ext>
            </p:extLst>
          </p:nvPr>
        </p:nvGraphicFramePr>
        <p:xfrm>
          <a:off x="332073" y="2898140"/>
          <a:ext cx="8479854" cy="3548380"/>
        </p:xfrm>
        <a:graphic>
          <a:graphicData uri="http://schemas.openxmlformats.org/drawingml/2006/table">
            <a:tbl>
              <a:tblPr firstRow="1" bandRow="1">
                <a:tableStyleId>{8EC20E35-A176-4012-BC5E-935CFFF8708E}</a:tableStyleId>
              </a:tblPr>
              <a:tblGrid>
                <a:gridCol w="4239927">
                  <a:extLst>
                    <a:ext uri="{9D8B030D-6E8A-4147-A177-3AD203B41FA5}">
                      <a16:colId xmlns:a16="http://schemas.microsoft.com/office/drawing/2014/main" val="141306144"/>
                    </a:ext>
                  </a:extLst>
                </a:gridCol>
                <a:gridCol w="4239927">
                  <a:extLst>
                    <a:ext uri="{9D8B030D-6E8A-4147-A177-3AD203B41FA5}">
                      <a16:colId xmlns:a16="http://schemas.microsoft.com/office/drawing/2014/main" val="1838484212"/>
                    </a:ext>
                  </a:extLst>
                </a:gridCol>
              </a:tblGrid>
              <a:tr h="370840">
                <a:tc>
                  <a:txBody>
                    <a:bodyPr/>
                    <a:lstStyle/>
                    <a:p>
                      <a:r>
                        <a:rPr lang="hr-HR" dirty="0"/>
                        <a:t>MFA Level One</a:t>
                      </a:r>
                    </a:p>
                  </a:txBody>
                  <a:tcPr/>
                </a:tc>
                <a:tc>
                  <a:txBody>
                    <a:bodyPr/>
                    <a:lstStyle/>
                    <a:p>
                      <a:r>
                        <a:rPr lang="hr-HR" dirty="0"/>
                        <a:t>MFA Level </a:t>
                      </a:r>
                      <a:r>
                        <a:rPr lang="hr-HR" dirty="0" err="1"/>
                        <a:t>Three</a:t>
                      </a:r>
                      <a:r>
                        <a:rPr lang="hr-HR" dirty="0"/>
                        <a:t> (</a:t>
                      </a:r>
                      <a:r>
                        <a:rPr lang="hr-HR" dirty="0" err="1"/>
                        <a:t>includes</a:t>
                      </a:r>
                      <a:r>
                        <a:rPr lang="hr-HR" dirty="0"/>
                        <a:t> L1 </a:t>
                      </a:r>
                      <a:r>
                        <a:rPr lang="hr-HR" dirty="0" err="1"/>
                        <a:t>requirements</a:t>
                      </a:r>
                      <a:r>
                        <a:rPr lang="hr-HR" dirty="0"/>
                        <a:t>)</a:t>
                      </a:r>
                    </a:p>
                  </a:txBody>
                  <a:tcPr/>
                </a:tc>
                <a:extLst>
                  <a:ext uri="{0D108BD9-81ED-4DB2-BD59-A6C34878D82A}">
                    <a16:rowId xmlns:a16="http://schemas.microsoft.com/office/drawing/2014/main" val="3090724344"/>
                  </a:ext>
                </a:extLst>
              </a:tr>
              <a:tr h="370840">
                <a:tc>
                  <a:txBody>
                    <a:bodyPr/>
                    <a:lstStyle/>
                    <a:p>
                      <a:r>
                        <a:rPr lang="en-US" dirty="0"/>
                        <a:t>Multi-factor authentication is used by an </a:t>
                      </a:r>
                      <a:r>
                        <a:rPr lang="en-US" dirty="0" err="1"/>
                        <a:t>organisation's</a:t>
                      </a:r>
                      <a:r>
                        <a:rPr lang="en-US" dirty="0"/>
                        <a:t> users if they authenticate to their</a:t>
                      </a:r>
                      <a:r>
                        <a:rPr lang="hr-HR" dirty="0"/>
                        <a:t> </a:t>
                      </a:r>
                      <a:r>
                        <a:rPr lang="en-US" dirty="0" err="1"/>
                        <a:t>organisation’s</a:t>
                      </a:r>
                      <a:r>
                        <a:rPr lang="en-US" dirty="0"/>
                        <a:t> internet-facing services.</a:t>
                      </a:r>
                    </a:p>
                    <a:p>
                      <a:r>
                        <a:rPr lang="en-US" dirty="0"/>
                        <a:t>Multi-factor authentication is used by an </a:t>
                      </a:r>
                      <a:r>
                        <a:rPr lang="en-US" dirty="0" err="1"/>
                        <a:t>organisation’s</a:t>
                      </a:r>
                      <a:r>
                        <a:rPr lang="en-US" dirty="0"/>
                        <a:t> users if they authenticate to third</a:t>
                      </a:r>
                      <a:r>
                        <a:rPr lang="hr-HR" dirty="0"/>
                        <a:t> </a:t>
                      </a:r>
                      <a:r>
                        <a:rPr lang="en-US" dirty="0"/>
                        <a:t>party internet-facing services that process, store or communicate their </a:t>
                      </a:r>
                      <a:r>
                        <a:rPr lang="en-US" dirty="0" err="1"/>
                        <a:t>organisation’s</a:t>
                      </a:r>
                      <a:r>
                        <a:rPr lang="hr-HR" dirty="0"/>
                        <a:t> </a:t>
                      </a:r>
                      <a:r>
                        <a:rPr lang="en-US" dirty="0"/>
                        <a:t>sensitive data.</a:t>
                      </a:r>
                    </a:p>
                    <a:p>
                      <a:r>
                        <a:rPr lang="en-US" dirty="0"/>
                        <a:t>Multi-factor authentication (where available) is used by an </a:t>
                      </a:r>
                      <a:r>
                        <a:rPr lang="en-US" dirty="0" err="1"/>
                        <a:t>organisation’s</a:t>
                      </a:r>
                      <a:r>
                        <a:rPr lang="en-US" dirty="0"/>
                        <a:t> users if they</a:t>
                      </a:r>
                      <a:r>
                        <a:rPr lang="hr-HR" dirty="0"/>
                        <a:t> </a:t>
                      </a:r>
                      <a:r>
                        <a:rPr lang="en-US" dirty="0"/>
                        <a:t>authenticate to third-party internet-facing services that process, store or communicate</a:t>
                      </a:r>
                      <a:r>
                        <a:rPr lang="hr-HR" dirty="0"/>
                        <a:t> </a:t>
                      </a:r>
                      <a:r>
                        <a:rPr lang="en-US" dirty="0"/>
                        <a:t>their </a:t>
                      </a:r>
                      <a:r>
                        <a:rPr lang="en-US" dirty="0" err="1"/>
                        <a:t>organisation's</a:t>
                      </a:r>
                      <a:r>
                        <a:rPr lang="en-US" dirty="0"/>
                        <a:t> non-sensitive data.</a:t>
                      </a:r>
                    </a:p>
                    <a:p>
                      <a:r>
                        <a:rPr lang="en-US" dirty="0"/>
                        <a:t>Multi-factor authentication is enabled by default for non-</a:t>
                      </a:r>
                      <a:r>
                        <a:rPr lang="en-US" dirty="0" err="1"/>
                        <a:t>organisational</a:t>
                      </a:r>
                      <a:r>
                        <a:rPr lang="en-US" dirty="0"/>
                        <a:t> users (but users</a:t>
                      </a:r>
                      <a:r>
                        <a:rPr lang="hr-HR" dirty="0"/>
                        <a:t> </a:t>
                      </a:r>
                      <a:r>
                        <a:rPr lang="en-US" dirty="0"/>
                        <a:t>can choose to opt out) if they authenticate to an </a:t>
                      </a:r>
                      <a:r>
                        <a:rPr lang="en-US" dirty="0" err="1"/>
                        <a:t>organisation’s</a:t>
                      </a:r>
                      <a:r>
                        <a:rPr lang="en-US" dirty="0"/>
                        <a:t> internet-facing services.</a:t>
                      </a:r>
                      <a:endParaRPr lang="hr-HR" dirty="0"/>
                    </a:p>
                  </a:txBody>
                  <a:tcPr/>
                </a:tc>
                <a:tc>
                  <a:txBody>
                    <a:bodyPr/>
                    <a:lstStyle/>
                    <a:p>
                      <a:r>
                        <a:rPr lang="en-US" dirty="0"/>
                        <a:t>Multi-factor authentication is used to authenticate privileged users of systems. </a:t>
                      </a:r>
                      <a:endParaRPr lang="hr-HR" dirty="0"/>
                    </a:p>
                    <a:p>
                      <a:r>
                        <a:rPr lang="en-US" dirty="0"/>
                        <a:t>Multi-factor authentication is used to authenticate users accessing important data repositories. </a:t>
                      </a:r>
                      <a:endParaRPr lang="hr-HR" dirty="0"/>
                    </a:p>
                    <a:p>
                      <a:r>
                        <a:rPr lang="en-US" dirty="0"/>
                        <a:t>Multi-factor authentication is verifier impersonation resistant and uses either: something users have and something users know, or something users have that is unlocked by something users know or are. </a:t>
                      </a:r>
                      <a:endParaRPr lang="hr-HR" dirty="0"/>
                    </a:p>
                    <a:p>
                      <a:r>
                        <a:rPr lang="en-US" dirty="0"/>
                        <a:t>Successful and unsuccessful multi-factor authentication events are centrally logged. </a:t>
                      </a:r>
                      <a:endParaRPr lang="hr-HR" dirty="0"/>
                    </a:p>
                    <a:p>
                      <a:r>
                        <a:rPr lang="en-US" dirty="0"/>
                        <a:t>Event logs are protected from </a:t>
                      </a:r>
                      <a:r>
                        <a:rPr lang="en-US" dirty="0" err="1"/>
                        <a:t>unauthorised</a:t>
                      </a:r>
                      <a:r>
                        <a:rPr lang="en-US" dirty="0"/>
                        <a:t> modification and deletion. </a:t>
                      </a:r>
                      <a:endParaRPr lang="hr-HR" dirty="0"/>
                    </a:p>
                    <a:p>
                      <a:r>
                        <a:rPr lang="en-US" dirty="0"/>
                        <a:t>Event logs are monitored for signs of compromise and actioned when any signs of compromise are detected.</a:t>
                      </a:r>
                      <a:endParaRPr lang="hr-HR" dirty="0"/>
                    </a:p>
                  </a:txBody>
                  <a:tcPr/>
                </a:tc>
                <a:extLst>
                  <a:ext uri="{0D108BD9-81ED-4DB2-BD59-A6C34878D82A}">
                    <a16:rowId xmlns:a16="http://schemas.microsoft.com/office/drawing/2014/main" val="2578160450"/>
                  </a:ext>
                </a:extLst>
              </a:tr>
            </a:tbl>
          </a:graphicData>
        </a:graphic>
      </p:graphicFrame>
    </p:spTree>
    <p:extLst>
      <p:ext uri="{BB962C8B-B14F-4D97-AF65-F5344CB8AC3E}">
        <p14:creationId xmlns:p14="http://schemas.microsoft.com/office/powerpoint/2010/main" val="108117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CIS Top 18</a:t>
            </a:r>
          </a:p>
        </p:txBody>
      </p:sp>
      <p:sp>
        <p:nvSpPr>
          <p:cNvPr id="2" name="Content Placeholder 1"/>
          <p:cNvSpPr>
            <a:spLocks noGrp="1"/>
          </p:cNvSpPr>
          <p:nvPr>
            <p:ph idx="1"/>
          </p:nvPr>
        </p:nvSpPr>
        <p:spPr/>
        <p:txBody>
          <a:bodyPr/>
          <a:lstStyle/>
          <a:p>
            <a:r>
              <a:rPr lang="hr-HR" dirty="0"/>
              <a:t>SANS - </a:t>
            </a:r>
            <a:r>
              <a:rPr lang="en-US" dirty="0"/>
              <a:t>System Administration, Networking, and Security Institute</a:t>
            </a:r>
            <a:r>
              <a:rPr lang="hr-HR" dirty="0"/>
              <a:t> </a:t>
            </a:r>
            <a:r>
              <a:rPr lang="hr-HR" dirty="0">
                <a:sym typeface="Wingdings" panose="05000000000000000000" pitchFamily="2" charset="2"/>
              </a:rPr>
              <a:t> edukacija</a:t>
            </a:r>
            <a:endParaRPr lang="hr-HR" dirty="0"/>
          </a:p>
          <a:p>
            <a:r>
              <a:rPr lang="hr-HR" dirty="0"/>
              <a:t>CIS – </a:t>
            </a:r>
            <a:r>
              <a:rPr lang="hr-HR" dirty="0" err="1"/>
              <a:t>Center</a:t>
            </a:r>
            <a:r>
              <a:rPr lang="hr-HR" dirty="0"/>
              <a:t> for Internet </a:t>
            </a:r>
            <a:r>
              <a:rPr lang="hr-HR" dirty="0" err="1"/>
              <a:t>Security</a:t>
            </a:r>
            <a:r>
              <a:rPr lang="hr-HR" dirty="0"/>
              <a:t> </a:t>
            </a:r>
            <a:r>
              <a:rPr lang="hr-HR" dirty="0">
                <a:sym typeface="Wingdings" panose="05000000000000000000" pitchFamily="2" charset="2"/>
              </a:rPr>
              <a:t> najbolja praksa</a:t>
            </a:r>
            <a:endParaRPr lang="hr-HR" dirty="0"/>
          </a:p>
        </p:txBody>
      </p:sp>
    </p:spTree>
    <p:extLst>
      <p:ext uri="{BB962C8B-B14F-4D97-AF65-F5344CB8AC3E}">
        <p14:creationId xmlns:p14="http://schemas.microsoft.com/office/powerpoint/2010/main" val="1549838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CIS Top 18 </a:t>
            </a:r>
          </a:p>
        </p:txBody>
      </p:sp>
      <p:sp>
        <p:nvSpPr>
          <p:cNvPr id="2" name="Content Placeholder 1"/>
          <p:cNvSpPr>
            <a:spLocks noGrp="1"/>
          </p:cNvSpPr>
          <p:nvPr>
            <p:ph idx="1"/>
          </p:nvPr>
        </p:nvSpPr>
        <p:spPr/>
        <p:txBody>
          <a:bodyPr>
            <a:normAutofit/>
          </a:bodyPr>
          <a:lstStyle/>
          <a:p>
            <a:r>
              <a:rPr lang="hr-HR" dirty="0"/>
              <a:t>Jedan od najrespektabilnijih/najraširenijih kontrolnih okvira</a:t>
            </a:r>
          </a:p>
          <a:p>
            <a:r>
              <a:rPr lang="hr-HR" dirty="0"/>
              <a:t>Konkretan / tehnički jasan</a:t>
            </a:r>
          </a:p>
          <a:p>
            <a:r>
              <a:rPr lang="hr-HR" dirty="0"/>
              <a:t>Daje odgovor na pitanje što trebam raditi prvo?</a:t>
            </a:r>
          </a:p>
          <a:p>
            <a:r>
              <a:rPr lang="hr-HR" dirty="0"/>
              <a:t>Javno dostupan </a:t>
            </a:r>
          </a:p>
          <a:p>
            <a:pPr marL="0" indent="0">
              <a:buNone/>
            </a:pPr>
            <a:r>
              <a:rPr lang="en-US" dirty="0">
                <a:hlinkClick r:id="rId2"/>
              </a:rPr>
              <a:t>https://www.cisecurity.org/controls/</a:t>
            </a:r>
            <a:endParaRPr lang="hr-HR" dirty="0"/>
          </a:p>
          <a:p>
            <a:r>
              <a:rPr lang="hr-HR" dirty="0"/>
              <a:t>Obuhvaća najvažnija područja iz kibernetičke sigurnosti</a:t>
            </a:r>
          </a:p>
          <a:p>
            <a:pPr marL="0" indent="0">
              <a:buNone/>
            </a:pPr>
            <a:endParaRPr lang="hr-HR" dirty="0"/>
          </a:p>
        </p:txBody>
      </p:sp>
    </p:spTree>
    <p:extLst>
      <p:ext uri="{BB962C8B-B14F-4D97-AF65-F5344CB8AC3E}">
        <p14:creationId xmlns:p14="http://schemas.microsoft.com/office/powerpoint/2010/main" val="19556989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2820D-F4C1-902F-A771-5DBC712A6C57}"/>
              </a:ext>
            </a:extLst>
          </p:cNvPr>
          <p:cNvSpPr>
            <a:spLocks noGrp="1"/>
          </p:cNvSpPr>
          <p:nvPr>
            <p:ph type="title"/>
          </p:nvPr>
        </p:nvSpPr>
        <p:spPr/>
        <p:txBody>
          <a:bodyPr/>
          <a:lstStyle/>
          <a:p>
            <a:r>
              <a:rPr lang="hr-HR" dirty="0"/>
              <a:t>CIS Top 18</a:t>
            </a:r>
          </a:p>
        </p:txBody>
      </p:sp>
      <p:sp>
        <p:nvSpPr>
          <p:cNvPr id="3" name="Content Placeholder 2">
            <a:extLst>
              <a:ext uri="{FF2B5EF4-FFF2-40B4-BE49-F238E27FC236}">
                <a16:creationId xmlns:a16="http://schemas.microsoft.com/office/drawing/2014/main" id="{5B14D908-8846-5B41-0ECA-F1272A9CA407}"/>
              </a:ext>
            </a:extLst>
          </p:cNvPr>
          <p:cNvSpPr>
            <a:spLocks noGrp="1"/>
          </p:cNvSpPr>
          <p:nvPr>
            <p:ph idx="1"/>
          </p:nvPr>
        </p:nvSpPr>
        <p:spPr/>
        <p:txBody>
          <a:bodyPr/>
          <a:lstStyle/>
          <a:p>
            <a:r>
              <a:rPr lang="hr-HR" dirty="0"/>
              <a:t>Inicijalno razvijan od strane SANS instituta a od 2015 odgovoran CIS</a:t>
            </a:r>
          </a:p>
          <a:p>
            <a:r>
              <a:rPr lang="hr-HR" dirty="0"/>
              <a:t>Velik broj uključenih </a:t>
            </a:r>
            <a:r>
              <a:rPr lang="hr-HR" dirty="0">
                <a:sym typeface="Wingdings" panose="05000000000000000000" pitchFamily="2" charset="2"/>
              </a:rPr>
              <a:t> kontinuirano se razvija</a:t>
            </a:r>
            <a:endParaRPr lang="hr-HR" dirty="0"/>
          </a:p>
          <a:p>
            <a:r>
              <a:rPr lang="en-US" dirty="0"/>
              <a:t>The US State Department, under CISO John </a:t>
            </a:r>
            <a:r>
              <a:rPr lang="en-US" dirty="0" err="1"/>
              <a:t>Streufert</a:t>
            </a:r>
            <a:r>
              <a:rPr lang="en-US" dirty="0"/>
              <a:t>, has already demonstrated more than 94% reduction in "measured" security risk through the rigorous automation and measurement of the Top 20 Controls.</a:t>
            </a:r>
          </a:p>
          <a:p>
            <a:pPr marL="0" indent="0">
              <a:buNone/>
            </a:pPr>
            <a:endParaRPr lang="hr-HR" dirty="0"/>
          </a:p>
        </p:txBody>
      </p:sp>
    </p:spTree>
    <p:extLst>
      <p:ext uri="{BB962C8B-B14F-4D97-AF65-F5344CB8AC3E}">
        <p14:creationId xmlns:p14="http://schemas.microsoft.com/office/powerpoint/2010/main" val="3762958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DF69F8-54DB-EC20-E1BB-D3278371B31B}"/>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9E1EB32B-8602-6ED1-8457-BB550E8C0622}"/>
              </a:ext>
            </a:extLst>
          </p:cNvPr>
          <p:cNvSpPr>
            <a:spLocks noGrp="1"/>
          </p:cNvSpPr>
          <p:nvPr>
            <p:ph idx="1"/>
          </p:nvPr>
        </p:nvSpPr>
        <p:spPr/>
        <p:txBody>
          <a:bodyPr/>
          <a:lstStyle/>
          <a:p>
            <a:endParaRPr lang="hr-HR"/>
          </a:p>
        </p:txBody>
      </p:sp>
      <p:pic>
        <p:nvPicPr>
          <p:cNvPr id="1026" name="Picture 2" descr="CIS Controls v8 Released | SANS Institute">
            <a:extLst>
              <a:ext uri="{FF2B5EF4-FFF2-40B4-BE49-F238E27FC236}">
                <a16:creationId xmlns:a16="http://schemas.microsoft.com/office/drawing/2014/main" id="{D24CD911-1795-4A80-92B6-CFDC6058C2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0"/>
            <a:ext cx="80835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9067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443438-4D84-6D90-8A8B-D4147E2182BD}"/>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0AF3D5E3-776B-7DE2-61C6-B421458A399F}"/>
              </a:ext>
            </a:extLst>
          </p:cNvPr>
          <p:cNvSpPr>
            <a:spLocks noGrp="1"/>
          </p:cNvSpPr>
          <p:nvPr>
            <p:ph idx="1"/>
          </p:nvPr>
        </p:nvSpPr>
        <p:spPr/>
        <p:txBody>
          <a:bodyPr/>
          <a:lstStyle/>
          <a:p>
            <a:endParaRPr lang="hr-HR"/>
          </a:p>
        </p:txBody>
      </p:sp>
      <p:pic>
        <p:nvPicPr>
          <p:cNvPr id="2050" name="Picture 2">
            <a:extLst>
              <a:ext uri="{FF2B5EF4-FFF2-40B4-BE49-F238E27FC236}">
                <a16:creationId xmlns:a16="http://schemas.microsoft.com/office/drawing/2014/main" id="{E4A6CAF3-9D82-47DA-952D-B6BD7265A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113" y="0"/>
            <a:ext cx="83581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083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C828FA-BF09-F0E3-3F67-88F4891C0DE2}"/>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0867F238-BA0C-4A7D-8EE3-1A84B4BCBE13}"/>
              </a:ext>
            </a:extLst>
          </p:cNvPr>
          <p:cNvSpPr>
            <a:spLocks noGrp="1"/>
          </p:cNvSpPr>
          <p:nvPr>
            <p:ph idx="1"/>
          </p:nvPr>
        </p:nvSpPr>
        <p:spPr/>
        <p:txBody>
          <a:bodyPr/>
          <a:lstStyle/>
          <a:p>
            <a:endParaRPr lang="hr-HR"/>
          </a:p>
        </p:txBody>
      </p:sp>
      <p:pic>
        <p:nvPicPr>
          <p:cNvPr id="5" name="Slika 4">
            <a:extLst>
              <a:ext uri="{FF2B5EF4-FFF2-40B4-BE49-F238E27FC236}">
                <a16:creationId xmlns:a16="http://schemas.microsoft.com/office/drawing/2014/main" id="{8EAA1392-B6E9-429F-A000-A2547909D2FB}"/>
              </a:ext>
            </a:extLst>
          </p:cNvPr>
          <p:cNvPicPr>
            <a:picLocks noChangeAspect="1"/>
          </p:cNvPicPr>
          <p:nvPr/>
        </p:nvPicPr>
        <p:blipFill>
          <a:blip r:embed="rId2"/>
          <a:stretch>
            <a:fillRect/>
          </a:stretch>
        </p:blipFill>
        <p:spPr>
          <a:xfrm>
            <a:off x="1262953" y="0"/>
            <a:ext cx="6618094" cy="6858000"/>
          </a:xfrm>
          <a:prstGeom prst="rect">
            <a:avLst/>
          </a:prstGeom>
        </p:spPr>
      </p:pic>
    </p:spTree>
    <p:extLst>
      <p:ext uri="{BB962C8B-B14F-4D97-AF65-F5344CB8AC3E}">
        <p14:creationId xmlns:p14="http://schemas.microsoft.com/office/powerpoint/2010/main" val="2097032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6600D-7278-7AF8-9B9D-8BF79DBB0E2D}"/>
              </a:ext>
            </a:extLst>
          </p:cNvPr>
          <p:cNvSpPr>
            <a:spLocks noGrp="1"/>
          </p:cNvSpPr>
          <p:nvPr>
            <p:ph type="title"/>
          </p:nvPr>
        </p:nvSpPr>
        <p:spPr/>
        <p:txBody>
          <a:bodyPr/>
          <a:lstStyle/>
          <a:p>
            <a:r>
              <a:rPr lang="hr-HR" dirty="0"/>
              <a:t>Online prijevare</a:t>
            </a:r>
          </a:p>
        </p:txBody>
      </p:sp>
      <p:sp>
        <p:nvSpPr>
          <p:cNvPr id="3" name="Content Placeholder 2">
            <a:extLst>
              <a:ext uri="{FF2B5EF4-FFF2-40B4-BE49-F238E27FC236}">
                <a16:creationId xmlns:a16="http://schemas.microsoft.com/office/drawing/2014/main" id="{E2F26AA7-FFD9-A7AD-CD21-B3E6B7242FAB}"/>
              </a:ext>
            </a:extLst>
          </p:cNvPr>
          <p:cNvSpPr>
            <a:spLocks noGrp="1"/>
          </p:cNvSpPr>
          <p:nvPr>
            <p:ph idx="1"/>
          </p:nvPr>
        </p:nvSpPr>
        <p:spPr/>
        <p:txBody>
          <a:bodyPr/>
          <a:lstStyle/>
          <a:p>
            <a:r>
              <a:rPr lang="hr-HR" dirty="0">
                <a:hlinkClick r:id="rId2"/>
              </a:rPr>
              <a:t>https://news.risky.biz/pig-butchering-is-even-worse-than-65c0eb42a0e6da001a37dfc0/</a:t>
            </a:r>
            <a:endParaRPr lang="hr-HR" dirty="0"/>
          </a:p>
          <a:p>
            <a:r>
              <a:rPr lang="en-US" dirty="0"/>
              <a:t>A harrowing new UN report describes how hundreds of thousands of trafficked people are forced into working in online scam operations.</a:t>
            </a:r>
            <a:endParaRPr lang="hr-HR" dirty="0"/>
          </a:p>
          <a:p>
            <a:r>
              <a:rPr lang="en-US" dirty="0"/>
              <a:t>These operations cover the gamut from online fraud such as romance scams and fake cryptocurrency investment schemes to illegal gambling. They take place in online scam </a:t>
            </a:r>
            <a:r>
              <a:rPr lang="en-US" dirty="0" err="1"/>
              <a:t>centres</a:t>
            </a:r>
            <a:r>
              <a:rPr lang="en-US" dirty="0"/>
              <a:t> known as "boiler rooms" or "pig-butchering farms".</a:t>
            </a:r>
            <a:endParaRPr lang="hr-HR" dirty="0"/>
          </a:p>
        </p:txBody>
      </p:sp>
    </p:spTree>
    <p:extLst>
      <p:ext uri="{BB962C8B-B14F-4D97-AF65-F5344CB8AC3E}">
        <p14:creationId xmlns:p14="http://schemas.microsoft.com/office/powerpoint/2010/main" val="22321001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A3F77-B4E7-8CC6-3BF6-2659F318F672}"/>
              </a:ext>
            </a:extLst>
          </p:cNvPr>
          <p:cNvSpPr>
            <a:spLocks noGrp="1"/>
          </p:cNvSpPr>
          <p:nvPr>
            <p:ph type="title"/>
          </p:nvPr>
        </p:nvSpPr>
        <p:spPr/>
        <p:txBody>
          <a:bodyPr/>
          <a:lstStyle/>
          <a:p>
            <a:r>
              <a:rPr lang="hr-HR" dirty="0"/>
              <a:t>CIS Top 18 – MFA primjer</a:t>
            </a:r>
          </a:p>
        </p:txBody>
      </p:sp>
      <p:pic>
        <p:nvPicPr>
          <p:cNvPr id="5" name="Content Placeholder 4">
            <a:extLst>
              <a:ext uri="{FF2B5EF4-FFF2-40B4-BE49-F238E27FC236}">
                <a16:creationId xmlns:a16="http://schemas.microsoft.com/office/drawing/2014/main" id="{576EB520-B41F-B544-5E02-801FABC90E92}"/>
              </a:ext>
            </a:extLst>
          </p:cNvPr>
          <p:cNvPicPr>
            <a:picLocks noGrp="1" noChangeAspect="1"/>
          </p:cNvPicPr>
          <p:nvPr>
            <p:ph idx="1"/>
          </p:nvPr>
        </p:nvPicPr>
        <p:blipFill>
          <a:blip r:embed="rId2"/>
          <a:stretch>
            <a:fillRect/>
          </a:stretch>
        </p:blipFill>
        <p:spPr>
          <a:xfrm>
            <a:off x="628650" y="3602848"/>
            <a:ext cx="7886700" cy="796891"/>
          </a:xfrm>
        </p:spPr>
      </p:pic>
      <p:pic>
        <p:nvPicPr>
          <p:cNvPr id="7" name="Picture 6">
            <a:extLst>
              <a:ext uri="{FF2B5EF4-FFF2-40B4-BE49-F238E27FC236}">
                <a16:creationId xmlns:a16="http://schemas.microsoft.com/office/drawing/2014/main" id="{A33EBF23-354E-EBE6-BA9F-2A049640047F}"/>
              </a:ext>
            </a:extLst>
          </p:cNvPr>
          <p:cNvPicPr>
            <a:picLocks noChangeAspect="1"/>
          </p:cNvPicPr>
          <p:nvPr/>
        </p:nvPicPr>
        <p:blipFill>
          <a:blip r:embed="rId3"/>
          <a:stretch>
            <a:fillRect/>
          </a:stretch>
        </p:blipFill>
        <p:spPr>
          <a:xfrm>
            <a:off x="0" y="3443738"/>
            <a:ext cx="9144000" cy="1569438"/>
          </a:xfrm>
          <a:prstGeom prst="rect">
            <a:avLst/>
          </a:prstGeom>
        </p:spPr>
      </p:pic>
      <p:pic>
        <p:nvPicPr>
          <p:cNvPr id="9" name="Picture 8">
            <a:extLst>
              <a:ext uri="{FF2B5EF4-FFF2-40B4-BE49-F238E27FC236}">
                <a16:creationId xmlns:a16="http://schemas.microsoft.com/office/drawing/2014/main" id="{0EDD83A2-2600-17FF-0FFF-2D5286C018B6}"/>
              </a:ext>
            </a:extLst>
          </p:cNvPr>
          <p:cNvPicPr>
            <a:picLocks noChangeAspect="1"/>
          </p:cNvPicPr>
          <p:nvPr/>
        </p:nvPicPr>
        <p:blipFill>
          <a:blip r:embed="rId4"/>
          <a:stretch>
            <a:fillRect/>
          </a:stretch>
        </p:blipFill>
        <p:spPr>
          <a:xfrm>
            <a:off x="0" y="1607950"/>
            <a:ext cx="9144000" cy="762000"/>
          </a:xfrm>
          <a:prstGeom prst="rect">
            <a:avLst/>
          </a:prstGeom>
        </p:spPr>
      </p:pic>
    </p:spTree>
    <p:extLst>
      <p:ext uri="{BB962C8B-B14F-4D97-AF65-F5344CB8AC3E}">
        <p14:creationId xmlns:p14="http://schemas.microsoft.com/office/powerpoint/2010/main" val="3725415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NIST </a:t>
            </a:r>
            <a:r>
              <a:rPr lang="hr-HR" dirty="0" err="1"/>
              <a:t>Cybersecurity</a:t>
            </a:r>
            <a:r>
              <a:rPr lang="hr-HR" dirty="0"/>
              <a:t> </a:t>
            </a:r>
            <a:r>
              <a:rPr lang="hr-HR" dirty="0" err="1"/>
              <a:t>framework</a:t>
            </a:r>
            <a:endParaRPr lang="en-US" dirty="0"/>
          </a:p>
        </p:txBody>
      </p:sp>
      <p:sp>
        <p:nvSpPr>
          <p:cNvPr id="2" name="Content Placeholder 1"/>
          <p:cNvSpPr>
            <a:spLocks noGrp="1"/>
          </p:cNvSpPr>
          <p:nvPr>
            <p:ph idx="1"/>
          </p:nvPr>
        </p:nvSpPr>
        <p:spPr/>
        <p:txBody>
          <a:bodyPr/>
          <a:lstStyle/>
          <a:p>
            <a:r>
              <a:rPr lang="en-US" dirty="0"/>
              <a:t>The NIST Cybersecurity Framework (NIST CSF) provides a policy framework of computer security guidance for how private sector organizations in the United States can assess and improve their ability to prevent, detect, and respond to cyber attacks</a:t>
            </a:r>
            <a:endParaRPr lang="hr-HR" dirty="0"/>
          </a:p>
          <a:p>
            <a:r>
              <a:rPr lang="en-US" dirty="0"/>
              <a:t>NIST </a:t>
            </a:r>
            <a:r>
              <a:rPr lang="hr-HR" dirty="0"/>
              <a:t>CSF </a:t>
            </a:r>
            <a:r>
              <a:rPr lang="en-US" dirty="0"/>
              <a:t>compliance is mandatory for federal agencies and their contractors</a:t>
            </a:r>
            <a:endParaRPr lang="hr-HR" dirty="0"/>
          </a:p>
          <a:p>
            <a:r>
              <a:rPr lang="en-US" dirty="0">
                <a:hlinkClick r:id="rId2"/>
              </a:rPr>
              <a:t>https://www.nist.gov/cyberframework</a:t>
            </a:r>
            <a:endParaRPr lang="hr-HR" dirty="0"/>
          </a:p>
          <a:p>
            <a:pPr marL="0" indent="0">
              <a:buNone/>
            </a:pPr>
            <a:endParaRPr lang="hr-HR" dirty="0"/>
          </a:p>
          <a:p>
            <a:endParaRPr lang="hr-HR" dirty="0"/>
          </a:p>
          <a:p>
            <a:pPr marL="0" indent="0">
              <a:buNone/>
            </a:pPr>
            <a:endParaRPr lang="en-US" dirty="0"/>
          </a:p>
        </p:txBody>
      </p:sp>
    </p:spTree>
    <p:extLst>
      <p:ext uri="{BB962C8B-B14F-4D97-AF65-F5344CB8AC3E}">
        <p14:creationId xmlns:p14="http://schemas.microsoft.com/office/powerpoint/2010/main" val="729483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r-HR" sz="3200" dirty="0"/>
              <a:t>NIST CSF</a:t>
            </a:r>
            <a:endParaRPr lang="en-US" sz="1600" b="0" i="1" dirty="0"/>
          </a:p>
        </p:txBody>
      </p:sp>
      <p:sp>
        <p:nvSpPr>
          <p:cNvPr id="16" name="Slide Number Placeholder 4"/>
          <p:cNvSpPr>
            <a:spLocks noGrp="1"/>
          </p:cNvSpPr>
          <p:nvPr>
            <p:ph type="sldNum" sz="quarter" idx="4294967295"/>
          </p:nvPr>
        </p:nvSpPr>
        <p:spPr>
          <a:xfrm>
            <a:off x="7010400" y="6356350"/>
            <a:ext cx="2133600" cy="365125"/>
          </a:xfrm>
        </p:spPr>
        <p:txBody>
          <a:bodyPr/>
          <a:lstStyle/>
          <a:p>
            <a:pPr defTabSz="914400"/>
            <a:fld id="{C90B5FB4-1AE6-4CC4-B374-7CA8E5916470}" type="slidenum">
              <a:rPr lang="en-US" smtClean="0">
                <a:solidFill>
                  <a:prstClr val="black">
                    <a:tint val="75000"/>
                  </a:prstClr>
                </a:solidFill>
              </a:rPr>
              <a:pPr defTabSz="914400"/>
              <a:t>32</a:t>
            </a:fld>
            <a:endParaRPr lang="en-US" dirty="0">
              <a:solidFill>
                <a:prstClr val="black">
                  <a:tint val="75000"/>
                </a:prstClr>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4137226316"/>
              </p:ext>
            </p:extLst>
          </p:nvPr>
        </p:nvGraphicFramePr>
        <p:xfrm>
          <a:off x="1091080" y="908720"/>
          <a:ext cx="7841358" cy="5259459"/>
        </p:xfrm>
        <a:graphic>
          <a:graphicData uri="http://schemas.openxmlformats.org/drawingml/2006/table">
            <a:tbl>
              <a:tblPr firstRow="1" firstCol="1" bandRow="1"/>
              <a:tblGrid>
                <a:gridCol w="2274633">
                  <a:extLst>
                    <a:ext uri="{9D8B030D-6E8A-4147-A177-3AD203B41FA5}">
                      <a16:colId xmlns:a16="http://schemas.microsoft.com/office/drawing/2014/main" val="20000"/>
                    </a:ext>
                  </a:extLst>
                </a:gridCol>
                <a:gridCol w="1081923">
                  <a:extLst>
                    <a:ext uri="{9D8B030D-6E8A-4147-A177-3AD203B41FA5}">
                      <a16:colId xmlns:a16="http://schemas.microsoft.com/office/drawing/2014/main" val="20001"/>
                    </a:ext>
                  </a:extLst>
                </a:gridCol>
                <a:gridCol w="4484802">
                  <a:extLst>
                    <a:ext uri="{9D8B030D-6E8A-4147-A177-3AD203B41FA5}">
                      <a16:colId xmlns:a16="http://schemas.microsoft.com/office/drawing/2014/main" val="20002"/>
                    </a:ext>
                  </a:extLst>
                </a:gridCol>
              </a:tblGrid>
              <a:tr h="226986">
                <a:tc>
                  <a:txBody>
                    <a:bodyPr/>
                    <a:lstStyle/>
                    <a:p>
                      <a:pPr marL="0" marR="0" algn="ctr">
                        <a:spcBef>
                          <a:spcPts val="0"/>
                        </a:spcBef>
                        <a:spcAft>
                          <a:spcPts val="600"/>
                        </a:spcAft>
                      </a:pPr>
                      <a:endParaRPr lang="en-US" sz="1600" dirty="0">
                        <a:effectLst/>
                        <a:latin typeface="+mn-lt"/>
                        <a:ea typeface="Times New Roman"/>
                      </a:endParaRP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2000" b="1" dirty="0">
                          <a:effectLst/>
                          <a:latin typeface="+mn-lt"/>
                          <a:ea typeface="Times New Roman"/>
                        </a:rPr>
                        <a:t>Function</a:t>
                      </a:r>
                      <a:endParaRPr lang="en-US" sz="1800" b="1"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600"/>
                        </a:spcAft>
                      </a:pPr>
                      <a:endParaRPr lang="en-US" sz="1800" b="1"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167260">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0" dirty="0"/>
                        <a:t>What processes and assets need protection?</a:t>
                      </a: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2000" b="1" dirty="0">
                          <a:effectLst/>
                          <a:latin typeface="+mn-lt"/>
                          <a:ea typeface="Times New Roman"/>
                        </a:rPr>
                        <a:t>Identify</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3366FF"/>
                    </a:solidFill>
                  </a:tcPr>
                </a:tc>
                <a:tc rowSpan="5">
                  <a:txBody>
                    <a:bodyPr/>
                    <a:lstStyle/>
                    <a:p>
                      <a:pPr marL="692150" marR="0" indent="-446088" algn="l">
                        <a:spcBef>
                          <a:spcPts val="0"/>
                        </a:spcBef>
                        <a:spcAft>
                          <a:spcPts val="800"/>
                        </a:spcAft>
                        <a:buFont typeface="Arial" charset="0"/>
                        <a:buChar char="•"/>
                        <a:tabLst/>
                      </a:pPr>
                      <a:r>
                        <a:rPr lang="en-US" sz="2800" b="0" dirty="0">
                          <a:effectLst/>
                          <a:latin typeface="+mn-lt"/>
                          <a:ea typeface="Times New Roman"/>
                        </a:rPr>
                        <a:t>Understandable by everyone</a:t>
                      </a:r>
                    </a:p>
                    <a:p>
                      <a:pPr marL="692150" marR="0" indent="-446088" algn="l" defTabSz="914400" rtl="0" eaLnBrk="1" fontAlgn="auto" latinLnBrk="0" hangingPunct="1">
                        <a:lnSpc>
                          <a:spcPct val="100000"/>
                        </a:lnSpc>
                        <a:spcBef>
                          <a:spcPts val="0"/>
                        </a:spcBef>
                        <a:spcAft>
                          <a:spcPts val="800"/>
                        </a:spcAft>
                        <a:buClrTx/>
                        <a:buSzTx/>
                        <a:buFont typeface="Arial" charset="0"/>
                        <a:buChar char="•"/>
                        <a:tabLst/>
                        <a:defRPr/>
                      </a:pPr>
                      <a:r>
                        <a:rPr lang="en-US" sz="2800" b="0" dirty="0">
                          <a:effectLst/>
                          <a:latin typeface="+mn-lt"/>
                          <a:ea typeface="Times New Roman"/>
                        </a:rPr>
                        <a:t>Applies to any type of risk management</a:t>
                      </a:r>
                    </a:p>
                    <a:p>
                      <a:pPr marL="692150" marR="0" indent="-446088" algn="l">
                        <a:spcBef>
                          <a:spcPts val="0"/>
                        </a:spcBef>
                        <a:spcAft>
                          <a:spcPts val="800"/>
                        </a:spcAft>
                        <a:buFont typeface="Arial" charset="0"/>
                        <a:buChar char="•"/>
                        <a:tabLst/>
                      </a:pPr>
                      <a:r>
                        <a:rPr lang="en-US" sz="2800" b="0" dirty="0">
                          <a:effectLst/>
                          <a:latin typeface="+mn-lt"/>
                          <a:ea typeface="Times New Roman"/>
                        </a:rPr>
                        <a:t>Defines the entire breadth of cybersecurity</a:t>
                      </a:r>
                    </a:p>
                    <a:p>
                      <a:pPr marL="692150" marR="0" indent="-446088" algn="l">
                        <a:spcBef>
                          <a:spcPts val="0"/>
                        </a:spcBef>
                        <a:spcAft>
                          <a:spcPts val="800"/>
                        </a:spcAft>
                        <a:buFont typeface="Arial" charset="0"/>
                        <a:buChar char="•"/>
                        <a:tabLst/>
                      </a:pPr>
                      <a:r>
                        <a:rPr lang="en-US" sz="2800" b="0" dirty="0">
                          <a:effectLst/>
                          <a:latin typeface="+mn-lt"/>
                          <a:ea typeface="Times New Roman"/>
                        </a:rPr>
                        <a:t>Spans both prevention and reaction</a:t>
                      </a:r>
                    </a:p>
                  </a:txBody>
                  <a:tcPr marL="137160" marR="137160" marT="137160" marB="13716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1"/>
                  </a:ext>
                </a:extLst>
              </a:tr>
              <a:tr h="1336487">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0" dirty="0"/>
                        <a:t>What safeguards are available?</a:t>
                      </a: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2000" b="1" dirty="0">
                          <a:effectLst/>
                          <a:latin typeface="+mn-lt"/>
                          <a:ea typeface="Times New Roman"/>
                        </a:rPr>
                        <a:t>Protect</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00080"/>
                    </a:solidFill>
                  </a:tcPr>
                </a:tc>
                <a:tc vMerge="1">
                  <a:txBody>
                    <a:bodyPr/>
                    <a:lstStyle/>
                    <a:p>
                      <a:pPr marL="0" marR="0" algn="l">
                        <a:spcBef>
                          <a:spcPts val="300"/>
                        </a:spcBef>
                        <a:spcAft>
                          <a:spcPts val="300"/>
                        </a:spcAft>
                      </a:pPr>
                      <a:endParaRPr lang="en-US" sz="1500"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6"/>
                  </a:ext>
                </a:extLst>
              </a:tr>
              <a:tr h="662752">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0" dirty="0"/>
                        <a:t>What techniques can identify incidents?</a:t>
                      </a: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2000" b="1" dirty="0">
                          <a:effectLst/>
                          <a:latin typeface="+mn-lt"/>
                          <a:ea typeface="Times New Roman"/>
                        </a:rPr>
                        <a:t>Detect</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vMerge="1">
                  <a:txBody>
                    <a:bodyPr/>
                    <a:lstStyle/>
                    <a:p>
                      <a:pPr marL="0" marR="0" algn="l">
                        <a:spcBef>
                          <a:spcPts val="300"/>
                        </a:spcBef>
                        <a:spcAft>
                          <a:spcPts val="300"/>
                        </a:spcAft>
                      </a:pPr>
                      <a:endParaRPr lang="en-US" sz="1500"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10012"/>
                  </a:ext>
                </a:extLst>
              </a:tr>
              <a:tr h="1117600">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0" dirty="0"/>
                        <a:t>What techniques can contain impacts of incidents?</a:t>
                      </a: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2000" b="1" dirty="0">
                          <a:effectLst/>
                          <a:latin typeface="+mn-lt"/>
                          <a:ea typeface="Times New Roman"/>
                        </a:rPr>
                        <a:t>Respond</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marL="0" marR="0" algn="l">
                        <a:spcBef>
                          <a:spcPts val="300"/>
                        </a:spcBef>
                        <a:spcAft>
                          <a:spcPts val="300"/>
                        </a:spcAft>
                      </a:pPr>
                      <a:endParaRPr lang="en-US" sz="1500"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15"/>
                  </a:ext>
                </a:extLst>
              </a:tr>
              <a:tr h="670560">
                <a:tc>
                  <a:txBody>
                    <a:bodyPr/>
                    <a:lstStyle/>
                    <a:p>
                      <a:pPr marL="0" marR="0" indent="0" algn="ctr" defTabSz="914400" rtl="0" eaLnBrk="1" fontAlgn="auto" latinLnBrk="0" hangingPunct="1">
                        <a:lnSpc>
                          <a:spcPct val="100000"/>
                        </a:lnSpc>
                        <a:spcBef>
                          <a:spcPts val="0"/>
                        </a:spcBef>
                        <a:spcAft>
                          <a:spcPts val="600"/>
                        </a:spcAft>
                        <a:buClrTx/>
                        <a:buSzTx/>
                        <a:buFontTx/>
                        <a:buNone/>
                        <a:tabLst/>
                        <a:defRPr/>
                      </a:pPr>
                      <a:r>
                        <a:rPr lang="en-US" sz="1800" b="0" dirty="0"/>
                        <a:t>What techniques can restore capabilities?</a:t>
                      </a:r>
                    </a:p>
                  </a:txBody>
                  <a:tcPr marL="29204" marR="29204" marT="0" marB="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0"/>
                        </a:spcBef>
                        <a:spcAft>
                          <a:spcPts val="600"/>
                        </a:spcAft>
                      </a:pPr>
                      <a:r>
                        <a:rPr lang="en-US" sz="2000" b="1" dirty="0">
                          <a:effectLst/>
                          <a:latin typeface="+mn-lt"/>
                          <a:ea typeface="Times New Roman"/>
                        </a:rPr>
                        <a:t>Recover</a:t>
                      </a: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000"/>
                    </a:solidFill>
                  </a:tcPr>
                </a:tc>
                <a:tc vMerge="1">
                  <a:txBody>
                    <a:bodyPr/>
                    <a:lstStyle/>
                    <a:p>
                      <a:pPr marL="0" marR="0" algn="l">
                        <a:spcBef>
                          <a:spcPts val="300"/>
                        </a:spcBef>
                        <a:spcAft>
                          <a:spcPts val="300"/>
                        </a:spcAft>
                      </a:pPr>
                      <a:endParaRPr lang="en-US" sz="1500" dirty="0">
                        <a:effectLst/>
                        <a:latin typeface="+mn-lt"/>
                        <a:ea typeface="Times New Roman"/>
                      </a:endParaRPr>
                    </a:p>
                  </a:txBody>
                  <a:tcPr marL="29204" marR="2920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20"/>
                  </a:ext>
                </a:extLst>
              </a:tr>
            </a:tbl>
          </a:graphicData>
        </a:graphic>
      </p:graphicFrame>
    </p:spTree>
    <p:extLst>
      <p:ext uri="{BB962C8B-B14F-4D97-AF65-F5344CB8AC3E}">
        <p14:creationId xmlns:p14="http://schemas.microsoft.com/office/powerpoint/2010/main" val="2440450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D3C47A-9F2C-DC5C-1F48-DD7BD06CA8B6}"/>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2A51DCF5-7377-0914-33C0-F6272FBB56C7}"/>
              </a:ext>
            </a:extLst>
          </p:cNvPr>
          <p:cNvSpPr>
            <a:spLocks noGrp="1"/>
          </p:cNvSpPr>
          <p:nvPr>
            <p:ph idx="1"/>
          </p:nvPr>
        </p:nvSpPr>
        <p:spPr/>
        <p:txBody>
          <a:bodyPr/>
          <a:lstStyle/>
          <a:p>
            <a:endParaRPr lang="hr-HR"/>
          </a:p>
        </p:txBody>
      </p:sp>
      <p:pic>
        <p:nvPicPr>
          <p:cNvPr id="4" name="Picture 3">
            <a:extLst>
              <a:ext uri="{FF2B5EF4-FFF2-40B4-BE49-F238E27FC236}">
                <a16:creationId xmlns:a16="http://schemas.microsoft.com/office/drawing/2014/main" id="{CD9FAF67-67C9-44DE-AC54-77D9C9889C19}"/>
              </a:ext>
            </a:extLst>
          </p:cNvPr>
          <p:cNvPicPr>
            <a:picLocks noChangeAspect="1"/>
          </p:cNvPicPr>
          <p:nvPr/>
        </p:nvPicPr>
        <p:blipFill>
          <a:blip r:embed="rId2"/>
          <a:stretch>
            <a:fillRect/>
          </a:stretch>
        </p:blipFill>
        <p:spPr>
          <a:xfrm>
            <a:off x="1331640" y="8342"/>
            <a:ext cx="6488622" cy="6849658"/>
          </a:xfrm>
          <a:prstGeom prst="rect">
            <a:avLst/>
          </a:prstGeom>
        </p:spPr>
      </p:pic>
    </p:spTree>
    <p:extLst>
      <p:ext uri="{BB962C8B-B14F-4D97-AF65-F5344CB8AC3E}">
        <p14:creationId xmlns:p14="http://schemas.microsoft.com/office/powerpoint/2010/main" val="74697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DCA8F-7AE2-3133-9D60-7A844987AB23}"/>
              </a:ext>
            </a:extLst>
          </p:cNvPr>
          <p:cNvSpPr>
            <a:spLocks noGrp="1"/>
          </p:cNvSpPr>
          <p:nvPr>
            <p:ph type="title"/>
          </p:nvPr>
        </p:nvSpPr>
        <p:spPr/>
        <p:txBody>
          <a:bodyPr/>
          <a:lstStyle/>
          <a:p>
            <a:r>
              <a:rPr lang="hr-HR" dirty="0"/>
              <a:t>CIS Top 18 vs NIST CSF</a:t>
            </a:r>
          </a:p>
        </p:txBody>
      </p:sp>
      <p:sp>
        <p:nvSpPr>
          <p:cNvPr id="3" name="Content Placeholder 2">
            <a:extLst>
              <a:ext uri="{FF2B5EF4-FFF2-40B4-BE49-F238E27FC236}">
                <a16:creationId xmlns:a16="http://schemas.microsoft.com/office/drawing/2014/main" id="{5D3E8791-4F27-EE21-5562-01EFD5CA81D1}"/>
              </a:ext>
            </a:extLst>
          </p:cNvPr>
          <p:cNvSpPr>
            <a:spLocks noGrp="1"/>
          </p:cNvSpPr>
          <p:nvPr>
            <p:ph idx="1"/>
          </p:nvPr>
        </p:nvSpPr>
        <p:spPr/>
        <p:txBody>
          <a:bodyPr/>
          <a:lstStyle/>
          <a:p>
            <a:r>
              <a:rPr lang="en-US" dirty="0"/>
              <a:t>At a high level, NIST CSF is risk-based guidance</a:t>
            </a:r>
            <a:endParaRPr lang="hr-HR" dirty="0"/>
          </a:p>
          <a:p>
            <a:r>
              <a:rPr lang="en-US" dirty="0"/>
              <a:t>CIS V8 is a more maturity-driven framework. </a:t>
            </a:r>
            <a:endParaRPr lang="hr-HR" dirty="0"/>
          </a:p>
          <a:p>
            <a:r>
              <a:rPr lang="hr-HR" dirty="0"/>
              <a:t>NIST </a:t>
            </a:r>
            <a:r>
              <a:rPr lang="en-US" dirty="0"/>
              <a:t>CSF provides security objectives. Essentially, it helps your organization think about its risk and then helps point you in the right direction to better understand how to identify and respond to these risks</a:t>
            </a:r>
            <a:endParaRPr lang="hr-HR" dirty="0"/>
          </a:p>
          <a:p>
            <a:r>
              <a:rPr lang="en-US" b="0" i="0" dirty="0">
                <a:solidFill>
                  <a:srgbClr val="000000"/>
                </a:solidFill>
                <a:effectLst/>
                <a:latin typeface="Roboto" panose="02000000000000000000" pitchFamily="2" charset="0"/>
              </a:rPr>
              <a:t>CIS is more explicit. It doesn’t just give you a generalized objective. It provides you with explicit control, which is worded in such a way you understand how to adopt and implement it. </a:t>
            </a:r>
            <a:endParaRPr lang="hr-HR" b="0" i="0" dirty="0">
              <a:solidFill>
                <a:srgbClr val="000000"/>
              </a:solidFill>
              <a:effectLst/>
              <a:latin typeface="Roboto" panose="02000000000000000000" pitchFamily="2" charset="0"/>
            </a:endParaRPr>
          </a:p>
          <a:p>
            <a:r>
              <a:rPr lang="hr-HR" dirty="0" err="1"/>
              <a:t>Many</a:t>
            </a:r>
            <a:r>
              <a:rPr lang="hr-HR" dirty="0"/>
              <a:t> </a:t>
            </a:r>
            <a:r>
              <a:rPr lang="hr-HR" dirty="0" err="1"/>
              <a:t>organizations</a:t>
            </a:r>
            <a:r>
              <a:rPr lang="hr-HR" dirty="0"/>
              <a:t> </a:t>
            </a:r>
            <a:r>
              <a:rPr lang="hr-HR" dirty="0" err="1"/>
              <a:t>combine</a:t>
            </a:r>
            <a:r>
              <a:rPr lang="hr-HR" dirty="0"/>
              <a:t> </a:t>
            </a:r>
            <a:r>
              <a:rPr lang="hr-HR" dirty="0" err="1"/>
              <a:t>both</a:t>
            </a:r>
            <a:r>
              <a:rPr lang="hr-HR" dirty="0"/>
              <a:t> </a:t>
            </a:r>
            <a:r>
              <a:rPr lang="hr-HR" dirty="0" err="1"/>
              <a:t>standards</a:t>
            </a:r>
            <a:endParaRPr lang="hr-HR" dirty="0"/>
          </a:p>
          <a:p>
            <a:pPr marL="342900" lvl="1" indent="0">
              <a:buNone/>
            </a:pPr>
            <a:endParaRPr lang="hr-HR" dirty="0"/>
          </a:p>
        </p:txBody>
      </p:sp>
    </p:spTree>
    <p:extLst>
      <p:ext uri="{BB962C8B-B14F-4D97-AF65-F5344CB8AC3E}">
        <p14:creationId xmlns:p14="http://schemas.microsoft.com/office/powerpoint/2010/main" val="1266086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hr-HR" dirty="0"/>
              <a:t>ISO/IEC 27001:2022</a:t>
            </a:r>
            <a:endParaRPr lang="en-US" dirty="0"/>
          </a:p>
        </p:txBody>
      </p:sp>
      <p:sp>
        <p:nvSpPr>
          <p:cNvPr id="28675" name="Content Placeholder 2"/>
          <p:cNvSpPr>
            <a:spLocks noGrp="1"/>
          </p:cNvSpPr>
          <p:nvPr>
            <p:ph idx="1"/>
          </p:nvPr>
        </p:nvSpPr>
        <p:spPr/>
        <p:txBody>
          <a:bodyPr>
            <a:normAutofit/>
          </a:bodyPr>
          <a:lstStyle/>
          <a:p>
            <a:pPr eaLnBrk="1" hangingPunct="1"/>
            <a:r>
              <a:rPr lang="hr-HR" sz="2300" dirty="0"/>
              <a:t>Niz standarda na području informacijske sigurnosti</a:t>
            </a:r>
          </a:p>
          <a:p>
            <a:pPr eaLnBrk="1" hangingPunct="1"/>
            <a:r>
              <a:rPr lang="hr-HR" sz="2300" dirty="0"/>
              <a:t>Sustav upravljanja informacijskom sigurnošću (</a:t>
            </a:r>
            <a:r>
              <a:rPr lang="hr-HR" sz="2400" dirty="0"/>
              <a:t>eng. </a:t>
            </a:r>
            <a:r>
              <a:rPr lang="hr-HR" sz="2400" i="1" dirty="0" err="1"/>
              <a:t>Information</a:t>
            </a:r>
            <a:r>
              <a:rPr lang="hr-HR" sz="2400" i="1" dirty="0"/>
              <a:t> Security Management System)</a:t>
            </a:r>
          </a:p>
          <a:p>
            <a:pPr eaLnBrk="1" hangingPunct="1"/>
            <a:r>
              <a:rPr lang="hr-HR" sz="2300" dirty="0"/>
              <a:t>Generički standard</a:t>
            </a:r>
          </a:p>
          <a:p>
            <a:pPr lvl="1" eaLnBrk="1" hangingPunct="1"/>
            <a:r>
              <a:rPr lang="hr-HR" sz="1900" dirty="0"/>
              <a:t>Primjenjiv na sve organizacije </a:t>
            </a:r>
            <a:r>
              <a:rPr lang="hr-HR" sz="1900" dirty="0">
                <a:sym typeface="Wingdings" panose="05000000000000000000" pitchFamily="2" charset="2"/>
              </a:rPr>
              <a:t> </a:t>
            </a:r>
            <a:r>
              <a:rPr lang="hr-HR" sz="1900" dirty="0"/>
              <a:t>Neovisno o veličini, tipu i ostalim karakteristikama organizacije</a:t>
            </a:r>
          </a:p>
          <a:p>
            <a:pPr eaLnBrk="1" hangingPunct="1"/>
            <a:r>
              <a:rPr lang="hr-HR" sz="2300" dirty="0"/>
              <a:t>Jedini standard po kojem se možete certificirati</a:t>
            </a:r>
          </a:p>
          <a:p>
            <a:pPr eaLnBrk="1" hangingPunct="1"/>
            <a:r>
              <a:rPr lang="hr-HR" sz="2300" dirty="0"/>
              <a:t>Koristan za organizacije koje pružaju vanjske usluge te imaju potrebu dokazati kako upravljaju informacijskom sigurnosti</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hr-HR" dirty="0"/>
              <a:t>ISO/IEC 27001</a:t>
            </a:r>
            <a:endParaRPr lang="en-US" dirty="0"/>
          </a:p>
        </p:txBody>
      </p:sp>
      <p:sp>
        <p:nvSpPr>
          <p:cNvPr id="39939" name="Content Placeholder 2"/>
          <p:cNvSpPr>
            <a:spLocks noGrp="1"/>
          </p:cNvSpPr>
          <p:nvPr>
            <p:ph idx="1"/>
          </p:nvPr>
        </p:nvSpPr>
        <p:spPr/>
        <p:txBody>
          <a:bodyPr>
            <a:normAutofit/>
          </a:bodyPr>
          <a:lstStyle/>
          <a:p>
            <a:pPr eaLnBrk="1" hangingPunct="1"/>
            <a:r>
              <a:rPr lang="hr-HR" dirty="0"/>
              <a:t>Okvir za uspostavu, implementaciju, nadzor, reviziju, održavanje i poboljšavanje ISMS-a</a:t>
            </a:r>
          </a:p>
          <a:p>
            <a:pPr lvl="1" eaLnBrk="1" hangingPunct="1"/>
            <a:r>
              <a:rPr lang="hr-HR" dirty="0"/>
              <a:t>Specifikacija sustava koja omogućava certifikaciju</a:t>
            </a:r>
          </a:p>
          <a:p>
            <a:pPr eaLnBrk="1" hangingPunct="1"/>
            <a:r>
              <a:rPr lang="hr-HR" dirty="0"/>
              <a:t>Dizajn i implementacija ovise o ciljevima, zahtjevima, procesima, tipu i veličini organizacije</a:t>
            </a:r>
          </a:p>
          <a:p>
            <a:pPr eaLnBrk="1" hangingPunct="1"/>
            <a:r>
              <a:rPr lang="hr-HR" dirty="0"/>
              <a:t>Generički standard, neovisan o organizaciji (banka ili slastičarna)</a:t>
            </a:r>
          </a:p>
          <a:p>
            <a:pPr eaLnBrk="1" hangingPunct="1"/>
            <a:r>
              <a:rPr lang="hr-HR" dirty="0"/>
              <a:t>Procesni pristup</a:t>
            </a:r>
          </a:p>
          <a:p>
            <a:pPr lvl="1" eaLnBrk="1" hangingPunct="1"/>
            <a:r>
              <a:rPr lang="hr-HR" dirty="0"/>
              <a:t>Identifikacija, primjena, interakcija i upravljanje procesima u organizaciji</a:t>
            </a:r>
          </a:p>
          <a:p>
            <a:pPr lvl="1" eaLnBrk="1" hangingPunct="1"/>
            <a:r>
              <a:rPr lang="hr-HR" dirty="0"/>
              <a:t>Omogućuje razumijevanje sigurnosnih zahtjeva</a:t>
            </a:r>
          </a:p>
        </p:txBody>
      </p:sp>
      <p:sp>
        <p:nvSpPr>
          <p:cNvPr id="39940"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lr>
                <a:schemeClr val="accent1"/>
              </a:buClr>
              <a:buSzPct val="85000"/>
              <a:buFont typeface="Wingdings 2" panose="05020102010507070707" pitchFamily="18" charset="2"/>
              <a:buChar char=""/>
              <a:defRPr sz="2700">
                <a:solidFill>
                  <a:srgbClr val="004360"/>
                </a:solidFill>
                <a:latin typeface="Trebuchet MS" panose="020B0603020202020204" pitchFamily="34" charset="0"/>
              </a:defRPr>
            </a:lvl1pPr>
            <a:lvl2pPr marL="742950" indent="-285750">
              <a:spcBef>
                <a:spcPct val="20000"/>
              </a:spcBef>
              <a:buClr>
                <a:schemeClr val="accent2"/>
              </a:buClr>
              <a:buSzPct val="70000"/>
              <a:buFont typeface="Wingdings" panose="05000000000000000000" pitchFamily="2" charset="2"/>
              <a:buChar char=""/>
              <a:defRPr sz="2200">
                <a:solidFill>
                  <a:schemeClr val="tx2"/>
                </a:solidFill>
                <a:latin typeface="Trebuchet MS" panose="020B0603020202020204" pitchFamily="34" charset="0"/>
              </a:defRPr>
            </a:lvl2pPr>
            <a:lvl3pPr marL="1143000" indent="-228600">
              <a:spcBef>
                <a:spcPct val="20000"/>
              </a:spcBef>
              <a:buClr>
                <a:srgbClr val="8CADAE"/>
              </a:buClr>
              <a:buSzPct val="75000"/>
              <a:buFont typeface="Wingdings 2" panose="05020102010507070707" pitchFamily="18" charset="2"/>
              <a:buChar char=""/>
              <a:defRPr sz="2000">
                <a:solidFill>
                  <a:schemeClr val="tx1"/>
                </a:solidFill>
                <a:latin typeface="Trebuchet MS" panose="020B0603020202020204" pitchFamily="34" charset="0"/>
              </a:defRPr>
            </a:lvl3pPr>
            <a:lvl4pPr marL="1600200" indent="-228600">
              <a:spcBef>
                <a:spcPct val="20000"/>
              </a:spcBef>
              <a:buClr>
                <a:srgbClr val="8C7B70"/>
              </a:buClr>
              <a:buSzPct val="70000"/>
              <a:buFont typeface="Wingdings" panose="05000000000000000000" pitchFamily="2" charset="2"/>
              <a:buChar char=""/>
              <a:defRPr sz="2000">
                <a:solidFill>
                  <a:schemeClr val="tx2"/>
                </a:solidFill>
                <a:latin typeface="Trebuchet MS" panose="020B0603020202020204" pitchFamily="34" charset="0"/>
              </a:defRPr>
            </a:lvl4pPr>
            <a:lvl5pPr marL="2057400" indent="-228600">
              <a:spcBef>
                <a:spcPct val="20000"/>
              </a:spcBef>
              <a:buClr>
                <a:srgbClr val="8FB08C"/>
              </a:buClr>
              <a:buChar char="•"/>
              <a:defRPr>
                <a:solidFill>
                  <a:schemeClr val="tx1"/>
                </a:solidFill>
                <a:latin typeface="Trebuchet MS" panose="020B0603020202020204" pitchFamily="34" charset="0"/>
              </a:defRPr>
            </a:lvl5pPr>
            <a:lvl6pPr marL="2514600" indent="-228600" eaLnBrk="0" fontAlgn="base" hangingPunct="0">
              <a:spcBef>
                <a:spcPct val="20000"/>
              </a:spcBef>
              <a:spcAft>
                <a:spcPct val="0"/>
              </a:spcAft>
              <a:buClr>
                <a:srgbClr val="8FB08C"/>
              </a:buClr>
              <a:buChar char="•"/>
              <a:defRPr>
                <a:solidFill>
                  <a:schemeClr val="tx1"/>
                </a:solidFill>
                <a:latin typeface="Trebuchet MS" panose="020B0603020202020204" pitchFamily="34" charset="0"/>
              </a:defRPr>
            </a:lvl6pPr>
            <a:lvl7pPr marL="2971800" indent="-228600" eaLnBrk="0" fontAlgn="base" hangingPunct="0">
              <a:spcBef>
                <a:spcPct val="20000"/>
              </a:spcBef>
              <a:spcAft>
                <a:spcPct val="0"/>
              </a:spcAft>
              <a:buClr>
                <a:srgbClr val="8FB08C"/>
              </a:buClr>
              <a:buChar char="•"/>
              <a:defRPr>
                <a:solidFill>
                  <a:schemeClr val="tx1"/>
                </a:solidFill>
                <a:latin typeface="Trebuchet MS" panose="020B0603020202020204" pitchFamily="34" charset="0"/>
              </a:defRPr>
            </a:lvl7pPr>
            <a:lvl8pPr marL="3429000" indent="-228600" eaLnBrk="0" fontAlgn="base" hangingPunct="0">
              <a:spcBef>
                <a:spcPct val="20000"/>
              </a:spcBef>
              <a:spcAft>
                <a:spcPct val="0"/>
              </a:spcAft>
              <a:buClr>
                <a:srgbClr val="8FB08C"/>
              </a:buClr>
              <a:buChar char="•"/>
              <a:defRPr>
                <a:solidFill>
                  <a:schemeClr val="tx1"/>
                </a:solidFill>
                <a:latin typeface="Trebuchet MS" panose="020B0603020202020204" pitchFamily="34" charset="0"/>
              </a:defRPr>
            </a:lvl8pPr>
            <a:lvl9pPr marL="3886200" indent="-228600" eaLnBrk="0" fontAlgn="base" hangingPunct="0">
              <a:spcBef>
                <a:spcPct val="20000"/>
              </a:spcBef>
              <a:spcAft>
                <a:spcPct val="0"/>
              </a:spcAft>
              <a:buClr>
                <a:srgbClr val="8FB08C"/>
              </a:buClr>
              <a:buChar char="•"/>
              <a:defRPr>
                <a:solidFill>
                  <a:schemeClr val="tx1"/>
                </a:solidFill>
                <a:latin typeface="Trebuchet MS" panose="020B0603020202020204" pitchFamily="34" charset="0"/>
              </a:defRPr>
            </a:lvl9pPr>
          </a:lstStyle>
          <a:p>
            <a:pPr eaLnBrk="1" hangingPunct="1">
              <a:spcBef>
                <a:spcPct val="0"/>
              </a:spcBef>
              <a:buClrTx/>
              <a:buSzTx/>
              <a:buFontTx/>
              <a:buNone/>
            </a:pPr>
            <a:endParaRPr lang="en-US" sz="1800">
              <a:solidFill>
                <a:schemeClr val="tx1"/>
              </a:solidFill>
              <a:latin typeface="Arial" panose="020B0604020202020204" pitchFamily="34" charset="0"/>
            </a:endParaRPr>
          </a:p>
        </p:txBody>
      </p:sp>
    </p:spTree>
    <p:extLst>
      <p:ext uri="{BB962C8B-B14F-4D97-AF65-F5344CB8AC3E}">
        <p14:creationId xmlns:p14="http://schemas.microsoft.com/office/powerpoint/2010/main" val="1747821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614C7-50FA-436D-9B22-C27970E76B00}"/>
              </a:ext>
            </a:extLst>
          </p:cNvPr>
          <p:cNvSpPr>
            <a:spLocks noGrp="1"/>
          </p:cNvSpPr>
          <p:nvPr>
            <p:ph type="title"/>
          </p:nvPr>
        </p:nvSpPr>
        <p:spPr/>
        <p:txBody>
          <a:bodyPr/>
          <a:lstStyle/>
          <a:p>
            <a:r>
              <a:rPr lang="hr-HR" dirty="0"/>
              <a:t>ISO 27001: Obveze</a:t>
            </a:r>
          </a:p>
        </p:txBody>
      </p:sp>
      <p:sp>
        <p:nvSpPr>
          <p:cNvPr id="3" name="Content Placeholder 2">
            <a:extLst>
              <a:ext uri="{FF2B5EF4-FFF2-40B4-BE49-F238E27FC236}">
                <a16:creationId xmlns:a16="http://schemas.microsoft.com/office/drawing/2014/main" id="{75726660-2EDD-406B-89B3-D0C4F6F1FFFB}"/>
              </a:ext>
            </a:extLst>
          </p:cNvPr>
          <p:cNvSpPr>
            <a:spLocks noGrp="1"/>
          </p:cNvSpPr>
          <p:nvPr>
            <p:ph idx="1"/>
          </p:nvPr>
        </p:nvSpPr>
        <p:spPr/>
        <p:txBody>
          <a:bodyPr/>
          <a:lstStyle/>
          <a:p>
            <a:r>
              <a:rPr lang="hr-HR" dirty="0"/>
              <a:t>Jednom godišnje interna revizija</a:t>
            </a:r>
          </a:p>
          <a:p>
            <a:r>
              <a:rPr lang="hr-HR" dirty="0"/>
              <a:t>Jednom u tri godine vanjska revizija (</a:t>
            </a:r>
            <a:r>
              <a:rPr lang="hr-HR" dirty="0" err="1"/>
              <a:t>recertfikacija</a:t>
            </a:r>
            <a:r>
              <a:rPr lang="hr-HR" dirty="0"/>
              <a:t>)</a:t>
            </a:r>
          </a:p>
          <a:p>
            <a:r>
              <a:rPr lang="hr-HR" dirty="0"/>
              <a:t>Puno birokracije (obvezne dokumentacije):</a:t>
            </a:r>
          </a:p>
          <a:p>
            <a:pPr lvl="1"/>
            <a:r>
              <a:rPr lang="hr-HR" dirty="0"/>
              <a:t>Procedura za upravljanje dokumentacijom</a:t>
            </a:r>
          </a:p>
          <a:p>
            <a:pPr lvl="1"/>
            <a:r>
              <a:rPr lang="hr-HR" dirty="0"/>
              <a:t>Procedura za interni audit</a:t>
            </a:r>
          </a:p>
          <a:p>
            <a:pPr lvl="1"/>
            <a:r>
              <a:rPr lang="hr-HR" dirty="0"/>
              <a:t>Procedura za korektivne mjere</a:t>
            </a:r>
          </a:p>
          <a:p>
            <a:pPr lvl="1"/>
            <a:r>
              <a:rPr lang="hr-HR" dirty="0"/>
              <a:t>Procedura za preventivne mjere</a:t>
            </a:r>
          </a:p>
          <a:p>
            <a:pPr lvl="1"/>
            <a:r>
              <a:rPr lang="hr-HR" dirty="0"/>
              <a:t>…</a:t>
            </a:r>
          </a:p>
          <a:p>
            <a:pPr marL="342900" lvl="1" indent="0">
              <a:buNone/>
            </a:pPr>
            <a:endParaRPr lang="hr-HR" dirty="0"/>
          </a:p>
          <a:p>
            <a:pPr lvl="1"/>
            <a:endParaRPr lang="hr-HR" dirty="0"/>
          </a:p>
        </p:txBody>
      </p:sp>
    </p:spTree>
    <p:extLst>
      <p:ext uri="{BB962C8B-B14F-4D97-AF65-F5344CB8AC3E}">
        <p14:creationId xmlns:p14="http://schemas.microsoft.com/office/powerpoint/2010/main" val="675724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hr-HR" dirty="0"/>
              <a:t>ISO/IEC 27002:2022</a:t>
            </a:r>
            <a:endParaRPr lang="en-US" dirty="0"/>
          </a:p>
        </p:txBody>
      </p:sp>
      <p:sp>
        <p:nvSpPr>
          <p:cNvPr id="31747" name="Content Placeholder 2"/>
          <p:cNvSpPr>
            <a:spLocks noGrp="1"/>
          </p:cNvSpPr>
          <p:nvPr>
            <p:ph idx="1"/>
          </p:nvPr>
        </p:nvSpPr>
        <p:spPr/>
        <p:txBody>
          <a:bodyPr/>
          <a:lstStyle/>
          <a:p>
            <a:pPr eaLnBrk="1" hangingPunct="1"/>
            <a:r>
              <a:rPr lang="en-US" dirty="0"/>
              <a:t>ISO/IEC 2700</a:t>
            </a:r>
            <a:r>
              <a:rPr lang="hr-HR" dirty="0"/>
              <a:t>2</a:t>
            </a:r>
            <a:r>
              <a:rPr lang="en-US" dirty="0"/>
              <a:t>:20</a:t>
            </a:r>
            <a:r>
              <a:rPr lang="hr-HR" dirty="0"/>
              <a:t>22 - </a:t>
            </a:r>
            <a:r>
              <a:rPr lang="en-US" dirty="0"/>
              <a:t>Information security management systems – </a:t>
            </a:r>
            <a:r>
              <a:rPr lang="hr-HR" dirty="0"/>
              <a:t>Code </a:t>
            </a:r>
            <a:r>
              <a:rPr lang="hr-HR" dirty="0" err="1"/>
              <a:t>of</a:t>
            </a:r>
            <a:r>
              <a:rPr lang="hr-HR" dirty="0"/>
              <a:t> </a:t>
            </a:r>
            <a:r>
              <a:rPr lang="hr-HR" dirty="0" err="1"/>
              <a:t>practice</a:t>
            </a:r>
            <a:r>
              <a:rPr lang="hr-HR" dirty="0"/>
              <a:t> for </a:t>
            </a:r>
            <a:r>
              <a:rPr lang="hr-HR" dirty="0" err="1"/>
              <a:t>information</a:t>
            </a:r>
            <a:r>
              <a:rPr lang="hr-HR" dirty="0"/>
              <a:t> </a:t>
            </a:r>
            <a:r>
              <a:rPr lang="hr-HR" dirty="0" err="1"/>
              <a:t>security</a:t>
            </a:r>
            <a:r>
              <a:rPr lang="hr-HR" dirty="0"/>
              <a:t> management </a:t>
            </a:r>
            <a:r>
              <a:rPr lang="hr-HR" dirty="0">
                <a:sym typeface="Wingdings" panose="05000000000000000000" pitchFamily="2" charset="2"/>
              </a:rPr>
              <a:t></a:t>
            </a:r>
            <a:r>
              <a:rPr lang="hr-HR" dirty="0" err="1"/>
              <a:t>Annex</a:t>
            </a:r>
            <a:r>
              <a:rPr lang="hr-HR" dirty="0"/>
              <a:t> A</a:t>
            </a:r>
          </a:p>
          <a:p>
            <a:pPr eaLnBrk="1" hangingPunct="1"/>
            <a:r>
              <a:rPr lang="hr-HR" dirty="0"/>
              <a:t>Lista kontrola koje se moraju implementirati ovisno o procjeni rizika</a:t>
            </a:r>
          </a:p>
          <a:p>
            <a:r>
              <a:rPr lang="hr-HR" dirty="0"/>
              <a:t>Niz kontrolnih ciljeva i kontrola na različitim područjima informacijske sigurnosti</a:t>
            </a:r>
          </a:p>
          <a:p>
            <a:pPr marL="593725" lvl="2" indent="0" eaLnBrk="1" hangingPunct="1">
              <a:buNone/>
            </a:pPr>
            <a:endParaRPr lang="hr-H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9C2CE0-E68B-33C2-E909-C10A9A948369}"/>
              </a:ext>
            </a:extLst>
          </p:cNvPr>
          <p:cNvSpPr>
            <a:spLocks noGrp="1"/>
          </p:cNvSpPr>
          <p:nvPr>
            <p:ph type="title"/>
          </p:nvPr>
        </p:nvSpPr>
        <p:spPr/>
        <p:txBody>
          <a:bodyPr/>
          <a:lstStyle/>
          <a:p>
            <a:endParaRPr lang="hr-HR"/>
          </a:p>
        </p:txBody>
      </p:sp>
      <p:sp>
        <p:nvSpPr>
          <p:cNvPr id="5" name="Content Placeholder 4">
            <a:extLst>
              <a:ext uri="{FF2B5EF4-FFF2-40B4-BE49-F238E27FC236}">
                <a16:creationId xmlns:a16="http://schemas.microsoft.com/office/drawing/2014/main" id="{69A9EEC8-DF47-27EB-E5C3-43385F6AEA7F}"/>
              </a:ext>
            </a:extLst>
          </p:cNvPr>
          <p:cNvSpPr>
            <a:spLocks noGrp="1"/>
          </p:cNvSpPr>
          <p:nvPr>
            <p:ph idx="1"/>
          </p:nvPr>
        </p:nvSpPr>
        <p:spPr/>
        <p:txBody>
          <a:bodyPr/>
          <a:lstStyle/>
          <a:p>
            <a:endParaRPr lang="hr-HR"/>
          </a:p>
        </p:txBody>
      </p:sp>
      <p:pic>
        <p:nvPicPr>
          <p:cNvPr id="2050" name="Picture 2" descr="Summary of the main changes in the ISO 27001:2022">
            <a:extLst>
              <a:ext uri="{FF2B5EF4-FFF2-40B4-BE49-F238E27FC236}">
                <a16:creationId xmlns:a16="http://schemas.microsoft.com/office/drawing/2014/main" id="{6FA1DC14-E5C8-DDD5-02BA-A5FDBD53AF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3913"/>
            <a:ext cx="9144000" cy="5208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505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20D4F-F996-0A64-2A5B-8F0831AF9D75}"/>
              </a:ext>
            </a:extLst>
          </p:cNvPr>
          <p:cNvSpPr>
            <a:spLocks noGrp="1"/>
          </p:cNvSpPr>
          <p:nvPr>
            <p:ph type="title"/>
          </p:nvPr>
        </p:nvSpPr>
        <p:spPr/>
        <p:txBody>
          <a:bodyPr/>
          <a:lstStyle/>
          <a:p>
            <a:r>
              <a:rPr lang="hr-HR" dirty="0"/>
              <a:t>Online prijevare</a:t>
            </a:r>
          </a:p>
        </p:txBody>
      </p:sp>
      <p:sp>
        <p:nvSpPr>
          <p:cNvPr id="3" name="Content Placeholder 2">
            <a:extLst>
              <a:ext uri="{FF2B5EF4-FFF2-40B4-BE49-F238E27FC236}">
                <a16:creationId xmlns:a16="http://schemas.microsoft.com/office/drawing/2014/main" id="{7F5A0575-551B-9B64-6F7C-D5CE89DC452C}"/>
              </a:ext>
            </a:extLst>
          </p:cNvPr>
          <p:cNvSpPr>
            <a:spLocks noGrp="1"/>
          </p:cNvSpPr>
          <p:nvPr>
            <p:ph idx="1"/>
          </p:nvPr>
        </p:nvSpPr>
        <p:spPr/>
        <p:txBody>
          <a:bodyPr/>
          <a:lstStyle/>
          <a:p>
            <a:r>
              <a:rPr lang="en-US" dirty="0"/>
              <a:t>at least 120,000 people across Myanmar and 100,000 in Cambodia are thought to be forced to work on online scams. </a:t>
            </a:r>
            <a:endParaRPr lang="hr-HR" dirty="0"/>
          </a:p>
          <a:p>
            <a:r>
              <a:rPr lang="en-US" b="0" i="0" dirty="0">
                <a:solidFill>
                  <a:srgbClr val="15171A"/>
                </a:solidFill>
                <a:effectLst/>
                <a:latin typeface="Inter"/>
              </a:rPr>
              <a:t>The report describes the Philippines, Thailand and Laos as transit or destination countries "where at least tens of thousands of people" have been involved. Police operations in the Philippines </a:t>
            </a:r>
            <a:r>
              <a:rPr lang="en-US" b="0" i="0" u="sng" dirty="0">
                <a:effectLst/>
                <a:latin typeface="Inter"/>
                <a:hlinkClick r:id="rId2"/>
              </a:rPr>
              <a:t>rescued over 1,000 people</a:t>
            </a:r>
            <a:r>
              <a:rPr lang="en-US" b="0" i="0" dirty="0">
                <a:solidFill>
                  <a:srgbClr val="15171A"/>
                </a:solidFill>
                <a:effectLst/>
                <a:latin typeface="Inter"/>
              </a:rPr>
              <a:t> in May of this year and </a:t>
            </a:r>
            <a:r>
              <a:rPr lang="en-US" b="0" i="0" u="sng" dirty="0">
                <a:effectLst/>
                <a:latin typeface="Inter"/>
                <a:hlinkClick r:id="rId3"/>
              </a:rPr>
              <a:t>another 2,700 people</a:t>
            </a:r>
            <a:r>
              <a:rPr lang="en-US" b="0" i="0" dirty="0">
                <a:solidFill>
                  <a:srgbClr val="15171A"/>
                </a:solidFill>
                <a:effectLst/>
                <a:latin typeface="Inter"/>
              </a:rPr>
              <a:t> in June from this kind of forced </a:t>
            </a:r>
            <a:r>
              <a:rPr lang="en-US" b="0" i="0" dirty="0" err="1">
                <a:solidFill>
                  <a:srgbClr val="15171A"/>
                </a:solidFill>
                <a:effectLst/>
                <a:latin typeface="Inter"/>
              </a:rPr>
              <a:t>labour</a:t>
            </a:r>
            <a:r>
              <a:rPr lang="en-US" b="0" i="0" dirty="0">
                <a:solidFill>
                  <a:srgbClr val="15171A"/>
                </a:solidFill>
                <a:effectLst/>
                <a:latin typeface="Inter"/>
              </a:rPr>
              <a:t>.</a:t>
            </a:r>
            <a:endParaRPr lang="hr-HR" b="0" i="0" dirty="0">
              <a:solidFill>
                <a:srgbClr val="15171A"/>
              </a:solidFill>
              <a:effectLst/>
              <a:latin typeface="Inter"/>
            </a:endParaRPr>
          </a:p>
          <a:p>
            <a:r>
              <a:rPr lang="en-US" b="0" i="0" dirty="0">
                <a:solidFill>
                  <a:srgbClr val="15171A"/>
                </a:solidFill>
                <a:effectLst/>
                <a:latin typeface="Inter"/>
              </a:rPr>
              <a:t>The workers are lured to the online scam </a:t>
            </a:r>
            <a:r>
              <a:rPr lang="en-US" b="0" i="0" dirty="0" err="1">
                <a:solidFill>
                  <a:srgbClr val="15171A"/>
                </a:solidFill>
                <a:effectLst/>
                <a:latin typeface="Inter"/>
              </a:rPr>
              <a:t>centres</a:t>
            </a:r>
            <a:r>
              <a:rPr lang="en-US" b="0" i="0" dirty="0">
                <a:solidFill>
                  <a:srgbClr val="15171A"/>
                </a:solidFill>
                <a:effectLst/>
                <a:latin typeface="Inter"/>
              </a:rPr>
              <a:t> by the promise of an attractive job with a high salary, regular bonuses, free accommodation and food. </a:t>
            </a:r>
            <a:endParaRPr lang="hr-HR" dirty="0"/>
          </a:p>
        </p:txBody>
      </p:sp>
    </p:spTree>
    <p:extLst>
      <p:ext uri="{BB962C8B-B14F-4D97-AF65-F5344CB8AC3E}">
        <p14:creationId xmlns:p14="http://schemas.microsoft.com/office/powerpoint/2010/main" val="4129802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11537-42E6-36BE-CD93-4801E1E58107}"/>
              </a:ext>
            </a:extLst>
          </p:cNvPr>
          <p:cNvSpPr>
            <a:spLocks noGrp="1"/>
          </p:cNvSpPr>
          <p:nvPr>
            <p:ph type="title"/>
          </p:nvPr>
        </p:nvSpPr>
        <p:spPr/>
        <p:txBody>
          <a:bodyPr/>
          <a:lstStyle/>
          <a:p>
            <a:r>
              <a:rPr lang="hr-HR" dirty="0"/>
              <a:t>ISO 27022:2022</a:t>
            </a:r>
          </a:p>
        </p:txBody>
      </p:sp>
      <p:sp>
        <p:nvSpPr>
          <p:cNvPr id="3" name="Content Placeholder 2">
            <a:extLst>
              <a:ext uri="{FF2B5EF4-FFF2-40B4-BE49-F238E27FC236}">
                <a16:creationId xmlns:a16="http://schemas.microsoft.com/office/drawing/2014/main" id="{9070739C-BF24-2E71-9B16-D075870BDE3B}"/>
              </a:ext>
            </a:extLst>
          </p:cNvPr>
          <p:cNvSpPr>
            <a:spLocks noGrp="1"/>
          </p:cNvSpPr>
          <p:nvPr>
            <p:ph idx="1"/>
          </p:nvPr>
        </p:nvSpPr>
        <p:spPr/>
        <p:txBody>
          <a:bodyPr/>
          <a:lstStyle/>
          <a:p>
            <a:pPr marL="0" indent="0" algn="l">
              <a:buNone/>
            </a:pPr>
            <a:r>
              <a:rPr lang="en-US" b="0" i="0" dirty="0">
                <a:solidFill>
                  <a:srgbClr val="1A1F24"/>
                </a:solidFill>
                <a:effectLst/>
                <a:latin typeface="Roboto" panose="02000000000000000000" pitchFamily="2" charset="0"/>
              </a:rPr>
              <a:t>The new Sections and Controls of ISO 27002:2022 are: </a:t>
            </a:r>
          </a:p>
          <a:p>
            <a:pPr algn="l">
              <a:buFont typeface="Arial" panose="020B0604020202020204" pitchFamily="34" charset="0"/>
              <a:buChar char="•"/>
            </a:pPr>
            <a:r>
              <a:rPr lang="en-US" b="0" i="0" dirty="0">
                <a:solidFill>
                  <a:srgbClr val="1A1F24"/>
                </a:solidFill>
                <a:effectLst/>
                <a:latin typeface="Roboto" panose="02000000000000000000" pitchFamily="2" charset="0"/>
              </a:rPr>
              <a:t>Section 5: Organizational (37 controls) </a:t>
            </a:r>
          </a:p>
          <a:p>
            <a:pPr algn="l">
              <a:buFont typeface="Arial" panose="020B0604020202020204" pitchFamily="34" charset="0"/>
              <a:buChar char="•"/>
            </a:pPr>
            <a:r>
              <a:rPr lang="en-US" b="0" i="0" dirty="0">
                <a:solidFill>
                  <a:srgbClr val="1A1F24"/>
                </a:solidFill>
                <a:effectLst/>
                <a:latin typeface="Roboto" panose="02000000000000000000" pitchFamily="2" charset="0"/>
              </a:rPr>
              <a:t>Section 6: People (8 controls) </a:t>
            </a:r>
          </a:p>
          <a:p>
            <a:pPr algn="l">
              <a:buFont typeface="Arial" panose="020B0604020202020204" pitchFamily="34" charset="0"/>
              <a:buChar char="•"/>
            </a:pPr>
            <a:r>
              <a:rPr lang="en-US" b="0" i="0" dirty="0">
                <a:solidFill>
                  <a:srgbClr val="1A1F24"/>
                </a:solidFill>
                <a:effectLst/>
                <a:latin typeface="Roboto" panose="02000000000000000000" pitchFamily="2" charset="0"/>
              </a:rPr>
              <a:t>Section 7: Physical (14 controls) </a:t>
            </a:r>
          </a:p>
          <a:p>
            <a:pPr algn="l">
              <a:buFont typeface="Arial" panose="020B0604020202020204" pitchFamily="34" charset="0"/>
              <a:buChar char="•"/>
            </a:pPr>
            <a:r>
              <a:rPr lang="en-US" b="0" i="0" dirty="0">
                <a:solidFill>
                  <a:srgbClr val="1A1F24"/>
                </a:solidFill>
                <a:effectLst/>
                <a:latin typeface="Roboto" panose="02000000000000000000" pitchFamily="2" charset="0"/>
              </a:rPr>
              <a:t>Section 8: Technology (34 controls) </a:t>
            </a:r>
          </a:p>
          <a:p>
            <a:pPr marL="0" indent="0">
              <a:buNone/>
            </a:pPr>
            <a:endParaRPr lang="hr-HR" dirty="0"/>
          </a:p>
        </p:txBody>
      </p:sp>
    </p:spTree>
    <p:extLst>
      <p:ext uri="{BB962C8B-B14F-4D97-AF65-F5344CB8AC3E}">
        <p14:creationId xmlns:p14="http://schemas.microsoft.com/office/powerpoint/2010/main" val="36721847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D2DD6A5-97B6-E7E1-4EF1-EF6BD3F0362C}"/>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CA9C868E-8FD8-B010-442F-71E35A591C9D}"/>
              </a:ext>
            </a:extLst>
          </p:cNvPr>
          <p:cNvSpPr>
            <a:spLocks noGrp="1"/>
          </p:cNvSpPr>
          <p:nvPr>
            <p:ph idx="1"/>
          </p:nvPr>
        </p:nvSpPr>
        <p:spPr/>
        <p:txBody>
          <a:bodyPr/>
          <a:lstStyle/>
          <a:p>
            <a:endParaRPr lang="hr-HR"/>
          </a:p>
        </p:txBody>
      </p:sp>
      <p:graphicFrame>
        <p:nvGraphicFramePr>
          <p:cNvPr id="4" name="Table 6">
            <a:extLst>
              <a:ext uri="{FF2B5EF4-FFF2-40B4-BE49-F238E27FC236}">
                <a16:creationId xmlns:a16="http://schemas.microsoft.com/office/drawing/2014/main" id="{739C20B1-C6C2-82FF-B0C5-BFEA8A0B5CC6}"/>
              </a:ext>
            </a:extLst>
          </p:cNvPr>
          <p:cNvGraphicFramePr>
            <a:graphicFrameLocks/>
          </p:cNvGraphicFramePr>
          <p:nvPr>
            <p:extLst>
              <p:ext uri="{D42A27DB-BD31-4B8C-83A1-F6EECF244321}">
                <p14:modId xmlns:p14="http://schemas.microsoft.com/office/powerpoint/2010/main" val="3320484689"/>
              </p:ext>
            </p:extLst>
          </p:nvPr>
        </p:nvGraphicFramePr>
        <p:xfrm>
          <a:off x="107504" y="0"/>
          <a:ext cx="8928992" cy="6589360"/>
        </p:xfrm>
        <a:graphic>
          <a:graphicData uri="http://schemas.openxmlformats.org/drawingml/2006/table">
            <a:tbl>
              <a:tblPr firstRow="1" bandRow="1">
                <a:tableStyleId>{0505E3EF-67EA-436B-97B2-0124C06EBD24}</a:tableStyleId>
              </a:tblPr>
              <a:tblGrid>
                <a:gridCol w="2736304">
                  <a:extLst>
                    <a:ext uri="{9D8B030D-6E8A-4147-A177-3AD203B41FA5}">
                      <a16:colId xmlns:a16="http://schemas.microsoft.com/office/drawing/2014/main" val="1683807773"/>
                    </a:ext>
                  </a:extLst>
                </a:gridCol>
                <a:gridCol w="2088232">
                  <a:extLst>
                    <a:ext uri="{9D8B030D-6E8A-4147-A177-3AD203B41FA5}">
                      <a16:colId xmlns:a16="http://schemas.microsoft.com/office/drawing/2014/main" val="240277759"/>
                    </a:ext>
                  </a:extLst>
                </a:gridCol>
                <a:gridCol w="1872208">
                  <a:extLst>
                    <a:ext uri="{9D8B030D-6E8A-4147-A177-3AD203B41FA5}">
                      <a16:colId xmlns:a16="http://schemas.microsoft.com/office/drawing/2014/main" val="2518115570"/>
                    </a:ext>
                  </a:extLst>
                </a:gridCol>
                <a:gridCol w="2232248">
                  <a:extLst>
                    <a:ext uri="{9D8B030D-6E8A-4147-A177-3AD203B41FA5}">
                      <a16:colId xmlns:a16="http://schemas.microsoft.com/office/drawing/2014/main" val="2724830971"/>
                    </a:ext>
                  </a:extLst>
                </a:gridCol>
              </a:tblGrid>
              <a:tr h="373327">
                <a:tc>
                  <a:txBody>
                    <a:bodyPr/>
                    <a:lstStyle/>
                    <a:p>
                      <a:pPr fontAlgn="ctr"/>
                      <a:r>
                        <a:rPr lang="hr-HR" sz="1400" b="1" dirty="0">
                          <a:solidFill>
                            <a:schemeClr val="tx1"/>
                          </a:solidFill>
                          <a:effectLst/>
                        </a:rPr>
                        <a:t>5 </a:t>
                      </a:r>
                      <a:r>
                        <a:rPr lang="hr-HR" sz="1400" b="1" dirty="0" err="1">
                          <a:solidFill>
                            <a:schemeClr val="tx1"/>
                          </a:solidFill>
                          <a:effectLst/>
                        </a:rPr>
                        <a:t>Organizational</a:t>
                      </a:r>
                      <a:r>
                        <a:rPr lang="hr-HR" sz="1400" b="1" dirty="0">
                          <a:solidFill>
                            <a:schemeClr val="tx1"/>
                          </a:solidFill>
                          <a:effectLst/>
                        </a:rPr>
                        <a:t> </a:t>
                      </a:r>
                      <a:r>
                        <a:rPr lang="hr-HR" sz="1400" b="1" dirty="0" err="1">
                          <a:solidFill>
                            <a:schemeClr val="tx1"/>
                          </a:solidFill>
                          <a:effectLst/>
                        </a:rPr>
                        <a:t>controls</a:t>
                      </a:r>
                      <a:endParaRPr lang="hr-HR" sz="1400" b="1" dirty="0">
                        <a:solidFill>
                          <a:schemeClr val="tx1"/>
                        </a:solidFill>
                        <a:effectLst/>
                      </a:endParaRPr>
                    </a:p>
                  </a:txBody>
                  <a:tcPr anchor="ctr"/>
                </a:tc>
                <a:tc>
                  <a:txBody>
                    <a:bodyPr/>
                    <a:lstStyle/>
                    <a:p>
                      <a:pPr fontAlgn="ctr"/>
                      <a:r>
                        <a:rPr lang="hr-HR" sz="1400" dirty="0">
                          <a:effectLst/>
                        </a:rPr>
                        <a:t>6 </a:t>
                      </a:r>
                      <a:r>
                        <a:rPr lang="hr-HR" sz="1400" dirty="0" err="1">
                          <a:effectLst/>
                        </a:rPr>
                        <a:t>People</a:t>
                      </a:r>
                      <a:r>
                        <a:rPr lang="hr-HR" sz="1400" dirty="0">
                          <a:effectLst/>
                        </a:rPr>
                        <a:t> </a:t>
                      </a:r>
                      <a:r>
                        <a:rPr lang="hr-HR" sz="1400" dirty="0" err="1">
                          <a:effectLst/>
                        </a:rPr>
                        <a:t>controls</a:t>
                      </a:r>
                      <a:endParaRPr lang="hr-HR" sz="1400" dirty="0">
                        <a:effectLst/>
                      </a:endParaRPr>
                    </a:p>
                  </a:txBody>
                  <a:tcPr anchor="ctr"/>
                </a:tc>
                <a:tc>
                  <a:txBody>
                    <a:bodyPr/>
                    <a:lstStyle/>
                    <a:p>
                      <a:pPr fontAlgn="ctr"/>
                      <a:r>
                        <a:rPr lang="hr-HR" sz="1400" dirty="0">
                          <a:effectLst/>
                        </a:rPr>
                        <a:t>7 </a:t>
                      </a:r>
                      <a:r>
                        <a:rPr lang="hr-HR" sz="1400" dirty="0" err="1">
                          <a:effectLst/>
                        </a:rPr>
                        <a:t>Physical</a:t>
                      </a:r>
                      <a:r>
                        <a:rPr lang="hr-HR" sz="1400" dirty="0">
                          <a:effectLst/>
                        </a:rPr>
                        <a:t> </a:t>
                      </a:r>
                      <a:r>
                        <a:rPr lang="hr-HR" sz="1400" dirty="0" err="1">
                          <a:effectLst/>
                        </a:rPr>
                        <a:t>controls</a:t>
                      </a:r>
                      <a:endParaRPr lang="hr-HR" sz="1400" dirty="0">
                        <a:effectLst/>
                      </a:endParaRPr>
                    </a:p>
                  </a:txBody>
                  <a:tcPr anchor="ctr"/>
                </a:tc>
                <a:tc>
                  <a:txBody>
                    <a:bodyPr/>
                    <a:lstStyle/>
                    <a:p>
                      <a:pPr fontAlgn="ctr"/>
                      <a:r>
                        <a:rPr lang="hr-HR" sz="1400" dirty="0">
                          <a:effectLst/>
                        </a:rPr>
                        <a:t>8 </a:t>
                      </a:r>
                      <a:r>
                        <a:rPr lang="hr-HR" sz="1400" dirty="0" err="1">
                          <a:effectLst/>
                        </a:rPr>
                        <a:t>Technological</a:t>
                      </a:r>
                      <a:r>
                        <a:rPr lang="hr-HR" sz="1400" dirty="0">
                          <a:effectLst/>
                        </a:rPr>
                        <a:t> </a:t>
                      </a:r>
                      <a:r>
                        <a:rPr lang="hr-HR" sz="1400" dirty="0" err="1">
                          <a:effectLst/>
                        </a:rPr>
                        <a:t>controls</a:t>
                      </a:r>
                      <a:endParaRPr lang="hr-HR" sz="1400" dirty="0">
                        <a:effectLst/>
                      </a:endParaRPr>
                    </a:p>
                  </a:txBody>
                  <a:tcPr anchor="ctr"/>
                </a:tc>
                <a:extLst>
                  <a:ext uri="{0D108BD9-81ED-4DB2-BD59-A6C34878D82A}">
                    <a16:rowId xmlns:a16="http://schemas.microsoft.com/office/drawing/2014/main" val="2486952210"/>
                  </a:ext>
                </a:extLst>
              </a:tr>
              <a:tr h="247361">
                <a:tc>
                  <a:txBody>
                    <a:bodyPr/>
                    <a:lstStyle/>
                    <a:p>
                      <a:pPr fontAlgn="ctr"/>
                      <a:r>
                        <a:rPr lang="en-US" sz="1000" dirty="0">
                          <a:effectLst/>
                        </a:rPr>
                        <a:t>5.1 Policies for information security</a:t>
                      </a:r>
                    </a:p>
                  </a:txBody>
                  <a:tcPr anchor="ctr"/>
                </a:tc>
                <a:tc>
                  <a:txBody>
                    <a:bodyPr/>
                    <a:lstStyle/>
                    <a:p>
                      <a:pPr fontAlgn="ctr"/>
                      <a:r>
                        <a:rPr lang="hr-HR" sz="1000">
                          <a:effectLst/>
                        </a:rPr>
                        <a:t>6.1 Screening</a:t>
                      </a:r>
                    </a:p>
                  </a:txBody>
                  <a:tcPr anchor="ctr"/>
                </a:tc>
                <a:tc>
                  <a:txBody>
                    <a:bodyPr/>
                    <a:lstStyle/>
                    <a:p>
                      <a:pPr fontAlgn="ctr"/>
                      <a:r>
                        <a:rPr lang="hr-HR" sz="1000">
                          <a:effectLst/>
                        </a:rPr>
                        <a:t>7.1 Physical security perimeters</a:t>
                      </a:r>
                    </a:p>
                  </a:txBody>
                  <a:tcPr anchor="ctr"/>
                </a:tc>
                <a:tc>
                  <a:txBody>
                    <a:bodyPr/>
                    <a:lstStyle/>
                    <a:p>
                      <a:pPr fontAlgn="ctr"/>
                      <a:r>
                        <a:rPr lang="hr-HR" sz="1000">
                          <a:effectLst/>
                        </a:rPr>
                        <a:t>8.1 User endpoint devices</a:t>
                      </a:r>
                    </a:p>
                  </a:txBody>
                  <a:tcPr anchor="ctr"/>
                </a:tc>
                <a:extLst>
                  <a:ext uri="{0D108BD9-81ED-4DB2-BD59-A6C34878D82A}">
                    <a16:rowId xmlns:a16="http://schemas.microsoft.com/office/drawing/2014/main" val="4036086064"/>
                  </a:ext>
                </a:extLst>
              </a:tr>
              <a:tr h="360040">
                <a:tc>
                  <a:txBody>
                    <a:bodyPr/>
                    <a:lstStyle/>
                    <a:p>
                      <a:pPr fontAlgn="ctr"/>
                      <a:r>
                        <a:rPr lang="en-US" sz="1000">
                          <a:effectLst/>
                        </a:rPr>
                        <a:t>5.2 Information security roles and responsibilities</a:t>
                      </a:r>
                    </a:p>
                  </a:txBody>
                  <a:tcPr anchor="ctr"/>
                </a:tc>
                <a:tc>
                  <a:txBody>
                    <a:bodyPr/>
                    <a:lstStyle/>
                    <a:p>
                      <a:pPr fontAlgn="ctr"/>
                      <a:r>
                        <a:rPr lang="en-US" sz="1000">
                          <a:effectLst/>
                        </a:rPr>
                        <a:t>6.2 Terms and conditions of employment</a:t>
                      </a:r>
                    </a:p>
                  </a:txBody>
                  <a:tcPr anchor="ctr"/>
                </a:tc>
                <a:tc>
                  <a:txBody>
                    <a:bodyPr/>
                    <a:lstStyle/>
                    <a:p>
                      <a:pPr fontAlgn="ctr"/>
                      <a:r>
                        <a:rPr lang="hr-HR" sz="1000">
                          <a:effectLst/>
                        </a:rPr>
                        <a:t>7.2 Physical entry</a:t>
                      </a:r>
                    </a:p>
                  </a:txBody>
                  <a:tcPr anchor="ctr"/>
                </a:tc>
                <a:tc>
                  <a:txBody>
                    <a:bodyPr/>
                    <a:lstStyle/>
                    <a:p>
                      <a:pPr fontAlgn="ctr"/>
                      <a:r>
                        <a:rPr lang="hr-HR" sz="1000">
                          <a:effectLst/>
                        </a:rPr>
                        <a:t>8.2 Privileged access rights</a:t>
                      </a:r>
                    </a:p>
                  </a:txBody>
                  <a:tcPr anchor="ctr"/>
                </a:tc>
                <a:extLst>
                  <a:ext uri="{0D108BD9-81ED-4DB2-BD59-A6C34878D82A}">
                    <a16:rowId xmlns:a16="http://schemas.microsoft.com/office/drawing/2014/main" val="3430311474"/>
                  </a:ext>
                </a:extLst>
              </a:tr>
              <a:tr h="395848">
                <a:tc>
                  <a:txBody>
                    <a:bodyPr/>
                    <a:lstStyle/>
                    <a:p>
                      <a:pPr fontAlgn="ctr"/>
                      <a:r>
                        <a:rPr lang="hr-HR" sz="1000" dirty="0">
                          <a:effectLst/>
                        </a:rPr>
                        <a:t>5.3 </a:t>
                      </a:r>
                      <a:r>
                        <a:rPr lang="hr-HR" sz="1000" dirty="0" err="1">
                          <a:effectLst/>
                        </a:rPr>
                        <a:t>Segregation</a:t>
                      </a:r>
                      <a:r>
                        <a:rPr lang="hr-HR" sz="1000" dirty="0">
                          <a:effectLst/>
                        </a:rPr>
                        <a:t> </a:t>
                      </a:r>
                      <a:r>
                        <a:rPr lang="hr-HR" sz="1000" dirty="0" err="1">
                          <a:effectLst/>
                        </a:rPr>
                        <a:t>of</a:t>
                      </a:r>
                      <a:r>
                        <a:rPr lang="hr-HR" sz="1000" dirty="0">
                          <a:effectLst/>
                        </a:rPr>
                        <a:t> </a:t>
                      </a:r>
                      <a:r>
                        <a:rPr lang="hr-HR" sz="1000" dirty="0" err="1">
                          <a:effectLst/>
                        </a:rPr>
                        <a:t>duties</a:t>
                      </a:r>
                      <a:endParaRPr lang="hr-HR" sz="1000" dirty="0">
                        <a:effectLst/>
                      </a:endParaRPr>
                    </a:p>
                  </a:txBody>
                  <a:tcPr anchor="ctr"/>
                </a:tc>
                <a:tc>
                  <a:txBody>
                    <a:bodyPr/>
                    <a:lstStyle/>
                    <a:p>
                      <a:pPr fontAlgn="ctr"/>
                      <a:r>
                        <a:rPr lang="en-US" sz="1000">
                          <a:effectLst/>
                        </a:rPr>
                        <a:t>6.3 Information security awareness, education and training</a:t>
                      </a:r>
                    </a:p>
                  </a:txBody>
                  <a:tcPr anchor="ctr"/>
                </a:tc>
                <a:tc>
                  <a:txBody>
                    <a:bodyPr/>
                    <a:lstStyle/>
                    <a:p>
                      <a:pPr fontAlgn="ctr"/>
                      <a:r>
                        <a:rPr lang="en-US" sz="1000">
                          <a:effectLst/>
                        </a:rPr>
                        <a:t>7.3 Securing offices, rooms and facilities</a:t>
                      </a:r>
                    </a:p>
                  </a:txBody>
                  <a:tcPr anchor="ctr"/>
                </a:tc>
                <a:tc>
                  <a:txBody>
                    <a:bodyPr/>
                    <a:lstStyle/>
                    <a:p>
                      <a:pPr fontAlgn="ctr"/>
                      <a:r>
                        <a:rPr lang="hr-HR" sz="1000">
                          <a:effectLst/>
                        </a:rPr>
                        <a:t>8.3 Information access restriction</a:t>
                      </a:r>
                    </a:p>
                  </a:txBody>
                  <a:tcPr anchor="ctr"/>
                </a:tc>
                <a:extLst>
                  <a:ext uri="{0D108BD9-81ED-4DB2-BD59-A6C34878D82A}">
                    <a16:rowId xmlns:a16="http://schemas.microsoft.com/office/drawing/2014/main" val="2045981347"/>
                  </a:ext>
                </a:extLst>
              </a:tr>
              <a:tr h="272218">
                <a:tc>
                  <a:txBody>
                    <a:bodyPr/>
                    <a:lstStyle/>
                    <a:p>
                      <a:pPr fontAlgn="ctr"/>
                      <a:r>
                        <a:rPr lang="hr-HR" sz="1000">
                          <a:effectLst/>
                        </a:rPr>
                        <a:t>5.4 Management responsibilities</a:t>
                      </a:r>
                    </a:p>
                  </a:txBody>
                  <a:tcPr anchor="ctr"/>
                </a:tc>
                <a:tc>
                  <a:txBody>
                    <a:bodyPr/>
                    <a:lstStyle/>
                    <a:p>
                      <a:pPr fontAlgn="ctr"/>
                      <a:r>
                        <a:rPr lang="hr-HR" sz="1000">
                          <a:effectLst/>
                        </a:rPr>
                        <a:t>6.4 Disciplinary process</a:t>
                      </a:r>
                    </a:p>
                  </a:txBody>
                  <a:tcPr anchor="ctr"/>
                </a:tc>
                <a:tc>
                  <a:txBody>
                    <a:bodyPr/>
                    <a:lstStyle/>
                    <a:p>
                      <a:pPr fontAlgn="ctr"/>
                      <a:r>
                        <a:rPr lang="hr-HR" sz="1000">
                          <a:effectLst/>
                        </a:rPr>
                        <a:t>7.4 Physical security monitoring</a:t>
                      </a:r>
                    </a:p>
                  </a:txBody>
                  <a:tcPr anchor="ctr"/>
                </a:tc>
                <a:tc>
                  <a:txBody>
                    <a:bodyPr/>
                    <a:lstStyle/>
                    <a:p>
                      <a:pPr fontAlgn="ctr"/>
                      <a:r>
                        <a:rPr lang="en-US" sz="1000">
                          <a:effectLst/>
                        </a:rPr>
                        <a:t>8.4 Access to source code</a:t>
                      </a:r>
                    </a:p>
                  </a:txBody>
                  <a:tcPr anchor="ctr"/>
                </a:tc>
                <a:extLst>
                  <a:ext uri="{0D108BD9-81ED-4DB2-BD59-A6C34878D82A}">
                    <a16:rowId xmlns:a16="http://schemas.microsoft.com/office/drawing/2014/main" val="473975700"/>
                  </a:ext>
                </a:extLst>
              </a:tr>
              <a:tr h="375462">
                <a:tc>
                  <a:txBody>
                    <a:bodyPr/>
                    <a:lstStyle/>
                    <a:p>
                      <a:pPr fontAlgn="ctr"/>
                      <a:r>
                        <a:rPr lang="hr-HR" sz="1000">
                          <a:effectLst/>
                        </a:rPr>
                        <a:t>5.5 Contact with authorities</a:t>
                      </a:r>
                    </a:p>
                  </a:txBody>
                  <a:tcPr anchor="ctr"/>
                </a:tc>
                <a:tc>
                  <a:txBody>
                    <a:bodyPr/>
                    <a:lstStyle/>
                    <a:p>
                      <a:pPr fontAlgn="ctr"/>
                      <a:r>
                        <a:rPr lang="en-US" sz="1000">
                          <a:effectLst/>
                        </a:rPr>
                        <a:t>6.5 Responsibilities after termination or change of employment</a:t>
                      </a:r>
                    </a:p>
                  </a:txBody>
                  <a:tcPr anchor="ctr"/>
                </a:tc>
                <a:tc>
                  <a:txBody>
                    <a:bodyPr/>
                    <a:lstStyle/>
                    <a:p>
                      <a:pPr fontAlgn="ctr"/>
                      <a:r>
                        <a:rPr lang="en-US" sz="1000">
                          <a:effectLst/>
                        </a:rPr>
                        <a:t>7.5 Protecting against physical and environmental threats</a:t>
                      </a:r>
                    </a:p>
                  </a:txBody>
                  <a:tcPr anchor="ctr"/>
                </a:tc>
                <a:tc>
                  <a:txBody>
                    <a:bodyPr/>
                    <a:lstStyle/>
                    <a:p>
                      <a:pPr fontAlgn="ctr"/>
                      <a:r>
                        <a:rPr lang="hr-HR" sz="1000">
                          <a:effectLst/>
                        </a:rPr>
                        <a:t>8.5 Secure authentication</a:t>
                      </a:r>
                    </a:p>
                  </a:txBody>
                  <a:tcPr anchor="ctr"/>
                </a:tc>
                <a:extLst>
                  <a:ext uri="{0D108BD9-81ED-4DB2-BD59-A6C34878D82A}">
                    <a16:rowId xmlns:a16="http://schemas.microsoft.com/office/drawing/2014/main" val="3234231535"/>
                  </a:ext>
                </a:extLst>
              </a:tr>
              <a:tr h="223955">
                <a:tc>
                  <a:txBody>
                    <a:bodyPr/>
                    <a:lstStyle/>
                    <a:p>
                      <a:pPr fontAlgn="ctr"/>
                      <a:r>
                        <a:rPr lang="en-US" sz="1000">
                          <a:effectLst/>
                        </a:rPr>
                        <a:t>5.6 Contact with special interest groups</a:t>
                      </a:r>
                    </a:p>
                  </a:txBody>
                  <a:tcPr anchor="ctr"/>
                </a:tc>
                <a:tc>
                  <a:txBody>
                    <a:bodyPr/>
                    <a:lstStyle/>
                    <a:p>
                      <a:pPr fontAlgn="ctr"/>
                      <a:r>
                        <a:rPr lang="en-US" sz="1000">
                          <a:effectLst/>
                        </a:rPr>
                        <a:t>6.6 Confidentiality or non-disclosure agreements</a:t>
                      </a:r>
                    </a:p>
                  </a:txBody>
                  <a:tcPr anchor="ctr"/>
                </a:tc>
                <a:tc>
                  <a:txBody>
                    <a:bodyPr/>
                    <a:lstStyle/>
                    <a:p>
                      <a:pPr fontAlgn="ctr"/>
                      <a:r>
                        <a:rPr lang="en-US" sz="1000">
                          <a:effectLst/>
                        </a:rPr>
                        <a:t>7.6 Working in secure areas</a:t>
                      </a:r>
                    </a:p>
                  </a:txBody>
                  <a:tcPr anchor="ctr"/>
                </a:tc>
                <a:tc>
                  <a:txBody>
                    <a:bodyPr/>
                    <a:lstStyle/>
                    <a:p>
                      <a:pPr fontAlgn="ctr"/>
                      <a:r>
                        <a:rPr lang="hr-HR" sz="1000">
                          <a:effectLst/>
                        </a:rPr>
                        <a:t>8.6 Capacity management</a:t>
                      </a:r>
                    </a:p>
                  </a:txBody>
                  <a:tcPr anchor="ctr"/>
                </a:tc>
                <a:extLst>
                  <a:ext uri="{0D108BD9-81ED-4DB2-BD59-A6C34878D82A}">
                    <a16:rowId xmlns:a16="http://schemas.microsoft.com/office/drawing/2014/main" val="4183424040"/>
                  </a:ext>
                </a:extLst>
              </a:tr>
              <a:tr h="231054">
                <a:tc>
                  <a:txBody>
                    <a:bodyPr/>
                    <a:lstStyle/>
                    <a:p>
                      <a:pPr fontAlgn="ctr"/>
                      <a:r>
                        <a:rPr lang="hr-HR" sz="1000">
                          <a:effectLst/>
                        </a:rPr>
                        <a:t>5.7 Threat intelligence</a:t>
                      </a:r>
                    </a:p>
                  </a:txBody>
                  <a:tcPr anchor="ctr"/>
                </a:tc>
                <a:tc>
                  <a:txBody>
                    <a:bodyPr/>
                    <a:lstStyle/>
                    <a:p>
                      <a:pPr fontAlgn="ctr"/>
                      <a:r>
                        <a:rPr lang="hr-HR" sz="1000">
                          <a:effectLst/>
                        </a:rPr>
                        <a:t>6.7 Remote working</a:t>
                      </a:r>
                    </a:p>
                  </a:txBody>
                  <a:tcPr anchor="ctr"/>
                </a:tc>
                <a:tc>
                  <a:txBody>
                    <a:bodyPr/>
                    <a:lstStyle/>
                    <a:p>
                      <a:pPr fontAlgn="ctr"/>
                      <a:r>
                        <a:rPr lang="en-US" sz="1000">
                          <a:effectLst/>
                        </a:rPr>
                        <a:t>7.7 Clear desk and clear screen</a:t>
                      </a:r>
                    </a:p>
                  </a:txBody>
                  <a:tcPr anchor="ctr"/>
                </a:tc>
                <a:tc>
                  <a:txBody>
                    <a:bodyPr/>
                    <a:lstStyle/>
                    <a:p>
                      <a:pPr fontAlgn="ctr"/>
                      <a:r>
                        <a:rPr lang="hr-HR" sz="1000">
                          <a:effectLst/>
                        </a:rPr>
                        <a:t>8.7 Protection against malware</a:t>
                      </a:r>
                    </a:p>
                  </a:txBody>
                  <a:tcPr anchor="ctr"/>
                </a:tc>
                <a:extLst>
                  <a:ext uri="{0D108BD9-81ED-4DB2-BD59-A6C34878D82A}">
                    <a16:rowId xmlns:a16="http://schemas.microsoft.com/office/drawing/2014/main" val="1235793496"/>
                  </a:ext>
                </a:extLst>
              </a:tr>
              <a:tr h="311054">
                <a:tc>
                  <a:txBody>
                    <a:bodyPr/>
                    <a:lstStyle/>
                    <a:p>
                      <a:pPr fontAlgn="ctr"/>
                      <a:r>
                        <a:rPr lang="en-US" sz="1000">
                          <a:effectLst/>
                        </a:rPr>
                        <a:t>5.8 Information security in project management</a:t>
                      </a:r>
                    </a:p>
                  </a:txBody>
                  <a:tcPr anchor="ctr"/>
                </a:tc>
                <a:tc>
                  <a:txBody>
                    <a:bodyPr/>
                    <a:lstStyle/>
                    <a:p>
                      <a:pPr fontAlgn="ctr"/>
                      <a:r>
                        <a:rPr lang="en-US" sz="1000" dirty="0">
                          <a:effectLst/>
                        </a:rPr>
                        <a:t>6.8 Information security event reporting</a:t>
                      </a:r>
                    </a:p>
                  </a:txBody>
                  <a:tcPr anchor="ctr"/>
                </a:tc>
                <a:tc>
                  <a:txBody>
                    <a:bodyPr/>
                    <a:lstStyle/>
                    <a:p>
                      <a:pPr fontAlgn="ctr"/>
                      <a:r>
                        <a:rPr lang="en-US" sz="1000">
                          <a:effectLst/>
                        </a:rPr>
                        <a:t>7.8 Equipment siting and protection</a:t>
                      </a:r>
                    </a:p>
                  </a:txBody>
                  <a:tcPr anchor="ctr"/>
                </a:tc>
                <a:tc>
                  <a:txBody>
                    <a:bodyPr/>
                    <a:lstStyle/>
                    <a:p>
                      <a:pPr fontAlgn="ctr"/>
                      <a:r>
                        <a:rPr lang="en-US" sz="1000">
                          <a:effectLst/>
                        </a:rPr>
                        <a:t>8.8 Management of technical vulnerabilities</a:t>
                      </a:r>
                    </a:p>
                  </a:txBody>
                  <a:tcPr anchor="ctr"/>
                </a:tc>
                <a:extLst>
                  <a:ext uri="{0D108BD9-81ED-4DB2-BD59-A6C34878D82A}">
                    <a16:rowId xmlns:a16="http://schemas.microsoft.com/office/drawing/2014/main" val="417201542"/>
                  </a:ext>
                </a:extLst>
              </a:tr>
              <a:tr h="382670">
                <a:tc>
                  <a:txBody>
                    <a:bodyPr/>
                    <a:lstStyle/>
                    <a:p>
                      <a:pPr fontAlgn="ctr"/>
                      <a:r>
                        <a:rPr lang="en-US" sz="1000">
                          <a:effectLst/>
                        </a:rPr>
                        <a:t>5.9 Inventory of information and other associated assets</a:t>
                      </a:r>
                    </a:p>
                  </a:txBody>
                  <a:tcPr anchor="ctr"/>
                </a:tc>
                <a:tc>
                  <a:txBody>
                    <a:bodyPr/>
                    <a:lstStyle/>
                    <a:p>
                      <a:endParaRPr lang="hr-HR" sz="1000"/>
                    </a:p>
                  </a:txBody>
                  <a:tcPr/>
                </a:tc>
                <a:tc>
                  <a:txBody>
                    <a:bodyPr/>
                    <a:lstStyle/>
                    <a:p>
                      <a:pPr fontAlgn="ctr"/>
                      <a:r>
                        <a:rPr lang="en-US" sz="1000">
                          <a:effectLst/>
                        </a:rPr>
                        <a:t>7.9 Security of assets off-premises</a:t>
                      </a:r>
                    </a:p>
                  </a:txBody>
                  <a:tcPr anchor="ctr"/>
                </a:tc>
                <a:tc>
                  <a:txBody>
                    <a:bodyPr/>
                    <a:lstStyle/>
                    <a:p>
                      <a:pPr fontAlgn="ctr"/>
                      <a:r>
                        <a:rPr lang="hr-HR" sz="1000" dirty="0">
                          <a:effectLst/>
                        </a:rPr>
                        <a:t>8.9 </a:t>
                      </a:r>
                      <a:r>
                        <a:rPr lang="hr-HR" sz="1000" dirty="0" err="1">
                          <a:effectLst/>
                        </a:rPr>
                        <a:t>Configuration</a:t>
                      </a:r>
                      <a:r>
                        <a:rPr lang="hr-HR" sz="1000" dirty="0">
                          <a:effectLst/>
                        </a:rPr>
                        <a:t> management</a:t>
                      </a:r>
                    </a:p>
                  </a:txBody>
                  <a:tcPr anchor="ctr"/>
                </a:tc>
                <a:extLst>
                  <a:ext uri="{0D108BD9-81ED-4DB2-BD59-A6C34878D82A}">
                    <a16:rowId xmlns:a16="http://schemas.microsoft.com/office/drawing/2014/main" val="812187098"/>
                  </a:ext>
                </a:extLst>
              </a:tr>
              <a:tr h="360040">
                <a:tc>
                  <a:txBody>
                    <a:bodyPr/>
                    <a:lstStyle/>
                    <a:p>
                      <a:pPr fontAlgn="ctr"/>
                      <a:r>
                        <a:rPr lang="en-US" sz="1000">
                          <a:effectLst/>
                        </a:rPr>
                        <a:t>5.10 Acceptable use of information and other associated assets</a:t>
                      </a:r>
                    </a:p>
                  </a:txBody>
                  <a:tcPr anchor="ctr"/>
                </a:tc>
                <a:tc>
                  <a:txBody>
                    <a:bodyPr/>
                    <a:lstStyle/>
                    <a:p>
                      <a:endParaRPr lang="hr-HR" sz="1000" dirty="0"/>
                    </a:p>
                  </a:txBody>
                  <a:tcPr/>
                </a:tc>
                <a:tc>
                  <a:txBody>
                    <a:bodyPr/>
                    <a:lstStyle/>
                    <a:p>
                      <a:pPr fontAlgn="ctr"/>
                      <a:r>
                        <a:rPr lang="hr-HR" sz="1000">
                          <a:effectLst/>
                        </a:rPr>
                        <a:t>7.10 Storage media</a:t>
                      </a:r>
                    </a:p>
                  </a:txBody>
                  <a:tcPr anchor="ctr"/>
                </a:tc>
                <a:tc>
                  <a:txBody>
                    <a:bodyPr/>
                    <a:lstStyle/>
                    <a:p>
                      <a:pPr fontAlgn="ctr"/>
                      <a:r>
                        <a:rPr lang="hr-HR" sz="1000">
                          <a:effectLst/>
                        </a:rPr>
                        <a:t>8.10 Information deletion</a:t>
                      </a:r>
                    </a:p>
                  </a:txBody>
                  <a:tcPr anchor="ctr"/>
                </a:tc>
                <a:extLst>
                  <a:ext uri="{0D108BD9-81ED-4DB2-BD59-A6C34878D82A}">
                    <a16:rowId xmlns:a16="http://schemas.microsoft.com/office/drawing/2014/main" val="2382805810"/>
                  </a:ext>
                </a:extLst>
              </a:tr>
              <a:tr h="238654">
                <a:tc>
                  <a:txBody>
                    <a:bodyPr/>
                    <a:lstStyle/>
                    <a:p>
                      <a:pPr fontAlgn="ctr"/>
                      <a:r>
                        <a:rPr lang="hr-HR" sz="1000">
                          <a:effectLst/>
                        </a:rPr>
                        <a:t>5.11 Return of assets</a:t>
                      </a:r>
                    </a:p>
                  </a:txBody>
                  <a:tcPr anchor="ctr"/>
                </a:tc>
                <a:tc>
                  <a:txBody>
                    <a:bodyPr/>
                    <a:lstStyle/>
                    <a:p>
                      <a:endParaRPr lang="hr-HR" sz="1000"/>
                    </a:p>
                  </a:txBody>
                  <a:tcPr/>
                </a:tc>
                <a:tc>
                  <a:txBody>
                    <a:bodyPr/>
                    <a:lstStyle/>
                    <a:p>
                      <a:pPr fontAlgn="ctr"/>
                      <a:r>
                        <a:rPr lang="hr-HR" sz="1000">
                          <a:effectLst/>
                        </a:rPr>
                        <a:t>7.11 Supporting utilities</a:t>
                      </a:r>
                    </a:p>
                  </a:txBody>
                  <a:tcPr anchor="ctr"/>
                </a:tc>
                <a:tc>
                  <a:txBody>
                    <a:bodyPr/>
                    <a:lstStyle/>
                    <a:p>
                      <a:pPr fontAlgn="ctr"/>
                      <a:r>
                        <a:rPr lang="hr-HR" sz="1000">
                          <a:effectLst/>
                        </a:rPr>
                        <a:t>8.11 Data masking</a:t>
                      </a:r>
                    </a:p>
                  </a:txBody>
                  <a:tcPr anchor="ctr"/>
                </a:tc>
                <a:extLst>
                  <a:ext uri="{0D108BD9-81ED-4DB2-BD59-A6C34878D82A}">
                    <a16:rowId xmlns:a16="http://schemas.microsoft.com/office/drawing/2014/main" val="2630866681"/>
                  </a:ext>
                </a:extLst>
              </a:tr>
              <a:tr h="238654">
                <a:tc>
                  <a:txBody>
                    <a:bodyPr/>
                    <a:lstStyle/>
                    <a:p>
                      <a:pPr fontAlgn="ctr"/>
                      <a:r>
                        <a:rPr lang="hr-HR" sz="1000">
                          <a:effectLst/>
                        </a:rPr>
                        <a:t>5.12 Classification of information</a:t>
                      </a:r>
                    </a:p>
                  </a:txBody>
                  <a:tcPr anchor="ctr"/>
                </a:tc>
                <a:tc>
                  <a:txBody>
                    <a:bodyPr/>
                    <a:lstStyle/>
                    <a:p>
                      <a:endParaRPr lang="hr-HR" sz="1000"/>
                    </a:p>
                  </a:txBody>
                  <a:tcPr/>
                </a:tc>
                <a:tc>
                  <a:txBody>
                    <a:bodyPr/>
                    <a:lstStyle/>
                    <a:p>
                      <a:pPr fontAlgn="ctr"/>
                      <a:r>
                        <a:rPr lang="hr-HR" sz="1000">
                          <a:effectLst/>
                        </a:rPr>
                        <a:t>7.12 Cabling security</a:t>
                      </a:r>
                    </a:p>
                  </a:txBody>
                  <a:tcPr anchor="ctr"/>
                </a:tc>
                <a:tc>
                  <a:txBody>
                    <a:bodyPr/>
                    <a:lstStyle/>
                    <a:p>
                      <a:pPr fontAlgn="ctr"/>
                      <a:r>
                        <a:rPr lang="hr-HR" sz="1000">
                          <a:effectLst/>
                        </a:rPr>
                        <a:t>8.12 Data leakage prevention</a:t>
                      </a:r>
                    </a:p>
                  </a:txBody>
                  <a:tcPr anchor="ctr"/>
                </a:tc>
                <a:extLst>
                  <a:ext uri="{0D108BD9-81ED-4DB2-BD59-A6C34878D82A}">
                    <a16:rowId xmlns:a16="http://schemas.microsoft.com/office/drawing/2014/main" val="2948447210"/>
                  </a:ext>
                </a:extLst>
              </a:tr>
              <a:tr h="210838">
                <a:tc>
                  <a:txBody>
                    <a:bodyPr/>
                    <a:lstStyle/>
                    <a:p>
                      <a:pPr fontAlgn="ctr"/>
                      <a:r>
                        <a:rPr lang="hr-HR" sz="1000" dirty="0">
                          <a:effectLst/>
                        </a:rPr>
                        <a:t>5.13 </a:t>
                      </a:r>
                      <a:r>
                        <a:rPr lang="hr-HR" sz="1000" dirty="0" err="1">
                          <a:effectLst/>
                        </a:rPr>
                        <a:t>Labelling</a:t>
                      </a:r>
                      <a:r>
                        <a:rPr lang="hr-HR" sz="1000" dirty="0">
                          <a:effectLst/>
                        </a:rPr>
                        <a:t> </a:t>
                      </a:r>
                      <a:r>
                        <a:rPr lang="hr-HR" sz="1000" dirty="0" err="1">
                          <a:effectLst/>
                        </a:rPr>
                        <a:t>of</a:t>
                      </a:r>
                      <a:r>
                        <a:rPr lang="hr-HR" sz="1000" dirty="0">
                          <a:effectLst/>
                        </a:rPr>
                        <a:t> </a:t>
                      </a:r>
                      <a:r>
                        <a:rPr lang="hr-HR" sz="1000" dirty="0" err="1">
                          <a:effectLst/>
                        </a:rPr>
                        <a:t>information</a:t>
                      </a:r>
                      <a:endParaRPr lang="hr-HR" sz="1000" dirty="0">
                        <a:effectLst/>
                      </a:endParaRPr>
                    </a:p>
                  </a:txBody>
                  <a:tcPr anchor="ctr"/>
                </a:tc>
                <a:tc>
                  <a:txBody>
                    <a:bodyPr/>
                    <a:lstStyle/>
                    <a:p>
                      <a:endParaRPr lang="hr-HR" sz="1000"/>
                    </a:p>
                  </a:txBody>
                  <a:tcPr/>
                </a:tc>
                <a:tc>
                  <a:txBody>
                    <a:bodyPr/>
                    <a:lstStyle/>
                    <a:p>
                      <a:pPr fontAlgn="ctr"/>
                      <a:r>
                        <a:rPr lang="hr-HR" sz="1000">
                          <a:effectLst/>
                        </a:rPr>
                        <a:t>7.13 Equipment maintenance</a:t>
                      </a:r>
                    </a:p>
                  </a:txBody>
                  <a:tcPr anchor="ctr"/>
                </a:tc>
                <a:tc>
                  <a:txBody>
                    <a:bodyPr/>
                    <a:lstStyle/>
                    <a:p>
                      <a:pPr fontAlgn="ctr"/>
                      <a:r>
                        <a:rPr lang="hr-HR" sz="1000">
                          <a:effectLst/>
                        </a:rPr>
                        <a:t>8.13 Information backup</a:t>
                      </a:r>
                    </a:p>
                  </a:txBody>
                  <a:tcPr anchor="ctr"/>
                </a:tc>
                <a:extLst>
                  <a:ext uri="{0D108BD9-81ED-4DB2-BD59-A6C34878D82A}">
                    <a16:rowId xmlns:a16="http://schemas.microsoft.com/office/drawing/2014/main" val="61570526"/>
                  </a:ext>
                </a:extLst>
              </a:tr>
              <a:tr h="0">
                <a:tc>
                  <a:txBody>
                    <a:bodyPr/>
                    <a:lstStyle/>
                    <a:p>
                      <a:pPr fontAlgn="ctr"/>
                      <a:r>
                        <a:rPr lang="hr-HR" sz="1000" dirty="0">
                          <a:effectLst/>
                        </a:rPr>
                        <a:t>5.14 </a:t>
                      </a:r>
                      <a:r>
                        <a:rPr lang="hr-HR" sz="1000" dirty="0" err="1">
                          <a:effectLst/>
                        </a:rPr>
                        <a:t>Information</a:t>
                      </a:r>
                      <a:r>
                        <a:rPr lang="hr-HR" sz="1000" dirty="0">
                          <a:effectLst/>
                        </a:rPr>
                        <a:t> transfer</a:t>
                      </a:r>
                    </a:p>
                  </a:txBody>
                  <a:tcPr anchor="ctr"/>
                </a:tc>
                <a:tc>
                  <a:txBody>
                    <a:bodyPr/>
                    <a:lstStyle/>
                    <a:p>
                      <a:endParaRPr lang="hr-HR" sz="1000" dirty="0"/>
                    </a:p>
                  </a:txBody>
                  <a:tcPr/>
                </a:tc>
                <a:tc>
                  <a:txBody>
                    <a:bodyPr/>
                    <a:lstStyle/>
                    <a:p>
                      <a:pPr fontAlgn="ctr"/>
                      <a:r>
                        <a:rPr lang="en-US" sz="1000" dirty="0">
                          <a:effectLst/>
                        </a:rPr>
                        <a:t>7.14 Secure disposal or re-use of equipment</a:t>
                      </a:r>
                    </a:p>
                  </a:txBody>
                  <a:tcPr anchor="ctr"/>
                </a:tc>
                <a:tc>
                  <a:txBody>
                    <a:bodyPr/>
                    <a:lstStyle/>
                    <a:p>
                      <a:pPr fontAlgn="ctr"/>
                      <a:r>
                        <a:rPr lang="en-US" sz="1000">
                          <a:effectLst/>
                        </a:rPr>
                        <a:t>8.14 Redundancy of information processing facilities</a:t>
                      </a:r>
                    </a:p>
                  </a:txBody>
                  <a:tcPr anchor="ctr"/>
                </a:tc>
                <a:extLst>
                  <a:ext uri="{0D108BD9-81ED-4DB2-BD59-A6C34878D82A}">
                    <a16:rowId xmlns:a16="http://schemas.microsoft.com/office/drawing/2014/main" val="795204449"/>
                  </a:ext>
                </a:extLst>
              </a:tr>
              <a:tr h="290838">
                <a:tc>
                  <a:txBody>
                    <a:bodyPr/>
                    <a:lstStyle/>
                    <a:p>
                      <a:pPr fontAlgn="ctr"/>
                      <a:r>
                        <a:rPr lang="hr-HR" sz="1000">
                          <a:effectLst/>
                        </a:rPr>
                        <a:t>5.15 Access control</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8.15 Logging</a:t>
                      </a:r>
                    </a:p>
                  </a:txBody>
                  <a:tcPr anchor="ctr"/>
                </a:tc>
                <a:extLst>
                  <a:ext uri="{0D108BD9-81ED-4DB2-BD59-A6C34878D82A}">
                    <a16:rowId xmlns:a16="http://schemas.microsoft.com/office/drawing/2014/main" val="1496819341"/>
                  </a:ext>
                </a:extLst>
              </a:tr>
              <a:tr h="288032">
                <a:tc>
                  <a:txBody>
                    <a:bodyPr/>
                    <a:lstStyle/>
                    <a:p>
                      <a:pPr fontAlgn="ctr"/>
                      <a:r>
                        <a:rPr lang="hr-HR" sz="1000">
                          <a:effectLst/>
                        </a:rPr>
                        <a:t>5.16 Identity management</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8.16 Monitoring activities</a:t>
                      </a:r>
                    </a:p>
                  </a:txBody>
                  <a:tcPr anchor="ctr"/>
                </a:tc>
                <a:extLst>
                  <a:ext uri="{0D108BD9-81ED-4DB2-BD59-A6C34878D82A}">
                    <a16:rowId xmlns:a16="http://schemas.microsoft.com/office/drawing/2014/main" val="940436048"/>
                  </a:ext>
                </a:extLst>
              </a:tr>
              <a:tr h="288032">
                <a:tc>
                  <a:txBody>
                    <a:bodyPr/>
                    <a:lstStyle/>
                    <a:p>
                      <a:pPr fontAlgn="ctr"/>
                      <a:r>
                        <a:rPr lang="hr-HR" sz="1000">
                          <a:effectLst/>
                        </a:rPr>
                        <a:t>5.17 Authentication information</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8.17 Clock synchronization</a:t>
                      </a:r>
                    </a:p>
                  </a:txBody>
                  <a:tcPr anchor="ctr"/>
                </a:tc>
                <a:extLst>
                  <a:ext uri="{0D108BD9-81ED-4DB2-BD59-A6C34878D82A}">
                    <a16:rowId xmlns:a16="http://schemas.microsoft.com/office/drawing/2014/main" val="1718625283"/>
                  </a:ext>
                </a:extLst>
              </a:tr>
              <a:tr h="288032">
                <a:tc>
                  <a:txBody>
                    <a:bodyPr/>
                    <a:lstStyle/>
                    <a:p>
                      <a:pPr fontAlgn="ctr"/>
                      <a:r>
                        <a:rPr lang="hr-HR" sz="1000">
                          <a:effectLst/>
                        </a:rPr>
                        <a:t>5.18 Access rights</a:t>
                      </a:r>
                    </a:p>
                  </a:txBody>
                  <a:tcPr anchor="ctr"/>
                </a:tc>
                <a:tc>
                  <a:txBody>
                    <a:bodyPr/>
                    <a:lstStyle/>
                    <a:p>
                      <a:endParaRPr lang="hr-HR" sz="1000"/>
                    </a:p>
                  </a:txBody>
                  <a:tcPr/>
                </a:tc>
                <a:tc>
                  <a:txBody>
                    <a:bodyPr/>
                    <a:lstStyle/>
                    <a:p>
                      <a:endParaRPr lang="hr-HR" sz="1000"/>
                    </a:p>
                  </a:txBody>
                  <a:tcPr/>
                </a:tc>
                <a:tc>
                  <a:txBody>
                    <a:bodyPr/>
                    <a:lstStyle/>
                    <a:p>
                      <a:pPr fontAlgn="ctr"/>
                      <a:r>
                        <a:rPr lang="en-US" sz="1000">
                          <a:effectLst/>
                        </a:rPr>
                        <a:t>8.18 Use of privileged utility programs</a:t>
                      </a:r>
                    </a:p>
                  </a:txBody>
                  <a:tcPr anchor="ctr"/>
                </a:tc>
                <a:extLst>
                  <a:ext uri="{0D108BD9-81ED-4DB2-BD59-A6C34878D82A}">
                    <a16:rowId xmlns:a16="http://schemas.microsoft.com/office/drawing/2014/main" val="2895535515"/>
                  </a:ext>
                </a:extLst>
              </a:tr>
              <a:tr h="360040">
                <a:tc>
                  <a:txBody>
                    <a:bodyPr/>
                    <a:lstStyle/>
                    <a:p>
                      <a:pPr fontAlgn="ctr"/>
                      <a:r>
                        <a:rPr lang="en-US" sz="1000">
                          <a:effectLst/>
                        </a:rPr>
                        <a:t>5.19 Information security in supplier relationships</a:t>
                      </a:r>
                    </a:p>
                  </a:txBody>
                  <a:tcPr anchor="ctr"/>
                </a:tc>
                <a:tc>
                  <a:txBody>
                    <a:bodyPr/>
                    <a:lstStyle/>
                    <a:p>
                      <a:endParaRPr lang="hr-HR" sz="1000"/>
                    </a:p>
                  </a:txBody>
                  <a:tcPr/>
                </a:tc>
                <a:tc>
                  <a:txBody>
                    <a:bodyPr/>
                    <a:lstStyle/>
                    <a:p>
                      <a:endParaRPr lang="hr-HR" sz="1000"/>
                    </a:p>
                  </a:txBody>
                  <a:tcPr/>
                </a:tc>
                <a:tc>
                  <a:txBody>
                    <a:bodyPr/>
                    <a:lstStyle/>
                    <a:p>
                      <a:pPr fontAlgn="ctr"/>
                      <a:r>
                        <a:rPr lang="en-US" sz="1000" dirty="0">
                          <a:effectLst/>
                        </a:rPr>
                        <a:t>8.19 Installation of software on operational systems</a:t>
                      </a:r>
                    </a:p>
                  </a:txBody>
                  <a:tcPr anchor="ctr"/>
                </a:tc>
                <a:extLst>
                  <a:ext uri="{0D108BD9-81ED-4DB2-BD59-A6C34878D82A}">
                    <a16:rowId xmlns:a16="http://schemas.microsoft.com/office/drawing/2014/main" val="3488806364"/>
                  </a:ext>
                </a:extLst>
              </a:tr>
            </a:tbl>
          </a:graphicData>
        </a:graphic>
      </p:graphicFrame>
    </p:spTree>
    <p:extLst>
      <p:ext uri="{BB962C8B-B14F-4D97-AF65-F5344CB8AC3E}">
        <p14:creationId xmlns:p14="http://schemas.microsoft.com/office/powerpoint/2010/main" val="531824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B32D60-93A7-F540-7A04-69424FADCC78}"/>
              </a:ext>
            </a:extLst>
          </p:cNvPr>
          <p:cNvSpPr>
            <a:spLocks noGrp="1"/>
          </p:cNvSpPr>
          <p:nvPr>
            <p:ph type="title"/>
          </p:nvPr>
        </p:nvSpPr>
        <p:spPr/>
        <p:txBody>
          <a:bodyPr/>
          <a:lstStyle/>
          <a:p>
            <a:endParaRPr lang="hr-HR"/>
          </a:p>
        </p:txBody>
      </p:sp>
      <p:graphicFrame>
        <p:nvGraphicFramePr>
          <p:cNvPr id="6" name="Table 6">
            <a:extLst>
              <a:ext uri="{FF2B5EF4-FFF2-40B4-BE49-F238E27FC236}">
                <a16:creationId xmlns:a16="http://schemas.microsoft.com/office/drawing/2014/main" id="{9746276B-CAE0-41F8-7DC9-EDBC28EE30D4}"/>
              </a:ext>
            </a:extLst>
          </p:cNvPr>
          <p:cNvGraphicFramePr>
            <a:graphicFrameLocks noGrp="1"/>
          </p:cNvGraphicFramePr>
          <p:nvPr>
            <p:ph idx="1"/>
            <p:extLst>
              <p:ext uri="{D42A27DB-BD31-4B8C-83A1-F6EECF244321}">
                <p14:modId xmlns:p14="http://schemas.microsoft.com/office/powerpoint/2010/main" val="3978504473"/>
              </p:ext>
            </p:extLst>
          </p:nvPr>
        </p:nvGraphicFramePr>
        <p:xfrm>
          <a:off x="467544" y="0"/>
          <a:ext cx="7886698" cy="6892747"/>
        </p:xfrm>
        <a:graphic>
          <a:graphicData uri="http://schemas.openxmlformats.org/drawingml/2006/table">
            <a:tbl>
              <a:tblPr firstRow="1" bandRow="1">
                <a:tableStyleId>{0505E3EF-67EA-436B-97B2-0124C06EBD24}</a:tableStyleId>
              </a:tblPr>
              <a:tblGrid>
                <a:gridCol w="2925711">
                  <a:extLst>
                    <a:ext uri="{9D8B030D-6E8A-4147-A177-3AD203B41FA5}">
                      <a16:colId xmlns:a16="http://schemas.microsoft.com/office/drawing/2014/main" val="1683807773"/>
                    </a:ext>
                  </a:extLst>
                </a:gridCol>
                <a:gridCol w="1462855">
                  <a:extLst>
                    <a:ext uri="{9D8B030D-6E8A-4147-A177-3AD203B41FA5}">
                      <a16:colId xmlns:a16="http://schemas.microsoft.com/office/drawing/2014/main" val="240277759"/>
                    </a:ext>
                  </a:extLst>
                </a:gridCol>
                <a:gridCol w="1399253">
                  <a:extLst>
                    <a:ext uri="{9D8B030D-6E8A-4147-A177-3AD203B41FA5}">
                      <a16:colId xmlns:a16="http://schemas.microsoft.com/office/drawing/2014/main" val="2518115570"/>
                    </a:ext>
                  </a:extLst>
                </a:gridCol>
                <a:gridCol w="2098879">
                  <a:extLst>
                    <a:ext uri="{9D8B030D-6E8A-4147-A177-3AD203B41FA5}">
                      <a16:colId xmlns:a16="http://schemas.microsoft.com/office/drawing/2014/main" val="2724830971"/>
                    </a:ext>
                  </a:extLst>
                </a:gridCol>
              </a:tblGrid>
              <a:tr h="504174">
                <a:tc>
                  <a:txBody>
                    <a:bodyPr/>
                    <a:lstStyle/>
                    <a:p>
                      <a:pPr fontAlgn="ctr"/>
                      <a:r>
                        <a:rPr lang="hr-HR" sz="1400" b="1" dirty="0">
                          <a:solidFill>
                            <a:schemeClr val="tx1"/>
                          </a:solidFill>
                          <a:effectLst/>
                        </a:rPr>
                        <a:t>5 </a:t>
                      </a:r>
                      <a:r>
                        <a:rPr lang="hr-HR" sz="1400" b="1" dirty="0" err="1">
                          <a:solidFill>
                            <a:schemeClr val="tx1"/>
                          </a:solidFill>
                          <a:effectLst/>
                        </a:rPr>
                        <a:t>Organizational</a:t>
                      </a:r>
                      <a:r>
                        <a:rPr lang="hr-HR" sz="1400" b="1" dirty="0">
                          <a:solidFill>
                            <a:schemeClr val="tx1"/>
                          </a:solidFill>
                          <a:effectLst/>
                        </a:rPr>
                        <a:t> </a:t>
                      </a:r>
                      <a:r>
                        <a:rPr lang="hr-HR" sz="1400" b="1" dirty="0" err="1">
                          <a:solidFill>
                            <a:schemeClr val="tx1"/>
                          </a:solidFill>
                          <a:effectLst/>
                        </a:rPr>
                        <a:t>controls</a:t>
                      </a:r>
                      <a:endParaRPr lang="hr-HR" sz="1400" b="1" dirty="0">
                        <a:solidFill>
                          <a:schemeClr val="tx1"/>
                        </a:solidFill>
                        <a:effectLst/>
                      </a:endParaRPr>
                    </a:p>
                  </a:txBody>
                  <a:tcPr anchor="ctr"/>
                </a:tc>
                <a:tc>
                  <a:txBody>
                    <a:bodyPr/>
                    <a:lstStyle/>
                    <a:p>
                      <a:pPr fontAlgn="ctr"/>
                      <a:r>
                        <a:rPr lang="hr-HR" sz="1400" dirty="0">
                          <a:effectLst/>
                        </a:rPr>
                        <a:t>6 </a:t>
                      </a:r>
                      <a:r>
                        <a:rPr lang="hr-HR" sz="1400" dirty="0" err="1">
                          <a:effectLst/>
                        </a:rPr>
                        <a:t>People</a:t>
                      </a:r>
                      <a:r>
                        <a:rPr lang="hr-HR" sz="1400" dirty="0">
                          <a:effectLst/>
                        </a:rPr>
                        <a:t> </a:t>
                      </a:r>
                      <a:r>
                        <a:rPr lang="hr-HR" sz="1400" dirty="0" err="1">
                          <a:effectLst/>
                        </a:rPr>
                        <a:t>controls</a:t>
                      </a:r>
                      <a:endParaRPr lang="hr-HR" sz="1400" dirty="0">
                        <a:effectLst/>
                      </a:endParaRPr>
                    </a:p>
                  </a:txBody>
                  <a:tcPr anchor="ctr"/>
                </a:tc>
                <a:tc>
                  <a:txBody>
                    <a:bodyPr/>
                    <a:lstStyle/>
                    <a:p>
                      <a:pPr fontAlgn="ctr"/>
                      <a:r>
                        <a:rPr lang="hr-HR" sz="1400" dirty="0">
                          <a:effectLst/>
                        </a:rPr>
                        <a:t>7 </a:t>
                      </a:r>
                      <a:r>
                        <a:rPr lang="hr-HR" sz="1400" dirty="0" err="1">
                          <a:effectLst/>
                        </a:rPr>
                        <a:t>Physical</a:t>
                      </a:r>
                      <a:r>
                        <a:rPr lang="hr-HR" sz="1400" dirty="0">
                          <a:effectLst/>
                        </a:rPr>
                        <a:t> </a:t>
                      </a:r>
                      <a:r>
                        <a:rPr lang="hr-HR" sz="1400" dirty="0" err="1">
                          <a:effectLst/>
                        </a:rPr>
                        <a:t>controls</a:t>
                      </a:r>
                      <a:endParaRPr lang="hr-HR" sz="1400" dirty="0">
                        <a:effectLst/>
                      </a:endParaRPr>
                    </a:p>
                  </a:txBody>
                  <a:tcPr anchor="ctr"/>
                </a:tc>
                <a:tc>
                  <a:txBody>
                    <a:bodyPr/>
                    <a:lstStyle/>
                    <a:p>
                      <a:pPr fontAlgn="ctr"/>
                      <a:r>
                        <a:rPr lang="hr-HR" sz="1400" dirty="0">
                          <a:effectLst/>
                        </a:rPr>
                        <a:t>8 </a:t>
                      </a:r>
                      <a:r>
                        <a:rPr lang="hr-HR" sz="1400" dirty="0" err="1">
                          <a:effectLst/>
                        </a:rPr>
                        <a:t>Technological</a:t>
                      </a:r>
                      <a:r>
                        <a:rPr lang="hr-HR" sz="1400" dirty="0">
                          <a:effectLst/>
                        </a:rPr>
                        <a:t> </a:t>
                      </a:r>
                      <a:r>
                        <a:rPr lang="hr-HR" sz="1400" dirty="0" err="1">
                          <a:effectLst/>
                        </a:rPr>
                        <a:t>controls</a:t>
                      </a:r>
                      <a:endParaRPr lang="hr-HR" sz="1400" dirty="0">
                        <a:effectLst/>
                      </a:endParaRPr>
                    </a:p>
                  </a:txBody>
                  <a:tcPr anchor="ctr"/>
                </a:tc>
                <a:extLst>
                  <a:ext uri="{0D108BD9-81ED-4DB2-BD59-A6C34878D82A}">
                    <a16:rowId xmlns:a16="http://schemas.microsoft.com/office/drawing/2014/main" val="2486952210"/>
                  </a:ext>
                </a:extLst>
              </a:tr>
              <a:tr h="385545">
                <a:tc>
                  <a:txBody>
                    <a:bodyPr/>
                    <a:lstStyle/>
                    <a:p>
                      <a:pPr fontAlgn="ctr"/>
                      <a:r>
                        <a:rPr lang="en-US" sz="1000" dirty="0">
                          <a:effectLst/>
                        </a:rPr>
                        <a:t>5.20 Addressing information security within supplier agreements</a:t>
                      </a:r>
                    </a:p>
                  </a:txBody>
                  <a:tcPr anchor="ctr"/>
                </a:tc>
                <a:tc>
                  <a:txBody>
                    <a:bodyPr/>
                    <a:lstStyle/>
                    <a:p>
                      <a:endParaRPr lang="hr-HR" sz="1000"/>
                    </a:p>
                  </a:txBody>
                  <a:tcPr/>
                </a:tc>
                <a:tc>
                  <a:txBody>
                    <a:bodyPr/>
                    <a:lstStyle/>
                    <a:p>
                      <a:endParaRPr lang="hr-HR" sz="1000"/>
                    </a:p>
                  </a:txBody>
                  <a:tcPr/>
                </a:tc>
                <a:tc>
                  <a:txBody>
                    <a:bodyPr/>
                    <a:lstStyle/>
                    <a:p>
                      <a:pPr fontAlgn="ctr"/>
                      <a:r>
                        <a:rPr lang="hr-HR" sz="1000" dirty="0">
                          <a:effectLst/>
                        </a:rPr>
                        <a:t>8.20 </a:t>
                      </a:r>
                      <a:r>
                        <a:rPr lang="hr-HR" sz="1000" dirty="0" err="1">
                          <a:effectLst/>
                        </a:rPr>
                        <a:t>Networks</a:t>
                      </a:r>
                      <a:r>
                        <a:rPr lang="hr-HR" sz="1000" dirty="0">
                          <a:effectLst/>
                        </a:rPr>
                        <a:t> </a:t>
                      </a:r>
                      <a:r>
                        <a:rPr lang="hr-HR" sz="1000" dirty="0" err="1">
                          <a:effectLst/>
                        </a:rPr>
                        <a:t>security</a:t>
                      </a:r>
                      <a:endParaRPr lang="hr-HR" sz="1000" dirty="0">
                        <a:effectLst/>
                      </a:endParaRPr>
                    </a:p>
                  </a:txBody>
                  <a:tcPr anchor="ctr"/>
                </a:tc>
                <a:extLst>
                  <a:ext uri="{0D108BD9-81ED-4DB2-BD59-A6C34878D82A}">
                    <a16:rowId xmlns:a16="http://schemas.microsoft.com/office/drawing/2014/main" val="3135883528"/>
                  </a:ext>
                </a:extLst>
              </a:tr>
              <a:tr h="385545">
                <a:tc>
                  <a:txBody>
                    <a:bodyPr/>
                    <a:lstStyle/>
                    <a:p>
                      <a:pPr fontAlgn="ctr"/>
                      <a:r>
                        <a:rPr lang="en-US" sz="1000">
                          <a:effectLst/>
                        </a:rPr>
                        <a:t>5.21 Managing information security in the ICT supply chain</a:t>
                      </a:r>
                    </a:p>
                  </a:txBody>
                  <a:tcPr anchor="ctr"/>
                </a:tc>
                <a:tc>
                  <a:txBody>
                    <a:bodyPr/>
                    <a:lstStyle/>
                    <a:p>
                      <a:endParaRPr lang="hr-HR" sz="1000"/>
                    </a:p>
                  </a:txBody>
                  <a:tcPr/>
                </a:tc>
                <a:tc>
                  <a:txBody>
                    <a:bodyPr/>
                    <a:lstStyle/>
                    <a:p>
                      <a:endParaRPr lang="hr-HR" sz="1000"/>
                    </a:p>
                  </a:txBody>
                  <a:tcPr/>
                </a:tc>
                <a:tc>
                  <a:txBody>
                    <a:bodyPr/>
                    <a:lstStyle/>
                    <a:p>
                      <a:pPr fontAlgn="ctr"/>
                      <a:r>
                        <a:rPr lang="en-US" sz="1000">
                          <a:effectLst/>
                        </a:rPr>
                        <a:t>8.21 Security of network services</a:t>
                      </a:r>
                    </a:p>
                  </a:txBody>
                  <a:tcPr anchor="ctr"/>
                </a:tc>
                <a:extLst>
                  <a:ext uri="{0D108BD9-81ED-4DB2-BD59-A6C34878D82A}">
                    <a16:rowId xmlns:a16="http://schemas.microsoft.com/office/drawing/2014/main" val="2268138924"/>
                  </a:ext>
                </a:extLst>
              </a:tr>
              <a:tr h="385545">
                <a:tc>
                  <a:txBody>
                    <a:bodyPr/>
                    <a:lstStyle/>
                    <a:p>
                      <a:pPr fontAlgn="ctr"/>
                      <a:r>
                        <a:rPr lang="en-US" sz="1000" dirty="0">
                          <a:effectLst/>
                        </a:rPr>
                        <a:t>5.22 Monitoring, review and change management of supplier services</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8.22 Segregation of networks</a:t>
                      </a:r>
                    </a:p>
                  </a:txBody>
                  <a:tcPr anchor="ctr"/>
                </a:tc>
                <a:extLst>
                  <a:ext uri="{0D108BD9-81ED-4DB2-BD59-A6C34878D82A}">
                    <a16:rowId xmlns:a16="http://schemas.microsoft.com/office/drawing/2014/main" val="4056934870"/>
                  </a:ext>
                </a:extLst>
              </a:tr>
              <a:tr h="251287">
                <a:tc>
                  <a:txBody>
                    <a:bodyPr/>
                    <a:lstStyle/>
                    <a:p>
                      <a:pPr fontAlgn="ctr"/>
                      <a:r>
                        <a:rPr lang="en-US" sz="1000" dirty="0">
                          <a:effectLst/>
                        </a:rPr>
                        <a:t>5.23 Information security for use of cloud services</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8.23 Web filtering</a:t>
                      </a:r>
                    </a:p>
                  </a:txBody>
                  <a:tcPr anchor="ctr"/>
                </a:tc>
                <a:extLst>
                  <a:ext uri="{0D108BD9-81ED-4DB2-BD59-A6C34878D82A}">
                    <a16:rowId xmlns:a16="http://schemas.microsoft.com/office/drawing/2014/main" val="175023692"/>
                  </a:ext>
                </a:extLst>
              </a:tr>
              <a:tr h="385545">
                <a:tc>
                  <a:txBody>
                    <a:bodyPr/>
                    <a:lstStyle/>
                    <a:p>
                      <a:pPr fontAlgn="ctr"/>
                      <a:r>
                        <a:rPr lang="en-US" sz="1000">
                          <a:effectLst/>
                        </a:rPr>
                        <a:t>5.24 Information security incident management planning and preparation</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8.24 Use of cryptography</a:t>
                      </a:r>
                    </a:p>
                  </a:txBody>
                  <a:tcPr anchor="ctr"/>
                </a:tc>
                <a:extLst>
                  <a:ext uri="{0D108BD9-81ED-4DB2-BD59-A6C34878D82A}">
                    <a16:rowId xmlns:a16="http://schemas.microsoft.com/office/drawing/2014/main" val="1327575232"/>
                  </a:ext>
                </a:extLst>
              </a:tr>
              <a:tr h="385545">
                <a:tc>
                  <a:txBody>
                    <a:bodyPr/>
                    <a:lstStyle/>
                    <a:p>
                      <a:pPr fontAlgn="ctr"/>
                      <a:r>
                        <a:rPr lang="en-US" sz="1000">
                          <a:effectLst/>
                        </a:rPr>
                        <a:t>5.25 Assessment and decision on information security events</a:t>
                      </a:r>
                    </a:p>
                  </a:txBody>
                  <a:tcPr anchor="ctr"/>
                </a:tc>
                <a:tc>
                  <a:txBody>
                    <a:bodyPr/>
                    <a:lstStyle/>
                    <a:p>
                      <a:endParaRPr lang="hr-HR" sz="1000"/>
                    </a:p>
                  </a:txBody>
                  <a:tcPr/>
                </a:tc>
                <a:tc>
                  <a:txBody>
                    <a:bodyPr/>
                    <a:lstStyle/>
                    <a:p>
                      <a:endParaRPr lang="hr-HR" sz="1000"/>
                    </a:p>
                  </a:txBody>
                  <a:tcPr/>
                </a:tc>
                <a:tc>
                  <a:txBody>
                    <a:bodyPr/>
                    <a:lstStyle/>
                    <a:p>
                      <a:pPr fontAlgn="ctr"/>
                      <a:r>
                        <a:rPr lang="en-US" sz="1000">
                          <a:effectLst/>
                        </a:rPr>
                        <a:t>8.25 Secure development life cycle</a:t>
                      </a:r>
                    </a:p>
                  </a:txBody>
                  <a:tcPr anchor="ctr"/>
                </a:tc>
                <a:extLst>
                  <a:ext uri="{0D108BD9-81ED-4DB2-BD59-A6C34878D82A}">
                    <a16:rowId xmlns:a16="http://schemas.microsoft.com/office/drawing/2014/main" val="2900284475"/>
                  </a:ext>
                </a:extLst>
              </a:tr>
              <a:tr h="385545">
                <a:tc>
                  <a:txBody>
                    <a:bodyPr/>
                    <a:lstStyle/>
                    <a:p>
                      <a:pPr fontAlgn="ctr"/>
                      <a:r>
                        <a:rPr lang="en-US" sz="1000">
                          <a:effectLst/>
                        </a:rPr>
                        <a:t>5.26 Response to information security incidents</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8.26 Application security requirements</a:t>
                      </a:r>
                    </a:p>
                  </a:txBody>
                  <a:tcPr anchor="ctr"/>
                </a:tc>
                <a:extLst>
                  <a:ext uri="{0D108BD9-81ED-4DB2-BD59-A6C34878D82A}">
                    <a16:rowId xmlns:a16="http://schemas.microsoft.com/office/drawing/2014/main" val="932662505"/>
                  </a:ext>
                </a:extLst>
              </a:tr>
              <a:tr h="385545">
                <a:tc>
                  <a:txBody>
                    <a:bodyPr/>
                    <a:lstStyle/>
                    <a:p>
                      <a:pPr fontAlgn="ctr"/>
                      <a:r>
                        <a:rPr lang="en-US" sz="1000">
                          <a:effectLst/>
                        </a:rPr>
                        <a:t>5.27 Learning from information security incidents</a:t>
                      </a:r>
                    </a:p>
                  </a:txBody>
                  <a:tcPr anchor="ctr"/>
                </a:tc>
                <a:tc>
                  <a:txBody>
                    <a:bodyPr/>
                    <a:lstStyle/>
                    <a:p>
                      <a:endParaRPr lang="hr-HR" sz="1000"/>
                    </a:p>
                  </a:txBody>
                  <a:tcPr/>
                </a:tc>
                <a:tc>
                  <a:txBody>
                    <a:bodyPr/>
                    <a:lstStyle/>
                    <a:p>
                      <a:endParaRPr lang="hr-HR" sz="1000"/>
                    </a:p>
                  </a:txBody>
                  <a:tcPr/>
                </a:tc>
                <a:tc>
                  <a:txBody>
                    <a:bodyPr/>
                    <a:lstStyle/>
                    <a:p>
                      <a:pPr fontAlgn="ctr"/>
                      <a:r>
                        <a:rPr lang="en-US" sz="1000">
                          <a:effectLst/>
                        </a:rPr>
                        <a:t>8.27 Secure system architecture and engineering principles</a:t>
                      </a:r>
                    </a:p>
                  </a:txBody>
                  <a:tcPr anchor="ctr"/>
                </a:tc>
                <a:extLst>
                  <a:ext uri="{0D108BD9-81ED-4DB2-BD59-A6C34878D82A}">
                    <a16:rowId xmlns:a16="http://schemas.microsoft.com/office/drawing/2014/main" val="134022444"/>
                  </a:ext>
                </a:extLst>
              </a:tr>
              <a:tr h="237258">
                <a:tc>
                  <a:txBody>
                    <a:bodyPr/>
                    <a:lstStyle/>
                    <a:p>
                      <a:pPr fontAlgn="ctr"/>
                      <a:r>
                        <a:rPr lang="hr-HR" sz="1000">
                          <a:effectLst/>
                        </a:rPr>
                        <a:t>5.28 Collection of evidence</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8.28 Secure coding</a:t>
                      </a:r>
                    </a:p>
                  </a:txBody>
                  <a:tcPr anchor="ctr"/>
                </a:tc>
                <a:extLst>
                  <a:ext uri="{0D108BD9-81ED-4DB2-BD59-A6C34878D82A}">
                    <a16:rowId xmlns:a16="http://schemas.microsoft.com/office/drawing/2014/main" val="1297216364"/>
                  </a:ext>
                </a:extLst>
              </a:tr>
              <a:tr h="385545">
                <a:tc>
                  <a:txBody>
                    <a:bodyPr/>
                    <a:lstStyle/>
                    <a:p>
                      <a:pPr fontAlgn="ctr"/>
                      <a:r>
                        <a:rPr lang="en-US" sz="1000">
                          <a:effectLst/>
                        </a:rPr>
                        <a:t>5.29 Information security during disruption</a:t>
                      </a:r>
                    </a:p>
                  </a:txBody>
                  <a:tcPr anchor="ctr"/>
                </a:tc>
                <a:tc>
                  <a:txBody>
                    <a:bodyPr/>
                    <a:lstStyle/>
                    <a:p>
                      <a:endParaRPr lang="hr-HR" sz="1000" dirty="0"/>
                    </a:p>
                  </a:txBody>
                  <a:tcPr/>
                </a:tc>
                <a:tc>
                  <a:txBody>
                    <a:bodyPr/>
                    <a:lstStyle/>
                    <a:p>
                      <a:endParaRPr lang="hr-HR" sz="1000"/>
                    </a:p>
                  </a:txBody>
                  <a:tcPr/>
                </a:tc>
                <a:tc>
                  <a:txBody>
                    <a:bodyPr/>
                    <a:lstStyle/>
                    <a:p>
                      <a:pPr fontAlgn="ctr"/>
                      <a:r>
                        <a:rPr lang="en-US" sz="1000">
                          <a:effectLst/>
                        </a:rPr>
                        <a:t>8.29 Security testing in development and acceptance</a:t>
                      </a:r>
                    </a:p>
                  </a:txBody>
                  <a:tcPr anchor="ctr"/>
                </a:tc>
                <a:extLst>
                  <a:ext uri="{0D108BD9-81ED-4DB2-BD59-A6C34878D82A}">
                    <a16:rowId xmlns:a16="http://schemas.microsoft.com/office/drawing/2014/main" val="3896719602"/>
                  </a:ext>
                </a:extLst>
              </a:tr>
              <a:tr h="297717">
                <a:tc>
                  <a:txBody>
                    <a:bodyPr/>
                    <a:lstStyle/>
                    <a:p>
                      <a:pPr fontAlgn="ctr"/>
                      <a:r>
                        <a:rPr lang="en-US" sz="1000">
                          <a:effectLst/>
                        </a:rPr>
                        <a:t>5.30 ICT readiness for business continuity</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8.30 Outsourced development</a:t>
                      </a:r>
                    </a:p>
                  </a:txBody>
                  <a:tcPr anchor="ctr"/>
                </a:tc>
                <a:extLst>
                  <a:ext uri="{0D108BD9-81ED-4DB2-BD59-A6C34878D82A}">
                    <a16:rowId xmlns:a16="http://schemas.microsoft.com/office/drawing/2014/main" val="862074084"/>
                  </a:ext>
                </a:extLst>
              </a:tr>
              <a:tr h="385545">
                <a:tc>
                  <a:txBody>
                    <a:bodyPr/>
                    <a:lstStyle/>
                    <a:p>
                      <a:pPr fontAlgn="ctr"/>
                      <a:r>
                        <a:rPr lang="en-US" sz="1000">
                          <a:effectLst/>
                        </a:rPr>
                        <a:t>5.31 Legal, statutory, regulatory and contractual requirements</a:t>
                      </a:r>
                    </a:p>
                  </a:txBody>
                  <a:tcPr anchor="ctr"/>
                </a:tc>
                <a:tc>
                  <a:txBody>
                    <a:bodyPr/>
                    <a:lstStyle/>
                    <a:p>
                      <a:endParaRPr lang="hr-HR" sz="1000"/>
                    </a:p>
                  </a:txBody>
                  <a:tcPr/>
                </a:tc>
                <a:tc>
                  <a:txBody>
                    <a:bodyPr/>
                    <a:lstStyle/>
                    <a:p>
                      <a:endParaRPr lang="hr-HR" sz="1000"/>
                    </a:p>
                  </a:txBody>
                  <a:tcPr/>
                </a:tc>
                <a:tc>
                  <a:txBody>
                    <a:bodyPr/>
                    <a:lstStyle/>
                    <a:p>
                      <a:pPr fontAlgn="ctr"/>
                      <a:r>
                        <a:rPr lang="en-US" sz="1000">
                          <a:effectLst/>
                        </a:rPr>
                        <a:t>8.31 Separation of development, test and production environments</a:t>
                      </a:r>
                    </a:p>
                  </a:txBody>
                  <a:tcPr anchor="ctr"/>
                </a:tc>
                <a:extLst>
                  <a:ext uri="{0D108BD9-81ED-4DB2-BD59-A6C34878D82A}">
                    <a16:rowId xmlns:a16="http://schemas.microsoft.com/office/drawing/2014/main" val="845565493"/>
                  </a:ext>
                </a:extLst>
              </a:tr>
              <a:tr h="237258">
                <a:tc>
                  <a:txBody>
                    <a:bodyPr/>
                    <a:lstStyle/>
                    <a:p>
                      <a:pPr fontAlgn="ctr"/>
                      <a:r>
                        <a:rPr lang="hr-HR" sz="1000">
                          <a:effectLst/>
                        </a:rPr>
                        <a:t>5.32 Intellectual property rights</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8.32 Change management</a:t>
                      </a:r>
                    </a:p>
                  </a:txBody>
                  <a:tcPr anchor="ctr"/>
                </a:tc>
                <a:extLst>
                  <a:ext uri="{0D108BD9-81ED-4DB2-BD59-A6C34878D82A}">
                    <a16:rowId xmlns:a16="http://schemas.microsoft.com/office/drawing/2014/main" val="4281140113"/>
                  </a:ext>
                </a:extLst>
              </a:tr>
              <a:tr h="237258">
                <a:tc>
                  <a:txBody>
                    <a:bodyPr/>
                    <a:lstStyle/>
                    <a:p>
                      <a:pPr fontAlgn="ctr"/>
                      <a:r>
                        <a:rPr lang="hr-HR" sz="1000">
                          <a:effectLst/>
                        </a:rPr>
                        <a:t>5.33 Protection of records</a:t>
                      </a:r>
                    </a:p>
                  </a:txBody>
                  <a:tcPr anchor="ctr"/>
                </a:tc>
                <a:tc>
                  <a:txBody>
                    <a:bodyPr/>
                    <a:lstStyle/>
                    <a:p>
                      <a:endParaRPr lang="hr-HR" sz="1000"/>
                    </a:p>
                  </a:txBody>
                  <a:tcPr/>
                </a:tc>
                <a:tc>
                  <a:txBody>
                    <a:bodyPr/>
                    <a:lstStyle/>
                    <a:p>
                      <a:endParaRPr lang="hr-HR" sz="1000"/>
                    </a:p>
                  </a:txBody>
                  <a:tcPr/>
                </a:tc>
                <a:tc>
                  <a:txBody>
                    <a:bodyPr/>
                    <a:lstStyle/>
                    <a:p>
                      <a:pPr fontAlgn="ctr"/>
                      <a:r>
                        <a:rPr lang="hr-HR" sz="1000">
                          <a:effectLst/>
                        </a:rPr>
                        <a:t>8.33 Test information</a:t>
                      </a:r>
                    </a:p>
                  </a:txBody>
                  <a:tcPr anchor="ctr"/>
                </a:tc>
                <a:extLst>
                  <a:ext uri="{0D108BD9-81ED-4DB2-BD59-A6C34878D82A}">
                    <a16:rowId xmlns:a16="http://schemas.microsoft.com/office/drawing/2014/main" val="519917478"/>
                  </a:ext>
                </a:extLst>
              </a:tr>
              <a:tr h="385545">
                <a:tc>
                  <a:txBody>
                    <a:bodyPr/>
                    <a:lstStyle/>
                    <a:p>
                      <a:pPr fontAlgn="ctr"/>
                      <a:r>
                        <a:rPr lang="en-US" sz="1000">
                          <a:effectLst/>
                        </a:rPr>
                        <a:t>5.34 Privacy and protection of PII</a:t>
                      </a:r>
                    </a:p>
                  </a:txBody>
                  <a:tcPr anchor="ctr"/>
                </a:tc>
                <a:tc>
                  <a:txBody>
                    <a:bodyPr/>
                    <a:lstStyle/>
                    <a:p>
                      <a:endParaRPr lang="hr-HR" sz="1000"/>
                    </a:p>
                  </a:txBody>
                  <a:tcPr/>
                </a:tc>
                <a:tc>
                  <a:txBody>
                    <a:bodyPr/>
                    <a:lstStyle/>
                    <a:p>
                      <a:endParaRPr lang="hr-HR" sz="1000"/>
                    </a:p>
                  </a:txBody>
                  <a:tcPr/>
                </a:tc>
                <a:tc>
                  <a:txBody>
                    <a:bodyPr/>
                    <a:lstStyle/>
                    <a:p>
                      <a:pPr fontAlgn="ctr"/>
                      <a:r>
                        <a:rPr lang="en-US" sz="1000" dirty="0">
                          <a:effectLst/>
                        </a:rPr>
                        <a:t>8.34 Protection of information systems during audit testing</a:t>
                      </a:r>
                    </a:p>
                  </a:txBody>
                  <a:tcPr anchor="ctr"/>
                </a:tc>
                <a:extLst>
                  <a:ext uri="{0D108BD9-81ED-4DB2-BD59-A6C34878D82A}">
                    <a16:rowId xmlns:a16="http://schemas.microsoft.com/office/drawing/2014/main" val="2788402192"/>
                  </a:ext>
                </a:extLst>
              </a:tr>
              <a:tr h="301795">
                <a:tc>
                  <a:txBody>
                    <a:bodyPr/>
                    <a:lstStyle/>
                    <a:p>
                      <a:pPr fontAlgn="ctr"/>
                      <a:r>
                        <a:rPr lang="en-US" sz="1000">
                          <a:effectLst/>
                        </a:rPr>
                        <a:t>5.35 Independent review of information security</a:t>
                      </a:r>
                    </a:p>
                  </a:txBody>
                  <a:tcPr anchor="ctr"/>
                </a:tc>
                <a:tc>
                  <a:txBody>
                    <a:bodyPr/>
                    <a:lstStyle/>
                    <a:p>
                      <a:endParaRPr lang="hr-HR" sz="1000"/>
                    </a:p>
                  </a:txBody>
                  <a:tcPr/>
                </a:tc>
                <a:tc>
                  <a:txBody>
                    <a:bodyPr/>
                    <a:lstStyle/>
                    <a:p>
                      <a:endParaRPr lang="hr-HR" sz="1000"/>
                    </a:p>
                  </a:txBody>
                  <a:tcPr/>
                </a:tc>
                <a:tc>
                  <a:txBody>
                    <a:bodyPr/>
                    <a:lstStyle/>
                    <a:p>
                      <a:endParaRPr lang="hr-HR" sz="1000" dirty="0"/>
                    </a:p>
                  </a:txBody>
                  <a:tcPr/>
                </a:tc>
                <a:extLst>
                  <a:ext uri="{0D108BD9-81ED-4DB2-BD59-A6C34878D82A}">
                    <a16:rowId xmlns:a16="http://schemas.microsoft.com/office/drawing/2014/main" val="707363814"/>
                  </a:ext>
                </a:extLst>
              </a:tr>
              <a:tr h="385545">
                <a:tc>
                  <a:txBody>
                    <a:bodyPr/>
                    <a:lstStyle/>
                    <a:p>
                      <a:pPr fontAlgn="ctr"/>
                      <a:r>
                        <a:rPr lang="en-US" sz="1000">
                          <a:effectLst/>
                        </a:rPr>
                        <a:t>5.36 Compliance with policies, rules and standards for information security</a:t>
                      </a:r>
                    </a:p>
                  </a:txBody>
                  <a:tcPr anchor="ctr"/>
                </a:tc>
                <a:tc>
                  <a:txBody>
                    <a:bodyPr/>
                    <a:lstStyle/>
                    <a:p>
                      <a:endParaRPr lang="hr-HR" sz="1000"/>
                    </a:p>
                  </a:txBody>
                  <a:tcPr/>
                </a:tc>
                <a:tc>
                  <a:txBody>
                    <a:bodyPr/>
                    <a:lstStyle/>
                    <a:p>
                      <a:endParaRPr lang="hr-HR" sz="1000"/>
                    </a:p>
                  </a:txBody>
                  <a:tcPr/>
                </a:tc>
                <a:tc>
                  <a:txBody>
                    <a:bodyPr/>
                    <a:lstStyle/>
                    <a:p>
                      <a:endParaRPr lang="hr-HR" sz="1000" dirty="0"/>
                    </a:p>
                  </a:txBody>
                  <a:tcPr/>
                </a:tc>
                <a:extLst>
                  <a:ext uri="{0D108BD9-81ED-4DB2-BD59-A6C34878D82A}">
                    <a16:rowId xmlns:a16="http://schemas.microsoft.com/office/drawing/2014/main" val="1972332362"/>
                  </a:ext>
                </a:extLst>
              </a:tr>
              <a:tr h="433628">
                <a:tc>
                  <a:txBody>
                    <a:bodyPr/>
                    <a:lstStyle/>
                    <a:p>
                      <a:pPr fontAlgn="ctr"/>
                      <a:r>
                        <a:rPr lang="hr-HR" sz="1000" dirty="0">
                          <a:effectLst/>
                        </a:rPr>
                        <a:t>5.37 </a:t>
                      </a:r>
                      <a:r>
                        <a:rPr lang="hr-HR" sz="1000" dirty="0" err="1">
                          <a:effectLst/>
                        </a:rPr>
                        <a:t>Documented</a:t>
                      </a:r>
                      <a:r>
                        <a:rPr lang="hr-HR" sz="1000" dirty="0">
                          <a:effectLst/>
                        </a:rPr>
                        <a:t> </a:t>
                      </a:r>
                      <a:r>
                        <a:rPr lang="hr-HR" sz="1000" dirty="0" err="1">
                          <a:effectLst/>
                        </a:rPr>
                        <a:t>operating</a:t>
                      </a:r>
                      <a:r>
                        <a:rPr lang="hr-HR" sz="1000" dirty="0">
                          <a:effectLst/>
                        </a:rPr>
                        <a:t> </a:t>
                      </a:r>
                      <a:r>
                        <a:rPr lang="hr-HR" sz="1000" dirty="0" err="1">
                          <a:effectLst/>
                        </a:rPr>
                        <a:t>procedures</a:t>
                      </a:r>
                      <a:endParaRPr lang="hr-HR" sz="1000" dirty="0">
                        <a:effectLst/>
                      </a:endParaRPr>
                    </a:p>
                  </a:txBody>
                  <a:tcPr anchor="ctr"/>
                </a:tc>
                <a:tc>
                  <a:txBody>
                    <a:bodyPr/>
                    <a:lstStyle/>
                    <a:p>
                      <a:endParaRPr lang="hr-HR" sz="1000"/>
                    </a:p>
                  </a:txBody>
                  <a:tcPr/>
                </a:tc>
                <a:tc>
                  <a:txBody>
                    <a:bodyPr/>
                    <a:lstStyle/>
                    <a:p>
                      <a:endParaRPr lang="hr-HR" sz="1000"/>
                    </a:p>
                  </a:txBody>
                  <a:tcPr/>
                </a:tc>
                <a:tc>
                  <a:txBody>
                    <a:bodyPr/>
                    <a:lstStyle/>
                    <a:p>
                      <a:endParaRPr lang="hr-HR" sz="1000" dirty="0"/>
                    </a:p>
                  </a:txBody>
                  <a:tcPr/>
                </a:tc>
                <a:extLst>
                  <a:ext uri="{0D108BD9-81ED-4DB2-BD59-A6C34878D82A}">
                    <a16:rowId xmlns:a16="http://schemas.microsoft.com/office/drawing/2014/main" val="1479875142"/>
                  </a:ext>
                </a:extLst>
              </a:tr>
            </a:tbl>
          </a:graphicData>
        </a:graphic>
      </p:graphicFrame>
    </p:spTree>
    <p:extLst>
      <p:ext uri="{BB962C8B-B14F-4D97-AF65-F5344CB8AC3E}">
        <p14:creationId xmlns:p14="http://schemas.microsoft.com/office/powerpoint/2010/main" val="7511466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435AF6E-EDCD-F5AF-9C83-770B8AB4147B}"/>
              </a:ext>
            </a:extLst>
          </p:cNvPr>
          <p:cNvSpPr>
            <a:spLocks noGrp="1"/>
          </p:cNvSpPr>
          <p:nvPr>
            <p:ph type="title"/>
          </p:nvPr>
        </p:nvSpPr>
        <p:spPr/>
        <p:txBody>
          <a:bodyPr/>
          <a:lstStyle/>
          <a:p>
            <a:endParaRPr lang="hr-HR"/>
          </a:p>
        </p:txBody>
      </p:sp>
      <p:sp>
        <p:nvSpPr>
          <p:cNvPr id="6" name="Content Placeholder 5">
            <a:extLst>
              <a:ext uri="{FF2B5EF4-FFF2-40B4-BE49-F238E27FC236}">
                <a16:creationId xmlns:a16="http://schemas.microsoft.com/office/drawing/2014/main" id="{48515F25-8549-B81D-08AC-2B0DD9BA4335}"/>
              </a:ext>
            </a:extLst>
          </p:cNvPr>
          <p:cNvSpPr>
            <a:spLocks noGrp="1"/>
          </p:cNvSpPr>
          <p:nvPr>
            <p:ph idx="1"/>
          </p:nvPr>
        </p:nvSpPr>
        <p:spPr/>
        <p:txBody>
          <a:bodyPr/>
          <a:lstStyle/>
          <a:p>
            <a:endParaRPr lang="hr-HR"/>
          </a:p>
        </p:txBody>
      </p:sp>
      <p:pic>
        <p:nvPicPr>
          <p:cNvPr id="4" name="Picture 3">
            <a:extLst>
              <a:ext uri="{FF2B5EF4-FFF2-40B4-BE49-F238E27FC236}">
                <a16:creationId xmlns:a16="http://schemas.microsoft.com/office/drawing/2014/main" id="{67C49007-844C-42BB-BB9B-17079B52DA53}"/>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6265541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hr-HR" dirty="0"/>
              <a:t>Zaključak</a:t>
            </a:r>
          </a:p>
        </p:txBody>
      </p:sp>
      <p:sp>
        <p:nvSpPr>
          <p:cNvPr id="2" name="Content Placeholder 1"/>
          <p:cNvSpPr>
            <a:spLocks noGrp="1"/>
          </p:cNvSpPr>
          <p:nvPr>
            <p:ph idx="1"/>
          </p:nvPr>
        </p:nvSpPr>
        <p:spPr/>
        <p:txBody>
          <a:bodyPr/>
          <a:lstStyle/>
          <a:p>
            <a:r>
              <a:rPr lang="hr-HR" dirty="0"/>
              <a:t>Istaknuti najvažniji kontrolni sigurnosni okviri</a:t>
            </a:r>
          </a:p>
          <a:p>
            <a:r>
              <a:rPr lang="hr-HR" dirty="0"/>
              <a:t>Implementacija nekog kontrolnog sigurnosnog okvira nužna </a:t>
            </a:r>
          </a:p>
          <a:p>
            <a:r>
              <a:rPr lang="hr-HR" dirty="0"/>
              <a:t>NIST CSF, CIS Top 18 izvrsni okviri za korporacije </a:t>
            </a:r>
          </a:p>
          <a:p>
            <a:r>
              <a:rPr lang="hr-HR" dirty="0"/>
              <a:t>Australski top 8 pomaže na koje kontrole staviti najveći fokus</a:t>
            </a:r>
          </a:p>
          <a:p>
            <a:r>
              <a:rPr lang="hr-HR" dirty="0"/>
              <a:t>ISO 27001 jedini omogućuje certifikaciju/vanjski dokaz </a:t>
            </a:r>
            <a:r>
              <a:rPr lang="hr-HR" dirty="0">
                <a:sym typeface="Wingdings" panose="05000000000000000000" pitchFamily="2" charset="2"/>
              </a:rPr>
              <a:t> </a:t>
            </a:r>
            <a:r>
              <a:rPr lang="hr-HR" dirty="0"/>
              <a:t>previše birokratski kontrolni okvir</a:t>
            </a:r>
          </a:p>
        </p:txBody>
      </p:sp>
    </p:spTree>
    <p:extLst>
      <p:ext uri="{BB962C8B-B14F-4D97-AF65-F5344CB8AC3E}">
        <p14:creationId xmlns:p14="http://schemas.microsoft.com/office/powerpoint/2010/main" val="16084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EBCF5-929A-49D6-620C-4D8462025F9C}"/>
              </a:ext>
            </a:extLst>
          </p:cNvPr>
          <p:cNvSpPr>
            <a:spLocks noGrp="1"/>
          </p:cNvSpPr>
          <p:nvPr>
            <p:ph type="title"/>
          </p:nvPr>
        </p:nvSpPr>
        <p:spPr/>
        <p:txBody>
          <a:bodyPr/>
          <a:lstStyle/>
          <a:p>
            <a:r>
              <a:rPr lang="hr-HR" dirty="0"/>
              <a:t>Online prijevare</a:t>
            </a:r>
          </a:p>
        </p:txBody>
      </p:sp>
      <p:sp>
        <p:nvSpPr>
          <p:cNvPr id="3" name="Content Placeholder 2">
            <a:extLst>
              <a:ext uri="{FF2B5EF4-FFF2-40B4-BE49-F238E27FC236}">
                <a16:creationId xmlns:a16="http://schemas.microsoft.com/office/drawing/2014/main" id="{1906EAF8-4E55-BBF8-57CF-BA3597EA2289}"/>
              </a:ext>
            </a:extLst>
          </p:cNvPr>
          <p:cNvSpPr>
            <a:spLocks noGrp="1"/>
          </p:cNvSpPr>
          <p:nvPr>
            <p:ph idx="1"/>
          </p:nvPr>
        </p:nvSpPr>
        <p:spPr/>
        <p:txBody>
          <a:bodyPr>
            <a:normAutofit lnSpcReduction="10000"/>
          </a:bodyPr>
          <a:lstStyle/>
          <a:p>
            <a:r>
              <a:rPr lang="en-US" b="0" i="0" dirty="0">
                <a:solidFill>
                  <a:srgbClr val="15171A"/>
                </a:solidFill>
                <a:effectLst/>
                <a:latin typeface="Inter"/>
              </a:rPr>
              <a:t>Many of the victims are well-educated, sometimes coming from professional jobs or with graduate or even post-graduate degrees, computer-literate and multilingual. Victims come from across the ASEAN region (from Indonesia, Lao PDR, Malaysia, Myanmar, Philippines, Singapore, Thailand and Vietnam), as well as mainland China, Hong Kong and Taiwan, South Asia, </a:t>
            </a:r>
            <a:endParaRPr lang="hr-HR" b="0" i="0" dirty="0">
              <a:solidFill>
                <a:srgbClr val="15171A"/>
              </a:solidFill>
              <a:effectLst/>
              <a:latin typeface="Inter"/>
            </a:endParaRPr>
          </a:p>
          <a:p>
            <a:r>
              <a:rPr lang="en-US" b="0" i="0" dirty="0">
                <a:solidFill>
                  <a:srgbClr val="15171A"/>
                </a:solidFill>
                <a:effectLst/>
                <a:latin typeface="Inter"/>
              </a:rPr>
              <a:t>Once they arrive at the country in which the online scam </a:t>
            </a:r>
            <a:r>
              <a:rPr lang="en-US" b="0" i="0" dirty="0" err="1">
                <a:solidFill>
                  <a:srgbClr val="15171A"/>
                </a:solidFill>
                <a:effectLst/>
                <a:latin typeface="Inter"/>
              </a:rPr>
              <a:t>centre</a:t>
            </a:r>
            <a:r>
              <a:rPr lang="en-US" b="0" i="0" dirty="0">
                <a:solidFill>
                  <a:srgbClr val="15171A"/>
                </a:solidFill>
                <a:effectLst/>
                <a:latin typeface="Inter"/>
              </a:rPr>
              <a:t> is located, these workers often have their passports taken and they are placed in gated compounds. They are forced to work by threat of force.</a:t>
            </a:r>
            <a:endParaRPr lang="hr-HR" b="0" i="0" dirty="0">
              <a:solidFill>
                <a:srgbClr val="15171A"/>
              </a:solidFill>
              <a:effectLst/>
              <a:latin typeface="Inter"/>
            </a:endParaRPr>
          </a:p>
          <a:p>
            <a:r>
              <a:rPr lang="hr-HR" dirty="0">
                <a:hlinkClick r:id="rId2"/>
              </a:rPr>
              <a:t>https://time.com/6836703/pig-butchering-scam-victim-loss-money-study-crypto/</a:t>
            </a:r>
            <a:r>
              <a:rPr lang="hr-HR" dirty="0">
                <a:solidFill>
                  <a:srgbClr val="15171A"/>
                </a:solidFill>
                <a:latin typeface="Inter"/>
              </a:rPr>
              <a:t> </a:t>
            </a:r>
            <a:r>
              <a:rPr lang="hr-HR" dirty="0">
                <a:solidFill>
                  <a:srgbClr val="15171A"/>
                </a:solidFill>
                <a:latin typeface="Inter"/>
                <a:sym typeface="Wingdings" panose="05000000000000000000" pitchFamily="2" charset="2"/>
              </a:rPr>
              <a:t> 75$ </a:t>
            </a:r>
            <a:r>
              <a:rPr lang="hr-HR" dirty="0" err="1">
                <a:solidFill>
                  <a:srgbClr val="15171A"/>
                </a:solidFill>
                <a:latin typeface="Inter"/>
                <a:sym typeface="Wingdings" panose="05000000000000000000" pitchFamily="2" charset="2"/>
              </a:rPr>
              <a:t>billion</a:t>
            </a:r>
            <a:r>
              <a:rPr lang="hr-HR" dirty="0">
                <a:solidFill>
                  <a:srgbClr val="15171A"/>
                </a:solidFill>
                <a:latin typeface="Inter"/>
                <a:sym typeface="Wingdings" panose="05000000000000000000" pitchFamily="2" charset="2"/>
              </a:rPr>
              <a:t> </a:t>
            </a:r>
            <a:r>
              <a:rPr lang="hr-HR" dirty="0" err="1">
                <a:solidFill>
                  <a:srgbClr val="15171A"/>
                </a:solidFill>
                <a:latin typeface="Inter"/>
                <a:sym typeface="Wingdings" panose="05000000000000000000" pitchFamily="2" charset="2"/>
              </a:rPr>
              <a:t>crypto</a:t>
            </a:r>
            <a:r>
              <a:rPr lang="hr-HR" dirty="0">
                <a:solidFill>
                  <a:srgbClr val="15171A"/>
                </a:solidFill>
                <a:latin typeface="Inter"/>
                <a:sym typeface="Wingdings" panose="05000000000000000000" pitchFamily="2" charset="2"/>
              </a:rPr>
              <a:t> </a:t>
            </a:r>
            <a:r>
              <a:rPr lang="hr-HR" dirty="0" err="1">
                <a:solidFill>
                  <a:srgbClr val="15171A"/>
                </a:solidFill>
                <a:latin typeface="Inter"/>
                <a:sym typeface="Wingdings" panose="05000000000000000000" pitchFamily="2" charset="2"/>
              </a:rPr>
              <a:t>scam</a:t>
            </a:r>
            <a:r>
              <a:rPr lang="hr-HR" dirty="0">
                <a:solidFill>
                  <a:srgbClr val="15171A"/>
                </a:solidFill>
                <a:latin typeface="Inter"/>
                <a:sym typeface="Wingdings" panose="05000000000000000000" pitchFamily="2" charset="2"/>
              </a:rPr>
              <a:t> </a:t>
            </a:r>
            <a:r>
              <a:rPr lang="hr-HR" dirty="0" err="1">
                <a:solidFill>
                  <a:srgbClr val="15171A"/>
                </a:solidFill>
                <a:latin typeface="Inter"/>
                <a:sym typeface="Wingdings" panose="05000000000000000000" pitchFamily="2" charset="2"/>
              </a:rPr>
              <a:t>in</a:t>
            </a:r>
            <a:r>
              <a:rPr lang="hr-HR" dirty="0">
                <a:solidFill>
                  <a:srgbClr val="15171A"/>
                </a:solidFill>
                <a:latin typeface="Inter"/>
                <a:sym typeface="Wingdings" panose="05000000000000000000" pitchFamily="2" charset="2"/>
              </a:rPr>
              <a:t> </a:t>
            </a:r>
            <a:r>
              <a:rPr lang="hr-HR" dirty="0" err="1">
                <a:solidFill>
                  <a:srgbClr val="15171A"/>
                </a:solidFill>
                <a:latin typeface="Inter"/>
                <a:sym typeface="Wingdings" panose="05000000000000000000" pitchFamily="2" charset="2"/>
              </a:rPr>
              <a:t>four</a:t>
            </a:r>
            <a:r>
              <a:rPr lang="hr-HR" dirty="0">
                <a:solidFill>
                  <a:srgbClr val="15171A"/>
                </a:solidFill>
                <a:latin typeface="Inter"/>
                <a:sym typeface="Wingdings" panose="05000000000000000000" pitchFamily="2" charset="2"/>
              </a:rPr>
              <a:t> </a:t>
            </a:r>
            <a:r>
              <a:rPr lang="hr-HR" dirty="0" err="1">
                <a:solidFill>
                  <a:srgbClr val="15171A"/>
                </a:solidFill>
                <a:latin typeface="Inter"/>
                <a:sym typeface="Wingdings" panose="05000000000000000000" pitchFamily="2" charset="2"/>
              </a:rPr>
              <a:t>years</a:t>
            </a:r>
            <a:endParaRPr lang="hr-HR" dirty="0">
              <a:solidFill>
                <a:srgbClr val="15171A"/>
              </a:solidFill>
              <a:latin typeface="Inter"/>
              <a:sym typeface="Wingdings" panose="05000000000000000000" pitchFamily="2" charset="2"/>
            </a:endParaRPr>
          </a:p>
          <a:p>
            <a:r>
              <a:rPr lang="hr-HR" dirty="0"/>
              <a:t>https://www.bankinfosecurity.com/report-says-pig-butchering-crypto-scheme-took-down-us-bank-a-24351</a:t>
            </a:r>
          </a:p>
        </p:txBody>
      </p:sp>
    </p:spTree>
    <p:extLst>
      <p:ext uri="{BB962C8B-B14F-4D97-AF65-F5344CB8AC3E}">
        <p14:creationId xmlns:p14="http://schemas.microsoft.com/office/powerpoint/2010/main" val="2295151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5DE8-72FC-2481-A1E2-C3FBC137A298}"/>
              </a:ext>
            </a:extLst>
          </p:cNvPr>
          <p:cNvSpPr>
            <a:spLocks noGrp="1"/>
          </p:cNvSpPr>
          <p:nvPr>
            <p:ph type="title"/>
          </p:nvPr>
        </p:nvSpPr>
        <p:spPr/>
        <p:txBody>
          <a:bodyPr/>
          <a:lstStyle/>
          <a:p>
            <a:endParaRPr lang="hr-HR"/>
          </a:p>
        </p:txBody>
      </p:sp>
      <p:pic>
        <p:nvPicPr>
          <p:cNvPr id="28678" name="Slika 4" descr="bahraingrandprix_start_2007.jpg"/>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bwMode="auto">
          <a:xfrm>
            <a:off x="-140245" y="1"/>
            <a:ext cx="9284246" cy="69631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473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normAutofit/>
          </a:bodyPr>
          <a:lstStyle/>
          <a:p>
            <a:pPr eaLnBrk="1" hangingPunct="1"/>
            <a:r>
              <a:rPr lang="hr-HR" dirty="0"/>
              <a:t>Definicija kontrole</a:t>
            </a:r>
            <a:endParaRPr lang="en-US" dirty="0"/>
          </a:p>
        </p:txBody>
      </p:sp>
      <p:sp>
        <p:nvSpPr>
          <p:cNvPr id="29699" name="Content Placeholder 2"/>
          <p:cNvSpPr>
            <a:spLocks noGrp="1"/>
          </p:cNvSpPr>
          <p:nvPr>
            <p:ph idx="1"/>
          </p:nvPr>
        </p:nvSpPr>
        <p:spPr/>
        <p:txBody>
          <a:bodyPr/>
          <a:lstStyle/>
          <a:p>
            <a:r>
              <a:rPr lang="hr-HR"/>
              <a:t>Zaštita ili protumjera propisana za informacijski sustav ili organizaciju dizajnirana za zaštitu povjerljivosti, cjelovitosti i dostupnosti svojih informacija i ispunjavanje skupa definiranih sigurnosnih zahtjeva.</a:t>
            </a:r>
          </a:p>
          <a:p>
            <a:r>
              <a:rPr lang="hr-HR" dirty="0"/>
              <a:t>kontrole: procedure, prakse ili mehanizmi koji umanjuju rizik</a:t>
            </a:r>
          </a:p>
          <a:p>
            <a:r>
              <a:rPr lang="hr-HR" dirty="0"/>
              <a:t>dva načina djelovanja kontrola</a:t>
            </a:r>
          </a:p>
          <a:p>
            <a:pPr lvl="1"/>
            <a:r>
              <a:rPr lang="hr-HR" dirty="0"/>
              <a:t>Umanjivanje vjerojatnosti da prijetnja iskoristi ranjivost</a:t>
            </a:r>
          </a:p>
          <a:p>
            <a:pPr lvl="1"/>
            <a:r>
              <a:rPr lang="hr-HR" dirty="0"/>
              <a:t>Umanjivanje štete koja nastaje u slučaju kad prijetnja iskoristi ranjivost</a:t>
            </a:r>
          </a:p>
          <a:p>
            <a:pPr eaLnBrk="1" hangingPunct="1"/>
            <a:endParaRPr lang="hr-HR" dirty="0"/>
          </a:p>
          <a:p>
            <a:pPr eaLnBrk="1" hangingPunct="1"/>
            <a:endParaRPr lang="en-US" dirty="0"/>
          </a:p>
        </p:txBody>
      </p:sp>
    </p:spTree>
    <p:extLst>
      <p:ext uri="{BB962C8B-B14F-4D97-AF65-F5344CB8AC3E}">
        <p14:creationId xmlns:p14="http://schemas.microsoft.com/office/powerpoint/2010/main" val="5609686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hr-HR" sz="3200" dirty="0"/>
              <a:t>Tipovi kontrola</a:t>
            </a:r>
            <a:br>
              <a:rPr lang="hr-HR" dirty="0"/>
            </a:br>
            <a:endParaRPr lang="en-US" dirty="0"/>
          </a:p>
        </p:txBody>
      </p:sp>
      <p:sp>
        <p:nvSpPr>
          <p:cNvPr id="2" name="Content Placeholder 1"/>
          <p:cNvSpPr>
            <a:spLocks noGrp="1"/>
          </p:cNvSpPr>
          <p:nvPr>
            <p:ph idx="1"/>
          </p:nvPr>
        </p:nvSpPr>
        <p:spPr/>
        <p:txBody>
          <a:bodyPr>
            <a:normAutofit/>
          </a:bodyPr>
          <a:lstStyle/>
          <a:p>
            <a:r>
              <a:rPr lang="hr-HR" dirty="0"/>
              <a:t>Tehničke</a:t>
            </a:r>
          </a:p>
          <a:p>
            <a:pPr lvl="1"/>
            <a:r>
              <a:rPr lang="hr-HR" dirty="0"/>
              <a:t>Kontrole koje se implementiraju za informacijske sustave</a:t>
            </a:r>
          </a:p>
          <a:p>
            <a:pPr lvl="1"/>
            <a:r>
              <a:rPr lang="hr-HR" dirty="0"/>
              <a:t>Npr. korisnička imena i zaporke, </a:t>
            </a:r>
            <a:r>
              <a:rPr lang="hr-HR" dirty="0" err="1"/>
              <a:t>vatrozidi</a:t>
            </a:r>
            <a:r>
              <a:rPr lang="hr-HR" dirty="0"/>
              <a:t>, enkripcija</a:t>
            </a:r>
          </a:p>
          <a:p>
            <a:r>
              <a:rPr lang="hr-HR" dirty="0"/>
              <a:t>Organizacijske</a:t>
            </a:r>
          </a:p>
          <a:p>
            <a:pPr lvl="1"/>
            <a:r>
              <a:rPr lang="hr-HR" dirty="0"/>
              <a:t>Različiti dokumenti koji definiraju pravila za korištenje informacijskih resursa</a:t>
            </a:r>
          </a:p>
          <a:p>
            <a:pPr lvl="1"/>
            <a:r>
              <a:rPr lang="hr-HR" dirty="0"/>
              <a:t>Npr. pravilnik o primjerenom korištenju informacijskih sustava, pravilnik za korištenje zaporki ...</a:t>
            </a:r>
          </a:p>
          <a:p>
            <a:r>
              <a:rPr lang="hr-HR" dirty="0"/>
              <a:t>Fizičke</a:t>
            </a:r>
          </a:p>
          <a:p>
            <a:pPr lvl="1"/>
            <a:r>
              <a:rPr lang="hr-HR" dirty="0"/>
              <a:t>Namijenjene fizičkoj zaštiti resursa</a:t>
            </a:r>
          </a:p>
          <a:p>
            <a:pPr lvl="1"/>
            <a:r>
              <a:rPr lang="hr-HR" dirty="0"/>
              <a:t>Npr. </a:t>
            </a:r>
            <a:r>
              <a:rPr lang="pt-BR" dirty="0"/>
              <a:t>videonadzor, alarmni sustav, fizička kontrola pristupa</a:t>
            </a:r>
            <a:r>
              <a:rPr lang="hr-HR" dirty="0"/>
              <a:t> ...</a:t>
            </a:r>
          </a:p>
          <a:p>
            <a:endParaRPr lang="en-US" dirty="0"/>
          </a:p>
        </p:txBody>
      </p:sp>
    </p:spTree>
    <p:extLst>
      <p:ext uri="{BB962C8B-B14F-4D97-AF65-F5344CB8AC3E}">
        <p14:creationId xmlns:p14="http://schemas.microsoft.com/office/powerpoint/2010/main" val="858628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normAutofit/>
          </a:bodyPr>
          <a:lstStyle/>
          <a:p>
            <a:pPr eaLnBrk="1" hangingPunct="1"/>
            <a:r>
              <a:rPr lang="hr-HR" dirty="0"/>
              <a:t>Kontrole prema načinu djelovanja</a:t>
            </a:r>
            <a:endParaRPr lang="en-US" dirty="0"/>
          </a:p>
        </p:txBody>
      </p:sp>
      <p:sp>
        <p:nvSpPr>
          <p:cNvPr id="31747" name="Content Placeholder 2"/>
          <p:cNvSpPr>
            <a:spLocks noGrp="1"/>
          </p:cNvSpPr>
          <p:nvPr>
            <p:ph idx="1"/>
          </p:nvPr>
        </p:nvSpPr>
        <p:spPr/>
        <p:txBody>
          <a:bodyPr/>
          <a:lstStyle/>
          <a:p>
            <a:r>
              <a:rPr lang="hr-HR" dirty="0"/>
              <a:t>Preventivne (</a:t>
            </a:r>
            <a:r>
              <a:rPr lang="hr-HR" dirty="0" err="1"/>
              <a:t>eng</a:t>
            </a:r>
            <a:r>
              <a:rPr lang="hr-HR" dirty="0"/>
              <a:t>. </a:t>
            </a:r>
            <a:r>
              <a:rPr lang="hr-HR" i="1" dirty="0"/>
              <a:t>preventive </a:t>
            </a:r>
            <a:r>
              <a:rPr lang="hr-HR" i="1" dirty="0" err="1"/>
              <a:t>controls</a:t>
            </a:r>
            <a:r>
              <a:rPr lang="hr-HR" dirty="0"/>
              <a:t>)</a:t>
            </a:r>
          </a:p>
          <a:p>
            <a:pPr lvl="1"/>
            <a:r>
              <a:rPr lang="hr-HR" dirty="0"/>
              <a:t>Umanjuju vjerojatnost iskorištavanja ranjivosti (Npr. kontrole pristupa, enkripcija, </a:t>
            </a:r>
            <a:r>
              <a:rPr lang="hr-HR" dirty="0" err="1"/>
              <a:t>autentikacija</a:t>
            </a:r>
            <a:r>
              <a:rPr lang="hr-HR" dirty="0"/>
              <a:t>, </a:t>
            </a:r>
            <a:r>
              <a:rPr lang="hr-HR" dirty="0" err="1"/>
              <a:t>antivirus</a:t>
            </a:r>
            <a:r>
              <a:rPr lang="hr-HR" dirty="0"/>
              <a:t> ...)</a:t>
            </a:r>
          </a:p>
          <a:p>
            <a:r>
              <a:rPr lang="hr-HR" dirty="0" err="1"/>
              <a:t>Detektivne</a:t>
            </a:r>
            <a:r>
              <a:rPr lang="hr-HR" dirty="0"/>
              <a:t> (</a:t>
            </a:r>
            <a:r>
              <a:rPr lang="hr-HR" dirty="0" err="1"/>
              <a:t>eng</a:t>
            </a:r>
            <a:r>
              <a:rPr lang="hr-HR" dirty="0"/>
              <a:t>. </a:t>
            </a:r>
            <a:r>
              <a:rPr lang="hr-HR" dirty="0" err="1"/>
              <a:t>detective</a:t>
            </a:r>
            <a:r>
              <a:rPr lang="hr-HR" dirty="0"/>
              <a:t> </a:t>
            </a:r>
            <a:r>
              <a:rPr lang="hr-HR" dirty="0" err="1"/>
              <a:t>controls</a:t>
            </a:r>
            <a:r>
              <a:rPr lang="hr-HR" dirty="0"/>
              <a:t>)</a:t>
            </a:r>
          </a:p>
          <a:p>
            <a:pPr lvl="1"/>
            <a:r>
              <a:rPr lang="hr-HR" dirty="0"/>
              <a:t>Omogućuju identifikaciju iskorištavanja ili pokušaja iskorištavanja prijetnji (Npr. log zapisi sustava, IDS sustavi ...)</a:t>
            </a:r>
          </a:p>
          <a:p>
            <a:r>
              <a:rPr lang="hr-HR" dirty="0"/>
              <a:t>Korektivne (</a:t>
            </a:r>
            <a:r>
              <a:rPr lang="hr-HR" dirty="0" err="1"/>
              <a:t>eng</a:t>
            </a:r>
            <a:r>
              <a:rPr lang="hr-HR" dirty="0"/>
              <a:t>. </a:t>
            </a:r>
            <a:r>
              <a:rPr lang="hr-HR" dirty="0" err="1"/>
              <a:t>corrective</a:t>
            </a:r>
            <a:r>
              <a:rPr lang="hr-HR" dirty="0"/>
              <a:t> </a:t>
            </a:r>
            <a:r>
              <a:rPr lang="hr-HR" dirty="0" err="1"/>
              <a:t>controls</a:t>
            </a:r>
            <a:r>
              <a:rPr lang="hr-HR" dirty="0"/>
              <a:t>)</a:t>
            </a:r>
          </a:p>
          <a:p>
            <a:pPr lvl="1"/>
            <a:r>
              <a:rPr lang="hr-HR" dirty="0"/>
              <a:t>Umanjuju ranjivosti (Npr. </a:t>
            </a:r>
            <a:r>
              <a:rPr lang="pl-PL" dirty="0"/>
              <a:t>procedure za oporavak podataka iz sigurnosnih kopija)</a:t>
            </a:r>
            <a:endParaRPr lang="hr-HR" dirty="0"/>
          </a:p>
          <a:p>
            <a:pPr marL="0" indent="0" eaLnBrk="1" hangingPunct="1">
              <a:buNone/>
            </a:pPr>
            <a:endParaRPr lang="hr-HR" dirty="0"/>
          </a:p>
        </p:txBody>
      </p:sp>
    </p:spTree>
    <p:extLst>
      <p:ext uri="{BB962C8B-B14F-4D97-AF65-F5344CB8AC3E}">
        <p14:creationId xmlns:p14="http://schemas.microsoft.com/office/powerpoint/2010/main" val="3334247151"/>
      </p:ext>
    </p:extLst>
  </p:cSld>
  <p:clrMapOvr>
    <a:masterClrMapping/>
  </p:clrMapOvr>
</p:sld>
</file>

<file path=ppt/theme/theme1.xml><?xml version="1.0" encoding="utf-8"?>
<a:theme xmlns:a="http://schemas.openxmlformats.org/drawingml/2006/main" name="Office Theme">
  <a:themeElements>
    <a:clrScheme name="algebra">
      <a:dk1>
        <a:srgbClr val="000000"/>
      </a:dk1>
      <a:lt1>
        <a:srgbClr val="FFFFFF"/>
      </a:lt1>
      <a:dk2>
        <a:srgbClr val="FFFFFF"/>
      </a:dk2>
      <a:lt2>
        <a:srgbClr val="FFFFFF"/>
      </a:lt2>
      <a:accent1>
        <a:srgbClr val="CF41AD"/>
      </a:accent1>
      <a:accent2>
        <a:srgbClr val="F7921D"/>
      </a:accent2>
      <a:accent3>
        <a:srgbClr val="E5E5E5"/>
      </a:accent3>
      <a:accent4>
        <a:srgbClr val="B71373"/>
      </a:accent4>
      <a:accent5>
        <a:srgbClr val="FF8529"/>
      </a:accent5>
      <a:accent6>
        <a:srgbClr val="E83773"/>
      </a:accent6>
      <a:hlink>
        <a:srgbClr val="414141"/>
      </a:hlink>
      <a:folHlink>
        <a:srgbClr val="C131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lgebra-Dizaj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F4E70DA2-F095-462B-9DBC-B4B3CC7C04BF}" vid="{68CDA1FF-4E84-4C62-AE30-5C2A181162E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Racunarstvo bijeli template</Template>
  <TotalTime>0</TotalTime>
  <Words>2658</Words>
  <Application>Microsoft Office PowerPoint</Application>
  <PresentationFormat>On-screen Show (4:3)</PresentationFormat>
  <Paragraphs>316</Paragraphs>
  <Slides>44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44</vt:i4>
      </vt:variant>
    </vt:vector>
  </HeadingPairs>
  <TitlesOfParts>
    <vt:vector size="54" baseType="lpstr">
      <vt:lpstr>Arial</vt:lpstr>
      <vt:lpstr>Calibri</vt:lpstr>
      <vt:lpstr>Inter</vt:lpstr>
      <vt:lpstr>Roboto</vt:lpstr>
      <vt:lpstr>Segoe UI</vt:lpstr>
      <vt:lpstr>Segoe UI Semibold</vt:lpstr>
      <vt:lpstr>Source Sans Pro</vt:lpstr>
      <vt:lpstr>Wingdings</vt:lpstr>
      <vt:lpstr>Office Theme</vt:lpstr>
      <vt:lpstr>Algebra-Dizajn</vt:lpstr>
      <vt:lpstr>PowerPoint Presentation</vt:lpstr>
      <vt:lpstr>Agenda</vt:lpstr>
      <vt:lpstr>Online prijevare</vt:lpstr>
      <vt:lpstr>Online prijevare</vt:lpstr>
      <vt:lpstr>Online prijevare</vt:lpstr>
      <vt:lpstr>PowerPoint Presentation</vt:lpstr>
      <vt:lpstr>Definicija kontrole</vt:lpstr>
      <vt:lpstr>Tipovi kontrola </vt:lpstr>
      <vt:lpstr>Kontrole prema načinu djelovanja</vt:lpstr>
      <vt:lpstr>Kontrolni okviri</vt:lpstr>
      <vt:lpstr>PowerPoint Presentation</vt:lpstr>
      <vt:lpstr>Koji okvir izabrati?</vt:lpstr>
      <vt:lpstr>Koji okvir izabrati?</vt:lpstr>
      <vt:lpstr>Popis najpoznatijih kontrolnih okvira</vt:lpstr>
      <vt:lpstr>Paretovo načelo</vt:lpstr>
      <vt:lpstr>Paretovo načelo (pravilo 80/20)</vt:lpstr>
      <vt:lpstr>Paretovo pravilo i sigurnost</vt:lpstr>
      <vt:lpstr>Negativni Pareto</vt:lpstr>
      <vt:lpstr>PowerPoint Presentation</vt:lpstr>
      <vt:lpstr>Australian Essential Eight</vt:lpstr>
      <vt:lpstr>PowerPoint Presentation</vt:lpstr>
      <vt:lpstr>PowerPoint Presentation</vt:lpstr>
      <vt:lpstr>Australian Essential Eight</vt:lpstr>
      <vt:lpstr>CIS Top 18</vt:lpstr>
      <vt:lpstr>CIS Top 18 </vt:lpstr>
      <vt:lpstr>CIS Top 18</vt:lpstr>
      <vt:lpstr>PowerPoint Presentation</vt:lpstr>
      <vt:lpstr>PowerPoint Presentation</vt:lpstr>
      <vt:lpstr>PowerPoint Presentation</vt:lpstr>
      <vt:lpstr>CIS Top 18 – MFA primjer</vt:lpstr>
      <vt:lpstr>NIST Cybersecurity framework</vt:lpstr>
      <vt:lpstr>NIST CSF</vt:lpstr>
      <vt:lpstr>PowerPoint Presentation</vt:lpstr>
      <vt:lpstr>CIS Top 18 vs NIST CSF</vt:lpstr>
      <vt:lpstr>ISO/IEC 27001:2022</vt:lpstr>
      <vt:lpstr>ISO/IEC 27001</vt:lpstr>
      <vt:lpstr>ISO 27001: Obveze</vt:lpstr>
      <vt:lpstr>ISO/IEC 27002:2022</vt:lpstr>
      <vt:lpstr>PowerPoint Presentation</vt:lpstr>
      <vt:lpstr>ISO 27022:2022</vt:lpstr>
      <vt:lpstr>PowerPoint Presentation</vt:lpstr>
      <vt:lpstr>PowerPoint Presentation</vt:lpstr>
      <vt:lpstr>PowerPoint Presentation</vt:lpstr>
      <vt:lpstr>Zaključak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GRAĐA RAČUNALA</dc:title>
  <dc:creator/>
  <cp:lastModifiedBy/>
  <cp:revision>17</cp:revision>
  <dcterms:created xsi:type="dcterms:W3CDTF">2009-02-27T23:33:40Z</dcterms:created>
  <dcterms:modified xsi:type="dcterms:W3CDTF">2025-03-11T10:31:04Z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MSIP_Label_edf682b7-f91e-48bc-97e5-bfb95b32f5b9_Enabled">
    <vt:lpwstr>true</vt:lpwstr>
  </property>
  <property fmtid="{D5CDD505-2E9C-101B-9397-08002B2CF9AE}" pid="5" name="MSIP_Label_edf682b7-f91e-48bc-97e5-bfb95b32f5b9_SetDate">
    <vt:lpwstr>2024-03-03T19:13:31Z</vt:lpwstr>
  </property>
  <property fmtid="{D5CDD505-2E9C-101B-9397-08002B2CF9AE}" pid="6" name="MSIP_Label_edf682b7-f91e-48bc-97e5-bfb95b32f5b9_Method">
    <vt:lpwstr>Privileged</vt:lpwstr>
  </property>
  <property fmtid="{D5CDD505-2E9C-101B-9397-08002B2CF9AE}" pid="7" name="MSIP_Label_edf682b7-f91e-48bc-97e5-bfb95b32f5b9_Name">
    <vt:lpwstr>defa4170-0d19-0005-0001-bc88714345d2</vt:lpwstr>
  </property>
  <property fmtid="{D5CDD505-2E9C-101B-9397-08002B2CF9AE}" pid="8" name="MSIP_Label_edf682b7-f91e-48bc-97e5-bfb95b32f5b9_SiteId">
    <vt:lpwstr>fbb567ee-ca59-4aea-a378-fbf7761a4986</vt:lpwstr>
  </property>
  <property fmtid="{D5CDD505-2E9C-101B-9397-08002B2CF9AE}" pid="9" name="MSIP_Label_edf682b7-f91e-48bc-97e5-bfb95b32f5b9_ActionId">
    <vt:lpwstr>332c6389-3030-413b-9d8e-fc5260831ecd</vt:lpwstr>
  </property>
  <property fmtid="{D5CDD505-2E9C-101B-9397-08002B2CF9AE}" pid="10" name="MSIP_Label_edf682b7-f91e-48bc-97e5-bfb95b32f5b9_ContentBits">
    <vt:lpwstr>0</vt:lpwstr>
  </property>
</Properties>
</file>