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5" r:id="rId1"/>
    <p:sldMasterId id="2147484060" r:id="rId2"/>
  </p:sldMasterIdLst>
  <p:notesMasterIdLst>
    <p:notesMasterId r:id="rId49"/>
  </p:notesMasterIdLst>
  <p:handoutMasterIdLst>
    <p:handoutMasterId r:id="rId50"/>
  </p:handoutMasterIdLst>
  <p:sldIdLst>
    <p:sldId id="456" r:id="rId3"/>
    <p:sldId id="399" r:id="rId4"/>
    <p:sldId id="431" r:id="rId5"/>
    <p:sldId id="432" r:id="rId6"/>
    <p:sldId id="459" r:id="rId7"/>
    <p:sldId id="418" r:id="rId8"/>
    <p:sldId id="417" r:id="rId9"/>
    <p:sldId id="392" r:id="rId10"/>
    <p:sldId id="401" r:id="rId11"/>
    <p:sldId id="353" r:id="rId12"/>
    <p:sldId id="354" r:id="rId13"/>
    <p:sldId id="355" r:id="rId14"/>
    <p:sldId id="415" r:id="rId15"/>
    <p:sldId id="452" r:id="rId16"/>
    <p:sldId id="356" r:id="rId17"/>
    <p:sldId id="453" r:id="rId18"/>
    <p:sldId id="357" r:id="rId19"/>
    <p:sldId id="358" r:id="rId20"/>
    <p:sldId id="360" r:id="rId21"/>
    <p:sldId id="405" r:id="rId22"/>
    <p:sldId id="361" r:id="rId23"/>
    <p:sldId id="362" r:id="rId24"/>
    <p:sldId id="393" r:id="rId25"/>
    <p:sldId id="363" r:id="rId26"/>
    <p:sldId id="364" r:id="rId27"/>
    <p:sldId id="416" r:id="rId28"/>
    <p:sldId id="449" r:id="rId29"/>
    <p:sldId id="457" r:id="rId30"/>
    <p:sldId id="458" r:id="rId31"/>
    <p:sldId id="397" r:id="rId32"/>
    <p:sldId id="366" r:id="rId33"/>
    <p:sldId id="371" r:id="rId34"/>
    <p:sldId id="372" r:id="rId35"/>
    <p:sldId id="374" r:id="rId36"/>
    <p:sldId id="375" r:id="rId37"/>
    <p:sldId id="376" r:id="rId38"/>
    <p:sldId id="377" r:id="rId39"/>
    <p:sldId id="381" r:id="rId40"/>
    <p:sldId id="382" r:id="rId41"/>
    <p:sldId id="398" r:id="rId42"/>
    <p:sldId id="394" r:id="rId43"/>
    <p:sldId id="460" r:id="rId44"/>
    <p:sldId id="388" r:id="rId45"/>
    <p:sldId id="395" r:id="rId46"/>
    <p:sldId id="455" r:id="rId47"/>
    <p:sldId id="402" r:id="rId48"/>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1FDA4-5CAE-41CA-8BA9-96A9413FAF04}" v="5" dt="2025-03-17T08:26:38.47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3324" autoAdjust="0"/>
  </p:normalViewPr>
  <p:slideViewPr>
    <p:cSldViewPr>
      <p:cViewPr varScale="1">
        <p:scale>
          <a:sx n="73" d="100"/>
          <a:sy n="73" d="100"/>
        </p:scale>
        <p:origin x="1752" y="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A7BE05-07EF-4059-BE66-F882FBF8235D}" type="datetimeFigureOut">
              <a:rPr lang="sr-Latn-CS"/>
              <a:pPr>
                <a:defRPr/>
              </a:pPr>
              <a:t>17.3.2025.</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A78FC39-9A46-4A10-8B8A-88F4B13DD048}" type="slidenum">
              <a:rPr lang="hr-HR"/>
              <a:pPr/>
              <a:t>‹#›</a:t>
            </a:fld>
            <a:endParaRPr lang="hr-HR"/>
          </a:p>
        </p:txBody>
      </p:sp>
    </p:spTree>
    <p:extLst>
      <p:ext uri="{BB962C8B-B14F-4D97-AF65-F5344CB8AC3E}">
        <p14:creationId xmlns:p14="http://schemas.microsoft.com/office/powerpoint/2010/main" val="1962208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extLst/>
          </a:lstStyle>
          <a:p>
            <a:pPr>
              <a:defRPr/>
            </a:pPr>
            <a:fld id="{FDBDDC44-2FE2-47CA-B70D-8473521A32CC}" type="datetimeFigureOut">
              <a:rPr lang="en-US"/>
              <a:pPr>
                <a:defRPr/>
              </a:pPr>
              <a:t>3/17/2025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DD9F249-444C-486D-9D5E-1B1128C64181}" type="slidenum">
              <a:rPr lang="en-US"/>
              <a:pPr/>
              <a:t>‹#›</a:t>
            </a:fld>
            <a:endParaRPr lang="en-US"/>
          </a:p>
        </p:txBody>
      </p:sp>
    </p:spTree>
    <p:extLst>
      <p:ext uri="{BB962C8B-B14F-4D97-AF65-F5344CB8AC3E}">
        <p14:creationId xmlns:p14="http://schemas.microsoft.com/office/powerpoint/2010/main" val="3941763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9037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8314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401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60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68442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81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64005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85113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06690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43981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892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98998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3516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08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37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80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3/17/2025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4831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3/17/2025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210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69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305423929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181276"/>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irst.org/cvss/" TargetMode="External"/><Relationship Id="rId2" Type="http://schemas.openxmlformats.org/officeDocument/2006/relationships/hyperlink" Target="https://cve.mitre.org/cve/"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tenable.com/cve/CVE-2025-24472" TargetMode="External"/><Relationship Id="rId2" Type="http://schemas.openxmlformats.org/officeDocument/2006/relationships/hyperlink" Target="https://www.tenable.com/cve/CVE-2024-55591" TargetMode="External"/><Relationship Id="rId1" Type="http://schemas.openxmlformats.org/officeDocument/2006/relationships/slideLayout" Target="../slideLayouts/slideLayout16.xml"/><Relationship Id="rId4" Type="http://schemas.openxmlformats.org/officeDocument/2006/relationships/hyperlink" Target="https://www.bleepingcomputer.com/news/security/fortinet-discloses-second-firewall-auth-bypass-patched-in-januar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ecernji.hr/vijesti/dvadesetminutna-zvonjava-katedrale-sv-stefana-probudila-becane-1571345"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cisa.gov/topics/critical-infrastructure-security-and-resilience/critical-infrastructure-sectors/communications-sector" TargetMode="External"/><Relationship Id="rId7" Type="http://schemas.openxmlformats.org/officeDocument/2006/relationships/image" Target="../media/image9.png"/><Relationship Id="rId2" Type="http://schemas.openxmlformats.org/officeDocument/2006/relationships/hyperlink" Target="https://www.cisa.gov/news-events/cybersecurity-advisories/aa24-038a" TargetMode="External"/><Relationship Id="rId1" Type="http://schemas.openxmlformats.org/officeDocument/2006/relationships/slideLayout" Target="../slideLayouts/slideLayout16.xml"/><Relationship Id="rId6" Type="http://schemas.openxmlformats.org/officeDocument/2006/relationships/hyperlink" Target="https://www.cisa.gov/topics/critical-infrastructure-security-and-resilience/critical-infrastructure-sectors/water-and-wastewater-sector" TargetMode="External"/><Relationship Id="rId5" Type="http://schemas.openxmlformats.org/officeDocument/2006/relationships/hyperlink" Target="https://www.cisa.gov/topics/critical-infrastructure-security-and-resilience/critical-infrastructure-sectors/transportation-systems-sector" TargetMode="External"/><Relationship Id="rId4" Type="http://schemas.openxmlformats.org/officeDocument/2006/relationships/hyperlink" Target="https://www.cisa.gov/topics/critical-infrastructure-security-and-resilience/critical-infrastructure-sectors/energy-secto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RQlrhMoRWqw"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hr-HR" dirty="0"/>
              <a:t>Upravljanje rizikom</a:t>
            </a:r>
          </a:p>
        </p:txBody>
      </p:sp>
      <p:sp>
        <p:nvSpPr>
          <p:cNvPr id="14339" name="Content Placeholder 2"/>
          <p:cNvSpPr>
            <a:spLocks noGrp="1"/>
          </p:cNvSpPr>
          <p:nvPr>
            <p:ph idx="1"/>
          </p:nvPr>
        </p:nvSpPr>
        <p:spPr/>
        <p:txBody>
          <a:bodyPr>
            <a:normAutofit/>
          </a:bodyPr>
          <a:lstStyle/>
          <a:p>
            <a:pPr eaLnBrk="1" hangingPunct="1"/>
            <a:r>
              <a:rPr lang="hr-HR" dirty="0"/>
              <a:t>Što je sigurnosni rizik?</a:t>
            </a:r>
          </a:p>
          <a:p>
            <a:pPr lvl="1" eaLnBrk="1" hangingPunct="1"/>
            <a:r>
              <a:rPr lang="hr-HR" sz="2100" dirty="0"/>
              <a:t>M</a:t>
            </a:r>
            <a:r>
              <a:rPr lang="vi-VN" sz="2100" dirty="0"/>
              <a:t>ogućnost realizacije neželjenog događaja koji može štetno utjecati na povjerljivost, integritet ili raspoloživost informacijskih resursa</a:t>
            </a:r>
            <a:endParaRPr lang="hr-HR" sz="2100" dirty="0"/>
          </a:p>
          <a:p>
            <a:r>
              <a:rPr lang="hr-HR" dirty="0"/>
              <a:t>Ključno odrediti vjerojatnost i utjecaj</a:t>
            </a:r>
          </a:p>
          <a:p>
            <a:r>
              <a:rPr lang="hr-HR" dirty="0"/>
              <a:t>Optimalna ravnoteža između:</a:t>
            </a:r>
          </a:p>
          <a:p>
            <a:pPr lvl="1"/>
            <a:r>
              <a:rPr lang="hr-HR" dirty="0"/>
              <a:t>Ostvarivanja poslovnih ciljeva</a:t>
            </a:r>
          </a:p>
          <a:p>
            <a:pPr lvl="1"/>
            <a:r>
              <a:rPr lang="hr-HR" dirty="0"/>
              <a:t>Minimiziranja štete (rizika)</a:t>
            </a:r>
          </a:p>
          <a:p>
            <a:r>
              <a:rPr lang="hr-HR" dirty="0"/>
              <a:t>Na koji način svesti rizike na minimalne?</a:t>
            </a:r>
          </a:p>
          <a:p>
            <a:pPr lvl="1"/>
            <a:r>
              <a:rPr lang="hr-HR" dirty="0"/>
              <a:t>A da je rješenje prihvatljivo poslovno i financijski</a:t>
            </a:r>
          </a:p>
          <a:p>
            <a:r>
              <a:rPr lang="hr-HR" dirty="0"/>
              <a:t>Koje mjere implementirati? Koje mjere su se pokazale jako učinkovitima? </a:t>
            </a:r>
          </a:p>
          <a:p>
            <a:pPr eaLnBrk="1" hangingPunct="1"/>
            <a:endParaRPr lang="hr-HR" dirty="0"/>
          </a:p>
          <a:p>
            <a:pPr lvl="1" eaLnBrk="1" hangingPunct="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hr-HR" dirty="0"/>
              <a:t>Ključne faze procesa upravljanja rizikom</a:t>
            </a:r>
          </a:p>
        </p:txBody>
      </p:sp>
      <p:sp>
        <p:nvSpPr>
          <p:cNvPr id="15363" name="Content Placeholder 2"/>
          <p:cNvSpPr>
            <a:spLocks noGrp="1"/>
          </p:cNvSpPr>
          <p:nvPr>
            <p:ph idx="1"/>
          </p:nvPr>
        </p:nvSpPr>
        <p:spPr/>
        <p:txBody>
          <a:bodyPr/>
          <a:lstStyle/>
          <a:p>
            <a:r>
              <a:rPr lang="hr-HR" dirty="0"/>
              <a:t>Procjena rizika (</a:t>
            </a:r>
            <a:r>
              <a:rPr lang="hr-HR" dirty="0" err="1"/>
              <a:t>eng</a:t>
            </a:r>
            <a:r>
              <a:rPr lang="hr-HR" dirty="0"/>
              <a:t>. </a:t>
            </a:r>
            <a:r>
              <a:rPr lang="hr-HR" i="1" dirty="0" err="1"/>
              <a:t>risk</a:t>
            </a:r>
            <a:r>
              <a:rPr lang="hr-HR" i="1" dirty="0"/>
              <a:t> </a:t>
            </a:r>
            <a:r>
              <a:rPr lang="hr-HR" i="1" dirty="0" err="1"/>
              <a:t>assessment</a:t>
            </a:r>
            <a:r>
              <a:rPr lang="hr-HR" dirty="0"/>
              <a:t>)</a:t>
            </a:r>
          </a:p>
          <a:p>
            <a:pPr lvl="1"/>
            <a:r>
              <a:rPr lang="hr-HR" dirty="0"/>
              <a:t>Identifikacija i evaluacija rizika te preporuke za implementaciju kontrola za umanjivanje rizika</a:t>
            </a:r>
          </a:p>
          <a:p>
            <a:r>
              <a:rPr lang="hr-HR" dirty="0"/>
              <a:t>Tretiranje rizika (</a:t>
            </a:r>
            <a:r>
              <a:rPr lang="hr-HR" dirty="0" err="1"/>
              <a:t>eng</a:t>
            </a:r>
            <a:r>
              <a:rPr lang="hr-HR" dirty="0"/>
              <a:t>. </a:t>
            </a:r>
            <a:r>
              <a:rPr lang="hr-HR" i="1" dirty="0" err="1"/>
              <a:t>risk</a:t>
            </a:r>
            <a:r>
              <a:rPr lang="hr-HR" i="1" dirty="0"/>
              <a:t> </a:t>
            </a:r>
            <a:r>
              <a:rPr lang="hr-HR" i="1" dirty="0" err="1"/>
              <a:t>treatment</a:t>
            </a:r>
            <a:r>
              <a:rPr lang="hr-HR" dirty="0"/>
              <a:t>)</a:t>
            </a:r>
          </a:p>
          <a:p>
            <a:pPr lvl="1"/>
            <a:r>
              <a:rPr lang="hr-HR" dirty="0"/>
              <a:t>Određivanje prioriteta, implementacija i održavanje kontrola za umanjivanje rizika</a:t>
            </a:r>
          </a:p>
          <a:p>
            <a:r>
              <a:rPr lang="hr-HR" dirty="0"/>
              <a:t>Evaluacija i nadzor rizika (</a:t>
            </a:r>
            <a:r>
              <a:rPr lang="hr-HR" dirty="0" err="1"/>
              <a:t>eng</a:t>
            </a:r>
            <a:r>
              <a:rPr lang="hr-HR" dirty="0"/>
              <a:t>. </a:t>
            </a:r>
            <a:r>
              <a:rPr lang="hr-HR" i="1" dirty="0" err="1"/>
              <a:t>risk</a:t>
            </a:r>
            <a:r>
              <a:rPr lang="hr-HR" i="1" dirty="0"/>
              <a:t> </a:t>
            </a:r>
            <a:r>
              <a:rPr lang="hr-HR" i="1" dirty="0" err="1"/>
              <a:t>evaluation</a:t>
            </a:r>
            <a:r>
              <a:rPr lang="hr-HR" i="1" dirty="0"/>
              <a:t> </a:t>
            </a:r>
            <a:r>
              <a:rPr lang="hr-HR" i="1" dirty="0" err="1"/>
              <a:t>and</a:t>
            </a:r>
            <a:r>
              <a:rPr lang="hr-HR" i="1" dirty="0"/>
              <a:t> monitoring</a:t>
            </a:r>
            <a:r>
              <a:rPr lang="hr-HR" dirty="0"/>
              <a:t>)</a:t>
            </a:r>
          </a:p>
          <a:p>
            <a:pPr lvl="1"/>
            <a:r>
              <a:rPr lang="hr-HR" dirty="0"/>
              <a:t>kontinuirano vrednovanje i nadzor rizika</a:t>
            </a:r>
          </a:p>
          <a:p>
            <a:pPr eaLnBrk="1" hangingPunct="1"/>
            <a:endParaRPr lang="hr-HR" dirty="0"/>
          </a:p>
          <a:p>
            <a:pPr lvl="1" eaLnBrk="1" hangingPunct="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hr-HR"/>
              <a:t>Upravljanje rizikom</a:t>
            </a:r>
            <a:endParaRPr lang="en-US"/>
          </a:p>
        </p:txBody>
      </p:sp>
      <p:sp>
        <p:nvSpPr>
          <p:cNvPr id="2" name="Content Placeholder 1">
            <a:extLst>
              <a:ext uri="{FF2B5EF4-FFF2-40B4-BE49-F238E27FC236}">
                <a16:creationId xmlns:a16="http://schemas.microsoft.com/office/drawing/2014/main" id="{9FC90533-6387-A66F-D1DB-E8BC77D34F26}"/>
              </a:ext>
            </a:extLst>
          </p:cNvPr>
          <p:cNvSpPr>
            <a:spLocks noGrp="1"/>
          </p:cNvSpPr>
          <p:nvPr>
            <p:ph idx="1"/>
          </p:nvPr>
        </p:nvSpPr>
        <p:spPr/>
        <p:txBody>
          <a:bodyPr/>
          <a:lstStyle/>
          <a:p>
            <a:endParaRPr lang="hr-HR"/>
          </a:p>
        </p:txBody>
      </p:sp>
      <p:pic>
        <p:nvPicPr>
          <p:cNvPr id="16387"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714500"/>
            <a:ext cx="52149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7E16-F34D-4AB9-9273-6749A82FA7D4}"/>
              </a:ext>
            </a:extLst>
          </p:cNvPr>
          <p:cNvSpPr>
            <a:spLocks noGrp="1"/>
          </p:cNvSpPr>
          <p:nvPr>
            <p:ph type="title"/>
          </p:nvPr>
        </p:nvSpPr>
        <p:spPr/>
        <p:txBody>
          <a:bodyPr/>
          <a:lstStyle/>
          <a:p>
            <a:r>
              <a:rPr lang="hr-HR" dirty="0"/>
              <a:t>Procjena rizika (pitanja)</a:t>
            </a:r>
          </a:p>
        </p:txBody>
      </p:sp>
      <p:sp>
        <p:nvSpPr>
          <p:cNvPr id="3" name="Content Placeholder 2">
            <a:extLst>
              <a:ext uri="{FF2B5EF4-FFF2-40B4-BE49-F238E27FC236}">
                <a16:creationId xmlns:a16="http://schemas.microsoft.com/office/drawing/2014/main" id="{15F5132E-0724-417F-A9A3-CA81398402A3}"/>
              </a:ext>
            </a:extLst>
          </p:cNvPr>
          <p:cNvSpPr>
            <a:spLocks noGrp="1"/>
          </p:cNvSpPr>
          <p:nvPr>
            <p:ph idx="1"/>
          </p:nvPr>
        </p:nvSpPr>
        <p:spPr/>
        <p:txBody>
          <a:bodyPr/>
          <a:lstStyle/>
          <a:p>
            <a:r>
              <a:rPr lang="hr-HR" dirty="0"/>
              <a:t>Tko nam prijeti? </a:t>
            </a:r>
          </a:p>
          <a:p>
            <a:r>
              <a:rPr lang="hr-HR" dirty="0"/>
              <a:t>Koji su naši najvažniji resursi? (Što mogu biti njihove mete? Što može biti utjecaj napada?)</a:t>
            </a:r>
          </a:p>
          <a:p>
            <a:r>
              <a:rPr lang="hr-HR" dirty="0"/>
              <a:t>Koliko su učinkovite implementirane kontrole?</a:t>
            </a:r>
          </a:p>
          <a:p>
            <a:r>
              <a:rPr lang="hr-HR" dirty="0"/>
              <a:t>Koji su najčešći vektori napada? (Kako?)</a:t>
            </a:r>
          </a:p>
          <a:p>
            <a:r>
              <a:rPr lang="hr-HR" dirty="0"/>
              <a:t>Kakva je statistika? (interna/eksterna)</a:t>
            </a:r>
          </a:p>
          <a:p>
            <a:pPr marL="0" indent="0">
              <a:buNone/>
            </a:pPr>
            <a:endParaRPr lang="hr-HR" dirty="0"/>
          </a:p>
        </p:txBody>
      </p:sp>
    </p:spTree>
    <p:extLst>
      <p:ext uri="{BB962C8B-B14F-4D97-AF65-F5344CB8AC3E}">
        <p14:creationId xmlns:p14="http://schemas.microsoft.com/office/powerpoint/2010/main" val="181779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E319-E819-7D8D-3941-B14CB875FB3E}"/>
              </a:ext>
            </a:extLst>
          </p:cNvPr>
          <p:cNvSpPr>
            <a:spLocks noGrp="1"/>
          </p:cNvSpPr>
          <p:nvPr>
            <p:ph type="title"/>
          </p:nvPr>
        </p:nvSpPr>
        <p:spPr/>
        <p:txBody>
          <a:bodyPr/>
          <a:lstStyle/>
          <a:p>
            <a:r>
              <a:rPr lang="hr-HR" dirty="0"/>
              <a:t>Procjena rizika</a:t>
            </a:r>
          </a:p>
        </p:txBody>
      </p:sp>
      <p:sp>
        <p:nvSpPr>
          <p:cNvPr id="3" name="Content Placeholder 2">
            <a:extLst>
              <a:ext uri="{FF2B5EF4-FFF2-40B4-BE49-F238E27FC236}">
                <a16:creationId xmlns:a16="http://schemas.microsoft.com/office/drawing/2014/main" id="{60CBE885-4D77-15B5-3E86-A99BD733CBF2}"/>
              </a:ext>
            </a:extLst>
          </p:cNvPr>
          <p:cNvSpPr>
            <a:spLocks noGrp="1"/>
          </p:cNvSpPr>
          <p:nvPr>
            <p:ph idx="1"/>
          </p:nvPr>
        </p:nvSpPr>
        <p:spPr/>
        <p:txBody>
          <a:bodyPr/>
          <a:lstStyle/>
          <a:p>
            <a:pPr eaLnBrk="1" hangingPunct="1"/>
            <a:r>
              <a:rPr lang="hr-HR" dirty="0"/>
              <a:t>Definirati okvir koji pokriva veličinu, opseg, kompleksnost organizacije </a:t>
            </a:r>
            <a:r>
              <a:rPr lang="hr-HR" dirty="0">
                <a:sym typeface="Wingdings" panose="05000000000000000000" pitchFamily="2" charset="2"/>
              </a:rPr>
              <a:t> odnosno koji najbolje odgovara nekoj organizaciji</a:t>
            </a:r>
          </a:p>
          <a:p>
            <a:pPr lvl="1"/>
            <a:r>
              <a:rPr lang="hr-HR" dirty="0">
                <a:sym typeface="Wingdings" panose="05000000000000000000" pitchFamily="2" charset="2"/>
              </a:rPr>
              <a:t>Ne može biti isti okvir ili procjena za malu ili veliku organizaciju</a:t>
            </a:r>
          </a:p>
          <a:p>
            <a:pPr lvl="1"/>
            <a:r>
              <a:rPr lang="hr-HR" dirty="0">
                <a:sym typeface="Wingdings" panose="05000000000000000000" pitchFamily="2" charset="2"/>
              </a:rPr>
              <a:t>5 aplikacija i 50 servera &lt;--&gt;100 aplikacija i 1000 servera</a:t>
            </a:r>
            <a:endParaRPr lang="hr-HR" dirty="0"/>
          </a:p>
          <a:p>
            <a:pPr eaLnBrk="1" hangingPunct="1"/>
            <a:r>
              <a:rPr lang="hr-HR" dirty="0"/>
              <a:t>Složen postupak na čijim se rezultatima temelji cjelokupni proces upravljanja rizikom</a:t>
            </a:r>
          </a:p>
          <a:p>
            <a:pPr marL="0" indent="0">
              <a:buNone/>
            </a:pPr>
            <a:endParaRPr lang="hr-HR" dirty="0"/>
          </a:p>
        </p:txBody>
      </p:sp>
    </p:spTree>
    <p:extLst>
      <p:ext uri="{BB962C8B-B14F-4D97-AF65-F5344CB8AC3E}">
        <p14:creationId xmlns:p14="http://schemas.microsoft.com/office/powerpoint/2010/main" val="413898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hr-HR" dirty="0"/>
              <a:t>Procjena rizika prema resursima ili prema scenarijima</a:t>
            </a:r>
            <a:endParaRPr lang="en-US" dirty="0"/>
          </a:p>
        </p:txBody>
      </p:sp>
      <p:sp>
        <p:nvSpPr>
          <p:cNvPr id="17411" name="Content Placeholder 2"/>
          <p:cNvSpPr>
            <a:spLocks noGrp="1"/>
          </p:cNvSpPr>
          <p:nvPr>
            <p:ph idx="1"/>
          </p:nvPr>
        </p:nvSpPr>
        <p:spPr/>
        <p:txBody>
          <a:bodyPr/>
          <a:lstStyle/>
          <a:p>
            <a:pPr eaLnBrk="1" hangingPunct="1"/>
            <a:r>
              <a:rPr lang="hr-HR" dirty="0"/>
              <a:t>Procjena rizika prema resursima </a:t>
            </a:r>
          </a:p>
          <a:p>
            <a:pPr lvl="1"/>
            <a:r>
              <a:rPr lang="hr-HR" dirty="0"/>
              <a:t>Za svaki resurs je potrebno procijeniti odgovarajući rizik</a:t>
            </a:r>
          </a:p>
          <a:p>
            <a:pPr lvl="1"/>
            <a:r>
              <a:rPr lang="hr-HR" dirty="0"/>
              <a:t>Velika lista rizika, precizan pristup</a:t>
            </a:r>
          </a:p>
          <a:p>
            <a:pPr lvl="1"/>
            <a:r>
              <a:rPr lang="hr-HR" dirty="0"/>
              <a:t>Izazov koliko detaljno raditi procjenu rizika </a:t>
            </a:r>
            <a:r>
              <a:rPr lang="hr-HR" dirty="0">
                <a:sym typeface="Wingdings" panose="05000000000000000000" pitchFamily="2" charset="2"/>
              </a:rPr>
              <a:t> neke organizacije mogu imati na tisuće resursa</a:t>
            </a:r>
            <a:endParaRPr lang="hr-HR" dirty="0"/>
          </a:p>
          <a:p>
            <a:pPr eaLnBrk="1" hangingPunct="1"/>
            <a:r>
              <a:rPr lang="hr-HR" dirty="0"/>
              <a:t>Procjena rizika prema scenarijima</a:t>
            </a:r>
          </a:p>
          <a:p>
            <a:pPr lvl="1"/>
            <a:r>
              <a:rPr lang="hr-HR" dirty="0"/>
              <a:t>Definirati popis scenarija </a:t>
            </a:r>
            <a:r>
              <a:rPr lang="hr-HR" dirty="0">
                <a:sym typeface="Wingdings" panose="05000000000000000000" pitchFamily="2" charset="2"/>
              </a:rPr>
              <a:t> popis loših stvari koje se mogu dogoditi</a:t>
            </a:r>
          </a:p>
          <a:p>
            <a:pPr lvl="1"/>
            <a:r>
              <a:rPr lang="hr-HR" dirty="0">
                <a:sym typeface="Wingdings" panose="05000000000000000000" pitchFamily="2" charset="2"/>
              </a:rPr>
              <a:t>Potrebno dobro razumijevanje resursa / kontrola</a:t>
            </a:r>
          </a:p>
          <a:p>
            <a:pPr lvl="1"/>
            <a:r>
              <a:rPr lang="hr-HR" dirty="0">
                <a:sym typeface="Wingdings" panose="05000000000000000000" pitchFamily="2" charset="2"/>
              </a:rPr>
              <a:t>Precizno definirati scenarije</a:t>
            </a:r>
          </a:p>
          <a:p>
            <a:pPr lvl="1"/>
            <a:endParaRPr lang="hr-HR" dirty="0">
              <a:sym typeface="Wingdings" panose="05000000000000000000" pitchFamily="2" charset="2"/>
            </a:endParaRPr>
          </a:p>
          <a:p>
            <a:pPr lvl="1"/>
            <a:endParaRPr lang="hr-HR" dirty="0"/>
          </a:p>
          <a:p>
            <a:pPr eaLnBrk="1" hangingPunct="1"/>
            <a:endParaRPr lang="hr-HR" dirty="0"/>
          </a:p>
          <a:p>
            <a:pPr lvl="1" eaLnBrk="1" hangingPunct="1"/>
            <a:endParaRPr lang="en-US" dirty="0"/>
          </a:p>
        </p:txBody>
      </p:sp>
    </p:spTree>
    <p:extLst>
      <p:ext uri="{BB962C8B-B14F-4D97-AF65-F5344CB8AC3E}">
        <p14:creationId xmlns:p14="http://schemas.microsoft.com/office/powerpoint/2010/main" val="231030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1177-1CCD-6079-087D-7AE1E081BFDE}"/>
              </a:ext>
            </a:extLst>
          </p:cNvPr>
          <p:cNvSpPr>
            <a:spLocks noGrp="1"/>
          </p:cNvSpPr>
          <p:nvPr>
            <p:ph type="title"/>
          </p:nvPr>
        </p:nvSpPr>
        <p:spPr/>
        <p:txBody>
          <a:bodyPr/>
          <a:lstStyle/>
          <a:p>
            <a:r>
              <a:rPr lang="hr-HR" dirty="0"/>
              <a:t>Procjena rizika prema resursima ili prema scenarijima</a:t>
            </a:r>
          </a:p>
        </p:txBody>
      </p:sp>
      <p:sp>
        <p:nvSpPr>
          <p:cNvPr id="3" name="Content Placeholder 2">
            <a:extLst>
              <a:ext uri="{FF2B5EF4-FFF2-40B4-BE49-F238E27FC236}">
                <a16:creationId xmlns:a16="http://schemas.microsoft.com/office/drawing/2014/main" id="{82BCB8AF-E00F-201E-CF07-47D405BD1210}"/>
              </a:ext>
            </a:extLst>
          </p:cNvPr>
          <p:cNvSpPr>
            <a:spLocks noGrp="1"/>
          </p:cNvSpPr>
          <p:nvPr>
            <p:ph idx="1"/>
          </p:nvPr>
        </p:nvSpPr>
        <p:spPr/>
        <p:txBody>
          <a:bodyPr/>
          <a:lstStyle/>
          <a:p>
            <a:r>
              <a:rPr lang="hr-HR" dirty="0"/>
              <a:t>važno je da procjena rizika bude sveobuhvatna koliko vam je potrebno i da za ishod ima niz radnji koje će unaprijediti razinu sigurnosti</a:t>
            </a:r>
          </a:p>
          <a:p>
            <a:r>
              <a:rPr lang="hr-HR" dirty="0"/>
              <a:t>Procjena rizika prema scenarijima</a:t>
            </a:r>
          </a:p>
          <a:p>
            <a:pPr marL="342900" lvl="1" indent="0">
              <a:buNone/>
            </a:pPr>
            <a:r>
              <a:rPr lang="hr-HR" dirty="0"/>
              <a:t>+ jednostavniji/praktičniji, fokus na važne rizike</a:t>
            </a:r>
          </a:p>
          <a:p>
            <a:pPr lvl="1">
              <a:buFontTx/>
              <a:buChar char="-"/>
            </a:pPr>
            <a:r>
              <a:rPr lang="hr-HR" dirty="0">
                <a:sym typeface="Wingdings" panose="05000000000000000000" pitchFamily="2" charset="2"/>
              </a:rPr>
              <a:t>može biti manje strukturiran pa se neki rizici mogu izostaviti</a:t>
            </a:r>
          </a:p>
          <a:p>
            <a:r>
              <a:rPr lang="hr-HR" dirty="0">
                <a:sym typeface="Wingdings" panose="05000000000000000000" pitchFamily="2" charset="2"/>
              </a:rPr>
              <a:t>Procjena rizika prema resursima</a:t>
            </a:r>
          </a:p>
          <a:p>
            <a:pPr marL="342900" lvl="1" indent="0">
              <a:buNone/>
            </a:pPr>
            <a:r>
              <a:rPr lang="hr-HR" dirty="0">
                <a:sym typeface="Wingdings" panose="05000000000000000000" pitchFamily="2" charset="2"/>
              </a:rPr>
              <a:t>+ sveobuhvatna lista rizika</a:t>
            </a:r>
          </a:p>
          <a:p>
            <a:pPr marL="342900" lvl="1" indent="0">
              <a:buNone/>
            </a:pPr>
            <a:r>
              <a:rPr lang="hr-HR" dirty="0">
                <a:sym typeface="Wingdings" panose="05000000000000000000" pitchFamily="2" charset="2"/>
              </a:rPr>
              <a:t>- previše detaljna, teže djelovati</a:t>
            </a:r>
          </a:p>
          <a:p>
            <a:pPr lvl="1">
              <a:buFontTx/>
              <a:buChar char="-"/>
            </a:pPr>
            <a:endParaRPr lang="hr-HR" dirty="0"/>
          </a:p>
          <a:p>
            <a:pPr marL="342900" lvl="1" indent="0">
              <a:buNone/>
            </a:pPr>
            <a:endParaRPr lang="hr-HR" dirty="0"/>
          </a:p>
        </p:txBody>
      </p:sp>
    </p:spTree>
    <p:extLst>
      <p:ext uri="{BB962C8B-B14F-4D97-AF65-F5344CB8AC3E}">
        <p14:creationId xmlns:p14="http://schemas.microsoft.com/office/powerpoint/2010/main" val="195185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hr-HR" dirty="0"/>
              <a:t>Koraci procjene rizika</a:t>
            </a:r>
            <a:br>
              <a:rPr lang="hr-HR" dirty="0"/>
            </a:br>
            <a:endParaRPr lang="en-US" dirty="0"/>
          </a:p>
        </p:txBody>
      </p:sp>
      <p:sp>
        <p:nvSpPr>
          <p:cNvPr id="18435" name="Content Placeholder 2"/>
          <p:cNvSpPr>
            <a:spLocks noGrp="1"/>
          </p:cNvSpPr>
          <p:nvPr>
            <p:ph idx="1"/>
          </p:nvPr>
        </p:nvSpPr>
        <p:spPr/>
        <p:txBody>
          <a:bodyPr/>
          <a:lstStyle/>
          <a:p>
            <a:r>
              <a:rPr lang="hr-HR" dirty="0"/>
              <a:t>Identifikacija resursa </a:t>
            </a:r>
          </a:p>
          <a:p>
            <a:r>
              <a:rPr lang="hr-HR" dirty="0"/>
              <a:t>Identifikacija ranjivosti</a:t>
            </a:r>
          </a:p>
          <a:p>
            <a:r>
              <a:rPr lang="hr-HR" dirty="0"/>
              <a:t>Identifikacija prijetnji </a:t>
            </a:r>
          </a:p>
          <a:p>
            <a:r>
              <a:rPr lang="hr-HR" dirty="0"/>
              <a:t>Identifikacija i analiza postojećih sigurnosnih kontrola</a:t>
            </a:r>
          </a:p>
          <a:p>
            <a:r>
              <a:rPr lang="hr-HR" dirty="0"/>
              <a:t>Procjena vjerojatnosti ostvarivanja prijetnje</a:t>
            </a:r>
          </a:p>
          <a:p>
            <a:r>
              <a:rPr lang="hr-HR" dirty="0"/>
              <a:t>Procjena štete koja nastaje realizacijom prijetnje</a:t>
            </a:r>
          </a:p>
          <a:p>
            <a:r>
              <a:rPr lang="hr-HR" dirty="0"/>
              <a:t>Izračun rizika</a:t>
            </a:r>
          </a:p>
          <a:p>
            <a:r>
              <a:rPr lang="hr-HR" dirty="0"/>
              <a:t>Prijedlog kontrola za umanjivanje rizika</a:t>
            </a:r>
          </a:p>
          <a:p>
            <a:pPr lvl="1" eaLnBrk="1" hangingPunct="1"/>
            <a:endParaRPr lang="hr-HR" dirty="0"/>
          </a:p>
          <a:p>
            <a:pPr eaLnBrk="1" hangingPunct="1"/>
            <a:endParaRPr lang="hr-HR" dirty="0"/>
          </a:p>
          <a:p>
            <a:pPr lvl="1" eaLnBrk="1" hangingPunct="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hr-HR"/>
              <a:t>Identifikacija resursa</a:t>
            </a:r>
            <a:endParaRPr lang="en-US"/>
          </a:p>
        </p:txBody>
      </p:sp>
      <p:sp>
        <p:nvSpPr>
          <p:cNvPr id="19459" name="Content Placeholder 2"/>
          <p:cNvSpPr>
            <a:spLocks noGrp="1"/>
          </p:cNvSpPr>
          <p:nvPr>
            <p:ph idx="1"/>
          </p:nvPr>
        </p:nvSpPr>
        <p:spPr/>
        <p:txBody>
          <a:bodyPr/>
          <a:lstStyle/>
          <a:p>
            <a:pPr eaLnBrk="1" hangingPunct="1"/>
            <a:r>
              <a:rPr lang="hr-HR" dirty="0"/>
              <a:t>Identifikacija resursa koje organizacija ima</a:t>
            </a:r>
          </a:p>
          <a:p>
            <a:pPr eaLnBrk="1" hangingPunct="1"/>
            <a:r>
              <a:rPr lang="hr-HR" dirty="0"/>
              <a:t>Resurs</a:t>
            </a:r>
          </a:p>
          <a:p>
            <a:pPr lvl="1" eaLnBrk="1" hangingPunct="1"/>
            <a:r>
              <a:rPr lang="hr-HR" sz="2100" dirty="0"/>
              <a:t>Svako sredstvo u vlasništvu organizacije ili sredstvo kojim organizacija raspolaže, koje ima značaj za organizaciju, odnosno poslovne procese organizacije</a:t>
            </a:r>
          </a:p>
          <a:p>
            <a:pPr eaLnBrk="1" hangingPunct="1"/>
            <a:r>
              <a:rPr lang="hr-HR" dirty="0"/>
              <a:t>Obično se dijele u potkategorije</a:t>
            </a:r>
          </a:p>
          <a:p>
            <a:pPr lvl="1"/>
            <a:r>
              <a:rPr lang="hr-HR" sz="2100" dirty="0"/>
              <a:t>Lokacija (fizički prostor), ljudski resursi, infrastruktura, mrežna infrastruktura, hardver, softver, informacije, poslovni partneri</a:t>
            </a:r>
          </a:p>
          <a:p>
            <a:pPr lvl="1" eaLnBrk="1" hangingPunct="1"/>
            <a:endParaRPr lang="hr-HR" dirty="0"/>
          </a:p>
          <a:p>
            <a:pPr eaLnBrk="1" hangingPunct="1"/>
            <a:endParaRPr lang="hr-HR" dirty="0"/>
          </a:p>
          <a:p>
            <a:pPr lvl="1" eaLnBrk="1" hangingPunct="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hr-HR" dirty="0"/>
              <a:t>Identifikacija resursa</a:t>
            </a:r>
            <a:endParaRPr lang="en-US" dirty="0"/>
          </a:p>
        </p:txBody>
      </p:sp>
      <p:sp>
        <p:nvSpPr>
          <p:cNvPr id="21507" name="Content Placeholder 2"/>
          <p:cNvSpPr>
            <a:spLocks noGrp="1"/>
          </p:cNvSpPr>
          <p:nvPr>
            <p:ph idx="1"/>
          </p:nvPr>
        </p:nvSpPr>
        <p:spPr/>
        <p:txBody>
          <a:bodyPr>
            <a:normAutofit/>
          </a:bodyPr>
          <a:lstStyle/>
          <a:p>
            <a:r>
              <a:rPr lang="hr-HR" dirty="0"/>
              <a:t>Nužno je odrediti vrijednost resursa</a:t>
            </a:r>
          </a:p>
          <a:p>
            <a:pPr lvl="1"/>
            <a:r>
              <a:rPr lang="hr-HR" dirty="0"/>
              <a:t>Kvalitativno</a:t>
            </a:r>
          </a:p>
          <a:p>
            <a:pPr lvl="1"/>
            <a:r>
              <a:rPr lang="hr-HR" dirty="0"/>
              <a:t>Kvantitativno</a:t>
            </a:r>
          </a:p>
          <a:p>
            <a:r>
              <a:rPr lang="hr-HR" dirty="0"/>
              <a:t>Mogu se uzeti sljedeći faktori</a:t>
            </a:r>
          </a:p>
          <a:p>
            <a:pPr lvl="1"/>
            <a:r>
              <a:rPr lang="hr-HR" dirty="0"/>
              <a:t>Poslovna vrijednost resursa (koji poslovni proces pokriva, interni, vanjski, broj korisnika, regulativa,…)</a:t>
            </a:r>
          </a:p>
          <a:p>
            <a:pPr lvl="1"/>
            <a:r>
              <a:rPr lang="hr-HR" dirty="0"/>
              <a:t>Reputacijska vrijednost</a:t>
            </a:r>
          </a:p>
          <a:p>
            <a:pPr eaLnBrk="1" hangingPunct="1"/>
            <a:r>
              <a:rPr lang="hr-HR" dirty="0"/>
              <a:t>Najvažnije: </a:t>
            </a:r>
            <a:r>
              <a:rPr lang="hr-HR" u="sng" dirty="0"/>
              <a:t>vrijednost s obzirom na poslovni proces u kojem se resurs koristi</a:t>
            </a:r>
          </a:p>
          <a:p>
            <a:pPr marL="342900" lvl="1" indent="0" eaLnBrk="1" hangingPunct="1">
              <a:buNone/>
            </a:pPr>
            <a:endParaRPr lang="hr-HR" dirty="0"/>
          </a:p>
          <a:p>
            <a:pPr eaLnBrk="1" hangingPunct="1"/>
            <a:endParaRPr lang="hr-HR" dirty="0"/>
          </a:p>
          <a:p>
            <a:pPr lvl="1" eaLnBrk="1" hangingPunct="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Uvod</a:t>
            </a:r>
          </a:p>
        </p:txBody>
      </p:sp>
      <p:sp>
        <p:nvSpPr>
          <p:cNvPr id="3" name="Content Placeholder 2"/>
          <p:cNvSpPr>
            <a:spLocks noGrp="1"/>
          </p:cNvSpPr>
          <p:nvPr>
            <p:ph idx="1"/>
          </p:nvPr>
        </p:nvSpPr>
        <p:spPr/>
        <p:txBody>
          <a:bodyPr/>
          <a:lstStyle/>
          <a:p>
            <a:r>
              <a:rPr lang="hr-HR" dirty="0"/>
              <a:t>Osnovne informacije o procjeni rizika</a:t>
            </a:r>
          </a:p>
          <a:p>
            <a:r>
              <a:rPr lang="hr-HR" dirty="0"/>
              <a:t>Kratak osvrt na bitne elemente u procjeni rizika</a:t>
            </a:r>
          </a:p>
          <a:p>
            <a:r>
              <a:rPr lang="hr-HR" dirty="0"/>
              <a:t>Osnovno o sigurnosnim kontrolama</a:t>
            </a:r>
          </a:p>
          <a:p>
            <a:r>
              <a:rPr lang="hr-HR" dirty="0"/>
              <a:t>Kvalitativna i kvantitativna procjena rizika</a:t>
            </a:r>
          </a:p>
        </p:txBody>
      </p:sp>
    </p:spTree>
    <p:extLst>
      <p:ext uri="{BB962C8B-B14F-4D97-AF65-F5344CB8AC3E}">
        <p14:creationId xmlns:p14="http://schemas.microsoft.com/office/powerpoint/2010/main" val="422695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Pitanja za procjenu važnosti resursa?</a:t>
            </a:r>
            <a:endParaRPr lang="en-US" dirty="0"/>
          </a:p>
        </p:txBody>
      </p:sp>
      <p:sp>
        <p:nvSpPr>
          <p:cNvPr id="2" name="Content Placeholder 1"/>
          <p:cNvSpPr>
            <a:spLocks noGrp="1"/>
          </p:cNvSpPr>
          <p:nvPr>
            <p:ph idx="1"/>
          </p:nvPr>
        </p:nvSpPr>
        <p:spPr/>
        <p:txBody>
          <a:bodyPr/>
          <a:lstStyle/>
          <a:p>
            <a:r>
              <a:rPr lang="hr-HR" dirty="0"/>
              <a:t>Čemu služi aplikacija/sustav?</a:t>
            </a:r>
          </a:p>
          <a:p>
            <a:pPr lvl="1"/>
            <a:r>
              <a:rPr lang="hr-HR" dirty="0"/>
              <a:t>Tko ga koristi? Koliko ima korisnika?</a:t>
            </a:r>
          </a:p>
          <a:p>
            <a:r>
              <a:rPr lang="hr-HR" dirty="0"/>
              <a:t>Koji podaci se koriste?</a:t>
            </a:r>
          </a:p>
          <a:p>
            <a:r>
              <a:rPr lang="hr-HR" dirty="0"/>
              <a:t>Tko je dobavljač?</a:t>
            </a:r>
            <a:endParaRPr lang="en-US" dirty="0"/>
          </a:p>
          <a:p>
            <a:r>
              <a:rPr lang="hr-HR" dirty="0"/>
              <a:t>Koja interna i eksterna sučelja sustav ima?</a:t>
            </a:r>
            <a:endParaRPr lang="en-US" dirty="0"/>
          </a:p>
          <a:p>
            <a:r>
              <a:rPr lang="hr-HR" dirty="0"/>
              <a:t>Kakav je tijek podataka? Gdje se i kako podaci pohranjuju?</a:t>
            </a:r>
          </a:p>
          <a:p>
            <a:pPr marL="0" indent="0">
              <a:buNone/>
            </a:pPr>
            <a:endParaRPr lang="hr-HR" dirty="0"/>
          </a:p>
        </p:txBody>
      </p:sp>
    </p:spTree>
    <p:extLst>
      <p:ext uri="{BB962C8B-B14F-4D97-AF65-F5344CB8AC3E}">
        <p14:creationId xmlns:p14="http://schemas.microsoft.com/office/powerpoint/2010/main" val="37542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hr-HR" dirty="0"/>
              <a:t>Identifikacija ranjivosti</a:t>
            </a:r>
            <a:endParaRPr lang="en-US" dirty="0"/>
          </a:p>
        </p:txBody>
      </p:sp>
      <p:sp>
        <p:nvSpPr>
          <p:cNvPr id="22531" name="Content Placeholder 2"/>
          <p:cNvSpPr>
            <a:spLocks noGrp="1"/>
          </p:cNvSpPr>
          <p:nvPr>
            <p:ph idx="1"/>
          </p:nvPr>
        </p:nvSpPr>
        <p:spPr/>
        <p:txBody>
          <a:bodyPr/>
          <a:lstStyle/>
          <a:p>
            <a:pPr eaLnBrk="1" hangingPunct="1"/>
            <a:r>
              <a:rPr lang="hr-HR" dirty="0"/>
              <a:t>Ranjivost je svojstvo resursa</a:t>
            </a:r>
          </a:p>
          <a:p>
            <a:pPr lvl="1" eaLnBrk="1" hangingPunct="1"/>
            <a:r>
              <a:rPr lang="hr-HR" dirty="0"/>
              <a:t>Slabost u sustavu, sigurnosnim procedurama, dizajnu ili implementaciji resursa</a:t>
            </a:r>
          </a:p>
          <a:p>
            <a:pPr lvl="1" eaLnBrk="1" hangingPunct="1"/>
            <a:r>
              <a:rPr lang="hr-HR" dirty="0"/>
              <a:t>Može biti iskorištena i rezultirati sigurnosnim incidentom</a:t>
            </a:r>
          </a:p>
          <a:p>
            <a:pPr eaLnBrk="1" hangingPunct="1"/>
            <a:r>
              <a:rPr lang="hr-HR" dirty="0"/>
              <a:t>Ranjivosti nisu samo u tehničkim mjerama zaštite</a:t>
            </a:r>
          </a:p>
          <a:p>
            <a:pPr lvl="1" eaLnBrk="1" hangingPunct="1"/>
            <a:r>
              <a:rPr lang="hr-HR" dirty="0"/>
              <a:t>Iako su takve najčešće vidljive</a:t>
            </a:r>
          </a:p>
          <a:p>
            <a:pPr lvl="1" eaLnBrk="1" hangingPunct="1"/>
            <a:r>
              <a:rPr lang="hr-HR" dirty="0"/>
              <a:t>Npr. konfiguracijske postavke, propusti u Web aplikaciji, loše lozinke, nekorištenje MFA</a:t>
            </a:r>
          </a:p>
          <a:p>
            <a:pPr eaLnBrk="1" hangingPunct="1"/>
            <a:endParaRPr lang="hr-HR" dirty="0"/>
          </a:p>
          <a:p>
            <a:pPr lvl="1" eaLnBrk="1" hangingPunct="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hr-HR"/>
              <a:t>Identifikacija ranjivosti</a:t>
            </a:r>
            <a:endParaRPr lang="en-US"/>
          </a:p>
        </p:txBody>
      </p:sp>
      <p:sp>
        <p:nvSpPr>
          <p:cNvPr id="23555" name="Content Placeholder 2"/>
          <p:cNvSpPr>
            <a:spLocks noGrp="1"/>
          </p:cNvSpPr>
          <p:nvPr>
            <p:ph idx="1"/>
          </p:nvPr>
        </p:nvSpPr>
        <p:spPr/>
        <p:txBody>
          <a:bodyPr/>
          <a:lstStyle/>
          <a:p>
            <a:pPr eaLnBrk="1" hangingPunct="1"/>
            <a:r>
              <a:rPr lang="hr-HR" dirty="0"/>
              <a:t>Sigurnosni rizik izravno ovisi o broju i vrsti ranjivosti</a:t>
            </a:r>
          </a:p>
          <a:p>
            <a:pPr eaLnBrk="1" hangingPunct="1"/>
            <a:r>
              <a:rPr lang="hr-HR" dirty="0"/>
              <a:t>Implementacija sigurnosnih kontrola na pojedine ranjivosti izravno umanjuje sigurnosni rizik</a:t>
            </a:r>
          </a:p>
          <a:p>
            <a:pPr eaLnBrk="1" hangingPunct="1"/>
            <a:r>
              <a:rPr lang="hr-HR" dirty="0"/>
              <a:t>Ranjivosti se uvijek analiziraju u kombinaciji s prijetnjama</a:t>
            </a:r>
          </a:p>
          <a:p>
            <a:pPr lvl="1" eaLnBrk="1" hangingPunct="1"/>
            <a:r>
              <a:rPr lang="hr-HR" dirty="0"/>
              <a:t>Npr. ako postoji ranjivost ali ne i prijetnja rizik je jednak nuli </a:t>
            </a:r>
          </a:p>
          <a:p>
            <a:pPr marL="274638" lvl="1" indent="0" eaLnBrk="1" hangingPunct="1">
              <a:buNone/>
            </a:pPr>
            <a:endParaRPr lang="hr-HR" dirty="0"/>
          </a:p>
          <a:p>
            <a:pPr marL="274638" lvl="1" indent="0" eaLnBrk="1" hangingPunct="1">
              <a:buNone/>
            </a:pPr>
            <a:endParaRPr lang="hr-HR" dirty="0"/>
          </a:p>
          <a:p>
            <a:pPr lvl="1" eaLnBrk="1" hangingPunct="1"/>
            <a:endParaRPr lang="hr-HR" dirty="0"/>
          </a:p>
          <a:p>
            <a:pPr lvl="1" eaLnBrk="1" hangingPunct="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hr-HR" dirty="0"/>
              <a:t>Izvori informacija za procjenu ranjivosti</a:t>
            </a:r>
            <a:endParaRPr lang="en-US" dirty="0"/>
          </a:p>
        </p:txBody>
      </p:sp>
      <p:sp>
        <p:nvSpPr>
          <p:cNvPr id="26627" name="Content Placeholder 2"/>
          <p:cNvSpPr>
            <a:spLocks noGrp="1"/>
          </p:cNvSpPr>
          <p:nvPr>
            <p:ph idx="1"/>
          </p:nvPr>
        </p:nvSpPr>
        <p:spPr/>
        <p:txBody>
          <a:bodyPr/>
          <a:lstStyle/>
          <a:p>
            <a:r>
              <a:rPr lang="hr-HR" dirty="0"/>
              <a:t>Sigurnosni incidenti u prošlosti</a:t>
            </a:r>
          </a:p>
          <a:p>
            <a:r>
              <a:rPr lang="hr-HR" dirty="0"/>
              <a:t>Trendovi u inf. sigurnosti</a:t>
            </a:r>
          </a:p>
          <a:p>
            <a:r>
              <a:rPr lang="hr-HR" dirty="0"/>
              <a:t>Baze ranjivosti</a:t>
            </a:r>
          </a:p>
          <a:p>
            <a:pPr lvl="1"/>
            <a:r>
              <a:rPr lang="hr-HR" dirty="0"/>
              <a:t>CVE – </a:t>
            </a:r>
            <a:r>
              <a:rPr lang="hr-HR" dirty="0" err="1"/>
              <a:t>common</a:t>
            </a:r>
            <a:r>
              <a:rPr lang="hr-HR" dirty="0"/>
              <a:t> </a:t>
            </a:r>
            <a:r>
              <a:rPr lang="hr-HR" dirty="0" err="1"/>
              <a:t>vulnerabilites</a:t>
            </a:r>
            <a:r>
              <a:rPr lang="hr-HR" dirty="0"/>
              <a:t> and </a:t>
            </a:r>
            <a:r>
              <a:rPr lang="hr-HR" dirty="0" err="1"/>
              <a:t>exposures</a:t>
            </a:r>
            <a:r>
              <a:rPr lang="hr-HR" dirty="0"/>
              <a:t> </a:t>
            </a:r>
          </a:p>
          <a:p>
            <a:pPr marL="342900" lvl="1" indent="0">
              <a:buNone/>
            </a:pPr>
            <a:r>
              <a:rPr lang="hr-HR" dirty="0">
                <a:hlinkClick r:id="rId2"/>
              </a:rPr>
              <a:t>https://cve.mitre.org/cve/</a:t>
            </a:r>
            <a:endParaRPr lang="hr-HR" dirty="0"/>
          </a:p>
          <a:p>
            <a:pPr lvl="1"/>
            <a:r>
              <a:rPr lang="hr-HR" dirty="0"/>
              <a:t>CVSS – </a:t>
            </a:r>
            <a:r>
              <a:rPr lang="hr-HR" dirty="0" err="1"/>
              <a:t>common</a:t>
            </a:r>
            <a:r>
              <a:rPr lang="hr-HR" dirty="0"/>
              <a:t> </a:t>
            </a:r>
            <a:r>
              <a:rPr lang="hr-HR" dirty="0" err="1"/>
              <a:t>vulnerability</a:t>
            </a:r>
            <a:r>
              <a:rPr lang="hr-HR" dirty="0"/>
              <a:t> </a:t>
            </a:r>
            <a:r>
              <a:rPr lang="hr-HR" dirty="0" err="1"/>
              <a:t>scoring</a:t>
            </a:r>
            <a:r>
              <a:rPr lang="hr-HR" dirty="0"/>
              <a:t> system </a:t>
            </a:r>
          </a:p>
          <a:p>
            <a:pPr marL="342900" lvl="1" indent="0">
              <a:buNone/>
            </a:pPr>
            <a:r>
              <a:rPr lang="hr-HR" dirty="0">
                <a:hlinkClick r:id="rId3"/>
              </a:rPr>
              <a:t>https://www.first.org/cvss/</a:t>
            </a:r>
            <a:endParaRPr lang="hr-HR" dirty="0"/>
          </a:p>
          <a:p>
            <a:pPr lvl="1"/>
            <a:r>
              <a:rPr lang="hr-HR" dirty="0"/>
              <a:t>https://nvd.nist.gov/</a:t>
            </a:r>
          </a:p>
          <a:p>
            <a:r>
              <a:rPr lang="hr-HR" dirty="0"/>
              <a:t>Nalazi revizije (interne i eksterne)</a:t>
            </a:r>
          </a:p>
          <a:p>
            <a:r>
              <a:rPr lang="hr-HR" dirty="0"/>
              <a:t>Alati za procjenu ranjivosti (engl. </a:t>
            </a:r>
            <a:r>
              <a:rPr lang="hr-HR" dirty="0" err="1"/>
              <a:t>Vulnerability</a:t>
            </a:r>
            <a:r>
              <a:rPr lang="hr-HR" dirty="0"/>
              <a:t> </a:t>
            </a:r>
            <a:r>
              <a:rPr lang="hr-HR" dirty="0" err="1"/>
              <a:t>Assessment</a:t>
            </a:r>
            <a:r>
              <a:rPr lang="hr-HR" dirty="0"/>
              <a:t>) </a:t>
            </a:r>
            <a:r>
              <a:rPr lang="hr-HR" dirty="0">
                <a:sym typeface="Wingdings" panose="05000000000000000000" pitchFamily="2" charset="2"/>
              </a:rPr>
              <a:t> </a:t>
            </a:r>
            <a:r>
              <a:rPr lang="hr-HR" dirty="0" err="1"/>
              <a:t>Vulnerability</a:t>
            </a:r>
            <a:r>
              <a:rPr lang="hr-HR" dirty="0"/>
              <a:t> </a:t>
            </a:r>
            <a:r>
              <a:rPr lang="hr-HR" dirty="0" err="1"/>
              <a:t>Prioritization</a:t>
            </a:r>
            <a:r>
              <a:rPr lang="hr-HR" dirty="0"/>
              <a:t> Technology</a:t>
            </a:r>
          </a:p>
          <a:p>
            <a:r>
              <a:rPr lang="hr-HR" dirty="0"/>
              <a:t>Penetracijsko testiranje</a:t>
            </a:r>
          </a:p>
          <a:p>
            <a:endParaRPr lang="hr-HR" dirty="0"/>
          </a:p>
          <a:p>
            <a:pPr lvl="1"/>
            <a:endParaRPr lang="hr-HR" dirty="0"/>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hr-HR" dirty="0"/>
              <a:t>Identifikacija prijetnji</a:t>
            </a:r>
            <a:endParaRPr lang="en-US" dirty="0"/>
          </a:p>
        </p:txBody>
      </p:sp>
      <p:sp>
        <p:nvSpPr>
          <p:cNvPr id="24579" name="Content Placeholder 2"/>
          <p:cNvSpPr>
            <a:spLocks noGrp="1"/>
          </p:cNvSpPr>
          <p:nvPr>
            <p:ph idx="1"/>
          </p:nvPr>
        </p:nvSpPr>
        <p:spPr/>
        <p:txBody>
          <a:bodyPr/>
          <a:lstStyle/>
          <a:p>
            <a:pPr eaLnBrk="1" hangingPunct="1"/>
            <a:r>
              <a:rPr lang="hr-HR" dirty="0"/>
              <a:t>Prijetnja je mogućnost da izvor prijetnje iskoristi ranjivost i pri tome uzrokuje štetu resursu</a:t>
            </a:r>
          </a:p>
          <a:p>
            <a:pPr eaLnBrk="1" hangingPunct="1"/>
            <a:r>
              <a:rPr lang="hr-HR" dirty="0"/>
              <a:t>Izvor prijetnje ne predstavlja rizik ako ne postoji ranjivost</a:t>
            </a:r>
          </a:p>
          <a:p>
            <a:pPr marL="0" indent="0" eaLnBrk="1" hangingPunct="1">
              <a:buNone/>
            </a:pPr>
            <a:endParaRPr lang="hr-HR" sz="2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hr-HR" dirty="0"/>
              <a:t>Kategorije prijetnji</a:t>
            </a:r>
          </a:p>
        </p:txBody>
      </p:sp>
      <p:sp>
        <p:nvSpPr>
          <p:cNvPr id="25603" name="Content Placeholder 2"/>
          <p:cNvSpPr>
            <a:spLocks noGrp="1"/>
          </p:cNvSpPr>
          <p:nvPr>
            <p:ph idx="1"/>
          </p:nvPr>
        </p:nvSpPr>
        <p:spPr/>
        <p:txBody>
          <a:bodyPr/>
          <a:lstStyle/>
          <a:p>
            <a:r>
              <a:rPr lang="hr-HR" sz="2300" dirty="0"/>
              <a:t>Ljudske prijetnje (</a:t>
            </a:r>
            <a:r>
              <a:rPr lang="hr-HR" sz="2300" dirty="0" err="1"/>
              <a:t>eng</a:t>
            </a:r>
            <a:r>
              <a:rPr lang="hr-HR" sz="2300" dirty="0"/>
              <a:t>. </a:t>
            </a:r>
            <a:r>
              <a:rPr lang="hr-HR" sz="2300" i="1" dirty="0"/>
              <a:t>Human </a:t>
            </a:r>
            <a:r>
              <a:rPr lang="hr-HR" sz="2300" i="1" dirty="0" err="1"/>
              <a:t>threats</a:t>
            </a:r>
            <a:r>
              <a:rPr lang="hr-HR" sz="2300" dirty="0"/>
              <a:t>)</a:t>
            </a:r>
          </a:p>
          <a:p>
            <a:pPr lvl="1"/>
            <a:r>
              <a:rPr lang="vi-VN" dirty="0"/>
              <a:t>događaji koje prouzrokuje čovjek bilo da se radi o namjernim ili nenamjernim aktivnostima</a:t>
            </a:r>
            <a:endParaRPr lang="hr-HR" dirty="0"/>
          </a:p>
          <a:p>
            <a:r>
              <a:rPr lang="hr-HR" sz="2300" dirty="0"/>
              <a:t>Prijetnje iz okoline (</a:t>
            </a:r>
            <a:r>
              <a:rPr lang="hr-HR" sz="2300" dirty="0" err="1"/>
              <a:t>eng</a:t>
            </a:r>
            <a:r>
              <a:rPr lang="hr-HR" sz="2300" dirty="0"/>
              <a:t>. </a:t>
            </a:r>
            <a:r>
              <a:rPr lang="hr-HR" sz="2300" i="1" dirty="0" err="1"/>
              <a:t>Environmental</a:t>
            </a:r>
            <a:r>
              <a:rPr lang="hr-HR" sz="2300" i="1" dirty="0"/>
              <a:t> </a:t>
            </a:r>
            <a:r>
              <a:rPr lang="hr-HR" sz="2300" i="1" dirty="0" err="1"/>
              <a:t>threats</a:t>
            </a:r>
            <a:r>
              <a:rPr lang="hr-HR" sz="2300" dirty="0"/>
              <a:t>)</a:t>
            </a:r>
          </a:p>
          <a:p>
            <a:pPr lvl="1"/>
            <a:r>
              <a:rPr lang="pl-PL" dirty="0" err="1"/>
              <a:t>npr</a:t>
            </a:r>
            <a:r>
              <a:rPr lang="pl-PL" dirty="0"/>
              <a:t>. </a:t>
            </a:r>
            <a:r>
              <a:rPr lang="pl-PL" dirty="0" err="1"/>
              <a:t>dugotrajni</a:t>
            </a:r>
            <a:r>
              <a:rPr lang="pl-PL" dirty="0"/>
              <a:t> </a:t>
            </a:r>
            <a:r>
              <a:rPr lang="pl-PL" dirty="0" err="1"/>
              <a:t>ispad</a:t>
            </a:r>
            <a:r>
              <a:rPr lang="pl-PL" dirty="0"/>
              <a:t> struje, </a:t>
            </a:r>
            <a:r>
              <a:rPr lang="pl-PL" dirty="0" err="1"/>
              <a:t>zagađenje</a:t>
            </a:r>
            <a:r>
              <a:rPr lang="pl-PL" dirty="0"/>
              <a:t> i </a:t>
            </a:r>
            <a:r>
              <a:rPr lang="pl-PL" dirty="0" err="1"/>
              <a:t>sl</a:t>
            </a:r>
            <a:endParaRPr lang="pl-PL" dirty="0"/>
          </a:p>
          <a:p>
            <a:r>
              <a:rPr lang="pl-PL" sz="2300" dirty="0" err="1"/>
              <a:t>Prirodne</a:t>
            </a:r>
            <a:r>
              <a:rPr lang="pl-PL" sz="2300" dirty="0"/>
              <a:t> </a:t>
            </a:r>
            <a:r>
              <a:rPr lang="pl-PL" sz="2300" dirty="0" err="1"/>
              <a:t>nepogode</a:t>
            </a:r>
            <a:r>
              <a:rPr lang="pl-PL" sz="2300" dirty="0"/>
              <a:t> (</a:t>
            </a:r>
            <a:r>
              <a:rPr lang="pl-PL" sz="2300" dirty="0" err="1"/>
              <a:t>eng</a:t>
            </a:r>
            <a:r>
              <a:rPr lang="pl-PL" sz="2300" dirty="0"/>
              <a:t>. </a:t>
            </a:r>
            <a:r>
              <a:rPr lang="pl-PL" sz="2300" i="1" dirty="0"/>
              <a:t>Natural </a:t>
            </a:r>
            <a:r>
              <a:rPr lang="pl-PL" sz="2300" i="1" dirty="0" err="1"/>
              <a:t>threats</a:t>
            </a:r>
            <a:r>
              <a:rPr lang="pl-PL" sz="2300" dirty="0"/>
              <a:t>)</a:t>
            </a:r>
          </a:p>
          <a:p>
            <a:pPr lvl="1"/>
            <a:r>
              <a:rPr lang="vi-VN" dirty="0"/>
              <a:t>npr. poplava, potres, tornado i slični događaji</a:t>
            </a:r>
            <a:endParaRPr lang="hr-HR" dirty="0"/>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045BB-D56E-2396-AE33-7477FBA8AC68}"/>
              </a:ext>
            </a:extLst>
          </p:cNvPr>
          <p:cNvSpPr>
            <a:spLocks noGrp="1"/>
          </p:cNvSpPr>
          <p:nvPr>
            <p:ph type="title"/>
          </p:nvPr>
        </p:nvSpPr>
        <p:spPr/>
        <p:txBody>
          <a:bodyPr/>
          <a:lstStyle/>
          <a:p>
            <a:endParaRPr lang="hr-HR"/>
          </a:p>
        </p:txBody>
      </p:sp>
      <p:pic>
        <p:nvPicPr>
          <p:cNvPr id="4" name="Content Placeholder 3">
            <a:extLst>
              <a:ext uri="{FF2B5EF4-FFF2-40B4-BE49-F238E27FC236}">
                <a16:creationId xmlns:a16="http://schemas.microsoft.com/office/drawing/2014/main" id="{2F585FC2-5EBD-451D-9690-30970BAAE001}"/>
              </a:ext>
            </a:extLst>
          </p:cNvPr>
          <p:cNvPicPr>
            <a:picLocks noGrp="1" noChangeAspect="1"/>
          </p:cNvPicPr>
          <p:nvPr>
            <p:ph idx="1"/>
          </p:nvPr>
        </p:nvPicPr>
        <p:blipFill>
          <a:blip r:embed="rId2"/>
          <a:stretch>
            <a:fillRect/>
          </a:stretch>
        </p:blipFill>
        <p:spPr>
          <a:xfrm>
            <a:off x="1043608" y="175242"/>
            <a:ext cx="6644387" cy="5840385"/>
          </a:xfrm>
          <a:prstGeom prst="rect">
            <a:avLst/>
          </a:prstGeom>
        </p:spPr>
      </p:pic>
    </p:spTree>
    <p:extLst>
      <p:ext uri="{BB962C8B-B14F-4D97-AF65-F5344CB8AC3E}">
        <p14:creationId xmlns:p14="http://schemas.microsoft.com/office/powerpoint/2010/main" val="296212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F481AE-573E-0EE4-FD24-CEF5A153F151}"/>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93E09F14-06AA-56FF-DB9A-D471156FA945}"/>
              </a:ext>
            </a:extLst>
          </p:cNvPr>
          <p:cNvSpPr>
            <a:spLocks noGrp="1"/>
          </p:cNvSpPr>
          <p:nvPr>
            <p:ph idx="1"/>
          </p:nvPr>
        </p:nvSpPr>
        <p:spPr/>
        <p:txBody>
          <a:bodyPr/>
          <a:lstStyle/>
          <a:p>
            <a:endParaRPr lang="hr-HR"/>
          </a:p>
        </p:txBody>
      </p:sp>
      <p:pic>
        <p:nvPicPr>
          <p:cNvPr id="8" name="Picture 7">
            <a:extLst>
              <a:ext uri="{FF2B5EF4-FFF2-40B4-BE49-F238E27FC236}">
                <a16:creationId xmlns:a16="http://schemas.microsoft.com/office/drawing/2014/main" id="{1B251A4B-A904-F2F3-31EC-96D25E341D06}"/>
              </a:ext>
            </a:extLst>
          </p:cNvPr>
          <p:cNvPicPr>
            <a:picLocks noChangeAspect="1"/>
          </p:cNvPicPr>
          <p:nvPr/>
        </p:nvPicPr>
        <p:blipFill>
          <a:blip r:embed="rId2"/>
          <a:stretch>
            <a:fillRect/>
          </a:stretch>
        </p:blipFill>
        <p:spPr>
          <a:xfrm>
            <a:off x="147487" y="476672"/>
            <a:ext cx="8661600" cy="5779593"/>
          </a:xfrm>
          <a:prstGeom prst="rect">
            <a:avLst/>
          </a:prstGeom>
        </p:spPr>
      </p:pic>
    </p:spTree>
    <p:extLst>
      <p:ext uri="{BB962C8B-B14F-4D97-AF65-F5344CB8AC3E}">
        <p14:creationId xmlns:p14="http://schemas.microsoft.com/office/powerpoint/2010/main" val="386336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5444-4825-B2F1-6A5B-25BD894BB2C9}"/>
              </a:ext>
            </a:extLst>
          </p:cNvPr>
          <p:cNvSpPr>
            <a:spLocks noGrp="1"/>
          </p:cNvSpPr>
          <p:nvPr>
            <p:ph type="title"/>
          </p:nvPr>
        </p:nvSpPr>
        <p:spPr/>
        <p:txBody>
          <a:bodyPr/>
          <a:lstStyle/>
          <a:p>
            <a:r>
              <a:rPr lang="hr-HR" dirty="0"/>
              <a:t>Analiza</a:t>
            </a:r>
          </a:p>
        </p:txBody>
      </p:sp>
      <p:sp>
        <p:nvSpPr>
          <p:cNvPr id="3" name="Content Placeholder 2">
            <a:extLst>
              <a:ext uri="{FF2B5EF4-FFF2-40B4-BE49-F238E27FC236}">
                <a16:creationId xmlns:a16="http://schemas.microsoft.com/office/drawing/2014/main" id="{899A0A2B-A916-1F14-352E-8D261E607C75}"/>
              </a:ext>
            </a:extLst>
          </p:cNvPr>
          <p:cNvSpPr>
            <a:spLocks noGrp="1"/>
          </p:cNvSpPr>
          <p:nvPr>
            <p:ph idx="1"/>
          </p:nvPr>
        </p:nvSpPr>
        <p:spPr/>
        <p:txBody>
          <a:bodyPr/>
          <a:lstStyle/>
          <a:p>
            <a:r>
              <a:rPr lang="en-US" b="0" i="0" u="sng" dirty="0">
                <a:effectLst/>
                <a:latin typeface="aeonik pro"/>
                <a:hlinkClick r:id="rId2"/>
              </a:rPr>
              <a:t>CVE-2024-55591</a:t>
            </a:r>
            <a:r>
              <a:rPr lang="en-US" b="0" i="0" dirty="0">
                <a:solidFill>
                  <a:srgbClr val="041E42"/>
                </a:solidFill>
                <a:effectLst/>
                <a:latin typeface="aeonik pro"/>
              </a:rPr>
              <a:t> and </a:t>
            </a:r>
            <a:r>
              <a:rPr lang="en-US" b="0" i="0" u="sng" dirty="0">
                <a:effectLst/>
                <a:latin typeface="aeonik pro"/>
                <a:hlinkClick r:id="rId3"/>
              </a:rPr>
              <a:t>CVE-2025-24472</a:t>
            </a:r>
            <a:r>
              <a:rPr lang="en-US" b="0" i="0" dirty="0">
                <a:solidFill>
                  <a:srgbClr val="041E42"/>
                </a:solidFill>
                <a:effectLst/>
                <a:latin typeface="aeonik pro"/>
              </a:rPr>
              <a:t> are authentication bypass vulnerabilities in </a:t>
            </a:r>
            <a:r>
              <a:rPr lang="en-US" b="0" i="0" dirty="0" err="1">
                <a:solidFill>
                  <a:srgbClr val="041E42"/>
                </a:solidFill>
                <a:effectLst/>
                <a:latin typeface="aeonik pro"/>
              </a:rPr>
              <a:t>FortiOS</a:t>
            </a:r>
            <a:r>
              <a:rPr lang="en-US" b="0" i="0" dirty="0">
                <a:solidFill>
                  <a:srgbClr val="041E42"/>
                </a:solidFill>
                <a:effectLst/>
                <a:latin typeface="aeonik pro"/>
              </a:rPr>
              <a:t> and </a:t>
            </a:r>
            <a:r>
              <a:rPr lang="en-US" b="0" i="0" dirty="0" err="1">
                <a:solidFill>
                  <a:srgbClr val="041E42"/>
                </a:solidFill>
                <a:effectLst/>
                <a:latin typeface="aeonik pro"/>
              </a:rPr>
              <a:t>FortiProxy</a:t>
            </a:r>
            <a:r>
              <a:rPr lang="en-US" b="0" i="0" dirty="0">
                <a:solidFill>
                  <a:srgbClr val="041E42"/>
                </a:solidFill>
                <a:effectLst/>
                <a:latin typeface="aeonik pro"/>
              </a:rPr>
              <a:t>. An unauthenticated, remote attacker could exploit these vulnerabilities by sending a specially crafted request to a Node.js </a:t>
            </a:r>
            <a:r>
              <a:rPr lang="en-US" b="0" i="0" dirty="0" err="1">
                <a:solidFill>
                  <a:srgbClr val="041E42"/>
                </a:solidFill>
                <a:effectLst/>
                <a:latin typeface="aeonik pro"/>
              </a:rPr>
              <a:t>websocket</a:t>
            </a:r>
            <a:r>
              <a:rPr lang="en-US" b="0" i="0" dirty="0">
                <a:solidFill>
                  <a:srgbClr val="041E42"/>
                </a:solidFill>
                <a:effectLst/>
                <a:latin typeface="aeonik pro"/>
              </a:rPr>
              <a:t> module or by sending specially crafted CSF proxy requests.</a:t>
            </a:r>
            <a:endParaRPr lang="hr-HR" b="0" i="0" dirty="0">
              <a:solidFill>
                <a:srgbClr val="041E42"/>
              </a:solidFill>
              <a:effectLst/>
              <a:latin typeface="aeonik pro"/>
            </a:endParaRPr>
          </a:p>
          <a:p>
            <a:r>
              <a:rPr lang="en-US" b="0" i="0" dirty="0">
                <a:solidFill>
                  <a:srgbClr val="041E42"/>
                </a:solidFill>
                <a:effectLst/>
                <a:latin typeface="aeonik pro"/>
              </a:rPr>
              <a:t> Successful exploitation may grant an attacker super-admin privileges on a vulnerable device. According the </a:t>
            </a:r>
            <a:r>
              <a:rPr lang="en-US" b="0" i="0" dirty="0">
                <a:effectLst/>
                <a:latin typeface="aeonik pro"/>
                <a:hlinkClick r:id="rId4"/>
              </a:rPr>
              <a:t>Fortinet</a:t>
            </a:r>
            <a:r>
              <a:rPr lang="en-US" b="0" i="0" dirty="0">
                <a:solidFill>
                  <a:srgbClr val="041E42"/>
                </a:solidFill>
                <a:effectLst/>
                <a:latin typeface="aeonik pro"/>
              </a:rPr>
              <a:t>, CVE-2024-55591 has been exploited in the wild.</a:t>
            </a:r>
            <a:endParaRPr lang="hr-HR" dirty="0"/>
          </a:p>
        </p:txBody>
      </p:sp>
    </p:spTree>
    <p:extLst>
      <p:ext uri="{BB962C8B-B14F-4D97-AF65-F5344CB8AC3E}">
        <p14:creationId xmlns:p14="http://schemas.microsoft.com/office/powerpoint/2010/main" val="48182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D6B5-2EA2-4E81-1EAB-4764EA217FCE}"/>
              </a:ext>
            </a:extLst>
          </p:cNvPr>
          <p:cNvSpPr>
            <a:spLocks noGrp="1"/>
          </p:cNvSpPr>
          <p:nvPr>
            <p:ph type="title"/>
          </p:nvPr>
        </p:nvSpPr>
        <p:spPr/>
        <p:txBody>
          <a:bodyPr/>
          <a:lstStyle/>
          <a:p>
            <a:r>
              <a:rPr lang="hr-HR" dirty="0"/>
              <a:t>Analiza</a:t>
            </a:r>
          </a:p>
        </p:txBody>
      </p:sp>
      <p:sp>
        <p:nvSpPr>
          <p:cNvPr id="3" name="Content Placeholder 2">
            <a:extLst>
              <a:ext uri="{FF2B5EF4-FFF2-40B4-BE49-F238E27FC236}">
                <a16:creationId xmlns:a16="http://schemas.microsoft.com/office/drawing/2014/main" id="{3D033622-144C-9754-0590-E9329C7B5827}"/>
              </a:ext>
            </a:extLst>
          </p:cNvPr>
          <p:cNvSpPr>
            <a:spLocks noGrp="1"/>
          </p:cNvSpPr>
          <p:nvPr>
            <p:ph idx="1"/>
          </p:nvPr>
        </p:nvSpPr>
        <p:spPr/>
        <p:txBody>
          <a:bodyPr/>
          <a:lstStyle/>
          <a:p>
            <a:r>
              <a:rPr lang="en-US" b="0" i="0" dirty="0">
                <a:solidFill>
                  <a:srgbClr val="242B2E"/>
                </a:solidFill>
                <a:effectLst/>
                <a:latin typeface="Roboto" panose="02000000000000000000" pitchFamily="2" charset="0"/>
              </a:rPr>
              <a:t>“involved unauthorized administrative logins on management interfaces of firewalls, creation of new accounts, SSL VPN authentication through those accounts, and various other configuration changes.”</a:t>
            </a:r>
            <a:endParaRPr lang="hr-HR" dirty="0"/>
          </a:p>
        </p:txBody>
      </p:sp>
    </p:spTree>
    <p:extLst>
      <p:ext uri="{BB962C8B-B14F-4D97-AF65-F5344CB8AC3E}">
        <p14:creationId xmlns:p14="http://schemas.microsoft.com/office/powerpoint/2010/main" val="351838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7D9FA-F5C8-61F9-157E-71D0457E6AF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EDF78E0-AFE2-478C-9137-5A03FEC46300}"/>
              </a:ext>
            </a:extLst>
          </p:cNvPr>
          <p:cNvSpPr>
            <a:spLocks noGrp="1"/>
          </p:cNvSpPr>
          <p:nvPr>
            <p:ph idx="1"/>
          </p:nvPr>
        </p:nvSpPr>
        <p:spPr/>
        <p:txBody>
          <a:bodyPr>
            <a:normAutofit/>
          </a:bodyPr>
          <a:lstStyle/>
          <a:p>
            <a:r>
              <a:rPr lang="hr-HR" dirty="0">
                <a:hlinkClick r:id="rId2"/>
              </a:rPr>
              <a:t>https://www.vecernji.hr/vijesti/dvadesetminutna-zvonjava-katedrale-sv-stefana-probudila-becane-1571345</a:t>
            </a:r>
            <a:endParaRPr lang="hr-HR" dirty="0"/>
          </a:p>
          <a:p>
            <a:r>
              <a:rPr lang="hr-HR" dirty="0"/>
              <a:t>U srijedu 16.3.2022 negdje oko dva sata ujutro s tornja bečke katedrale čula se je zvonjava više od dvadeset minuta</a:t>
            </a:r>
          </a:p>
          <a:p>
            <a:r>
              <a:rPr lang="hr-HR" dirty="0"/>
              <a:t>Kako je za medije rekao Toni Faber, župnik bečke katedrale, on je nakon što ga je nazvao bečki nadbiskup kardinal Christoph </a:t>
            </a:r>
            <a:r>
              <a:rPr lang="hr-HR" dirty="0" err="1"/>
              <a:t>Schönborn</a:t>
            </a:r>
            <a:r>
              <a:rPr lang="hr-HR" dirty="0"/>
              <a:t> i pitao što se to događa, osobno otišao u sakristiju katedrale i ručno isključio zvona, prekinuvši tako “nakon točno 23 minute” zvonjavu koja je mnogima usred noći utjerala strah u kosti.</a:t>
            </a:r>
          </a:p>
          <a:p>
            <a:pPr marL="0" indent="0">
              <a:buNone/>
            </a:pPr>
            <a:endParaRPr lang="hr-HR" dirty="0"/>
          </a:p>
        </p:txBody>
      </p:sp>
      <p:pic>
        <p:nvPicPr>
          <p:cNvPr id="5" name="Slika 4">
            <a:extLst>
              <a:ext uri="{FF2B5EF4-FFF2-40B4-BE49-F238E27FC236}">
                <a16:creationId xmlns:a16="http://schemas.microsoft.com/office/drawing/2014/main" id="{CA74C932-8D7E-4DF1-AAFD-BDA64C472269}"/>
              </a:ext>
            </a:extLst>
          </p:cNvPr>
          <p:cNvPicPr>
            <a:picLocks noChangeAspect="1"/>
          </p:cNvPicPr>
          <p:nvPr/>
        </p:nvPicPr>
        <p:blipFill>
          <a:blip r:embed="rId3"/>
          <a:stretch>
            <a:fillRect/>
          </a:stretch>
        </p:blipFill>
        <p:spPr>
          <a:xfrm>
            <a:off x="323850" y="258206"/>
            <a:ext cx="8496300" cy="1219200"/>
          </a:xfrm>
          <a:prstGeom prst="rect">
            <a:avLst/>
          </a:prstGeom>
        </p:spPr>
      </p:pic>
    </p:spTree>
    <p:extLst>
      <p:ext uri="{BB962C8B-B14F-4D97-AF65-F5344CB8AC3E}">
        <p14:creationId xmlns:p14="http://schemas.microsoft.com/office/powerpoint/2010/main" val="261301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05290-22F8-3A23-F05C-398F25727764}"/>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894396C9-56A3-6AB4-0ED4-2A7673A8CE32}"/>
              </a:ext>
            </a:extLst>
          </p:cNvPr>
          <p:cNvSpPr>
            <a:spLocks noGrp="1"/>
          </p:cNvSpPr>
          <p:nvPr>
            <p:ph idx="1"/>
          </p:nvPr>
        </p:nvSpPr>
        <p:spPr/>
        <p:txBody>
          <a:bodyPr/>
          <a:lstStyle/>
          <a:p>
            <a:endParaRPr lang="hr-HR"/>
          </a:p>
        </p:txBody>
      </p:sp>
      <p:pic>
        <p:nvPicPr>
          <p:cNvPr id="28675" name="Slika 4" descr="bahraingrandprix_start_20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hr-HR" dirty="0"/>
              <a:t>Identifikacija i analiza postojećih sigurnosnih kontrola</a:t>
            </a:r>
            <a:endParaRPr lang="en-US" dirty="0"/>
          </a:p>
        </p:txBody>
      </p:sp>
      <p:sp>
        <p:nvSpPr>
          <p:cNvPr id="29699" name="Content Placeholder 2"/>
          <p:cNvSpPr>
            <a:spLocks noGrp="1"/>
          </p:cNvSpPr>
          <p:nvPr>
            <p:ph idx="1"/>
          </p:nvPr>
        </p:nvSpPr>
        <p:spPr/>
        <p:txBody>
          <a:bodyPr/>
          <a:lstStyle/>
          <a:p>
            <a:pPr eaLnBrk="1" hangingPunct="1"/>
            <a:r>
              <a:rPr lang="hr-HR" sz="2500" dirty="0"/>
              <a:t>Sigurnosne kontrole umanjuju rizik</a:t>
            </a:r>
          </a:p>
          <a:p>
            <a:pPr eaLnBrk="1" hangingPunct="1"/>
            <a:r>
              <a:rPr lang="hr-HR" sz="2500" dirty="0"/>
              <a:t>kontrole: politike, procedure, prakse i organizacijske strukture </a:t>
            </a:r>
            <a:r>
              <a:rPr lang="hr-HR" sz="2500" dirty="0">
                <a:sym typeface="Wingdings" panose="05000000000000000000" pitchFamily="2" charset="2"/>
              </a:rPr>
              <a:t> tehničke i upravljačke</a:t>
            </a:r>
            <a:endParaRPr lang="hr-HR" sz="2500" dirty="0"/>
          </a:p>
          <a:p>
            <a:pPr eaLnBrk="1" hangingPunct="1"/>
            <a:r>
              <a:rPr lang="hr-HR" sz="2500" dirty="0"/>
              <a:t>Kontrole koje su već implementirane trebaju biti uzete u obzir prilikom procjene rizika</a:t>
            </a:r>
          </a:p>
          <a:p>
            <a:pPr eaLnBrk="1" hangingPunct="1"/>
            <a:r>
              <a:rPr lang="hr-HR" sz="2500" dirty="0">
                <a:sym typeface="Wingdings" panose="05000000000000000000" pitchFamily="2" charset="2"/>
              </a:rPr>
              <a:t>Umijeće postići balans, previše kontrolirano okruženje može biti veliki teret za poslovanje te će se zaobilaziti</a:t>
            </a:r>
          </a:p>
          <a:p>
            <a:pPr eaLnBrk="1" hangingPunct="1"/>
            <a:endParaRPr lang="hr-HR" dirty="0"/>
          </a:p>
          <a:p>
            <a:pPr eaLnBrk="1" hangingPunct="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hr-HR"/>
              <a:t>Procjena vjerojatnosti</a:t>
            </a:r>
            <a:endParaRPr lang="en-US"/>
          </a:p>
        </p:txBody>
      </p:sp>
      <p:sp>
        <p:nvSpPr>
          <p:cNvPr id="34819" name="Content Placeholder 2"/>
          <p:cNvSpPr>
            <a:spLocks noGrp="1"/>
          </p:cNvSpPr>
          <p:nvPr>
            <p:ph idx="1"/>
          </p:nvPr>
        </p:nvSpPr>
        <p:spPr/>
        <p:txBody>
          <a:bodyPr/>
          <a:lstStyle/>
          <a:p>
            <a:pPr eaLnBrk="1" hangingPunct="1"/>
            <a:r>
              <a:rPr lang="hr-HR" dirty="0"/>
              <a:t>Procjena vjerojatnosti da će prijetnja iskoristiti ranjivost resursa</a:t>
            </a:r>
          </a:p>
          <a:p>
            <a:pPr eaLnBrk="1" hangingPunct="1"/>
            <a:r>
              <a:rPr lang="hr-HR" dirty="0"/>
              <a:t>Treba uzeti u obzir</a:t>
            </a:r>
          </a:p>
          <a:p>
            <a:pPr lvl="1" eaLnBrk="1" hangingPunct="1"/>
            <a:r>
              <a:rPr lang="hr-HR" dirty="0"/>
              <a:t>motivaciju i sposobnost izvora prijetnje (ako se radi o ljudskim prijetnjama)</a:t>
            </a:r>
          </a:p>
          <a:p>
            <a:pPr lvl="1" eaLnBrk="1" hangingPunct="1"/>
            <a:r>
              <a:rPr lang="hr-HR" dirty="0"/>
              <a:t>prirodu ranjivosti</a:t>
            </a:r>
          </a:p>
          <a:p>
            <a:pPr lvl="1" eaLnBrk="1" hangingPunct="1"/>
            <a:r>
              <a:rPr lang="hr-HR" dirty="0"/>
              <a:t>postojanje i učinkovitost implementiranih kontrola</a:t>
            </a:r>
          </a:p>
          <a:p>
            <a:pPr lvl="1" eaLnBrk="1" hangingPunct="1"/>
            <a:endParaRPr lang="hr-HR" dirty="0"/>
          </a:p>
          <a:p>
            <a:pPr eaLnBrk="1" hangingPunct="1"/>
            <a:endParaRPr lang="hr-HR" dirty="0"/>
          </a:p>
          <a:p>
            <a:pPr eaLnBrk="1" hangingPunct="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hr-HR"/>
              <a:t>Procjena vjerojatnosti</a:t>
            </a:r>
            <a:endParaRPr lang="en-US"/>
          </a:p>
        </p:txBody>
      </p:sp>
      <p:sp>
        <p:nvSpPr>
          <p:cNvPr id="35843" name="Content Placeholder 2"/>
          <p:cNvSpPr>
            <a:spLocks noGrp="1"/>
          </p:cNvSpPr>
          <p:nvPr>
            <p:ph idx="1"/>
          </p:nvPr>
        </p:nvSpPr>
        <p:spPr/>
        <p:txBody>
          <a:bodyPr/>
          <a:lstStyle/>
          <a:p>
            <a:pPr eaLnBrk="1" hangingPunct="1"/>
            <a:r>
              <a:rPr lang="hr-HR"/>
              <a:t>Vjerojatnost se najčešće izražava kvalitativno</a:t>
            </a:r>
          </a:p>
          <a:p>
            <a:pPr eaLnBrk="1" hangingPunct="1"/>
            <a:endParaRPr lang="hr-HR"/>
          </a:p>
          <a:p>
            <a:pPr eaLnBrk="1" hangingPunct="1"/>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61552399"/>
              </p:ext>
            </p:extLst>
          </p:nvPr>
        </p:nvGraphicFramePr>
        <p:xfrm>
          <a:off x="395536" y="2708920"/>
          <a:ext cx="8429625" cy="3036889"/>
        </p:xfrm>
        <a:graphic>
          <a:graphicData uri="http://schemas.openxmlformats.org/drawingml/2006/table">
            <a:tbl>
              <a:tblPr firstRow="1" bandRow="1">
                <a:tableStyleId>{5C22544A-7EE6-4342-B048-85BDC9FD1C3A}</a:tableStyleId>
              </a:tblPr>
              <a:tblGrid>
                <a:gridCol w="3026019">
                  <a:extLst>
                    <a:ext uri="{9D8B030D-6E8A-4147-A177-3AD203B41FA5}">
                      <a16:colId xmlns:a16="http://schemas.microsoft.com/office/drawing/2014/main" val="20000"/>
                    </a:ext>
                  </a:extLst>
                </a:gridCol>
                <a:gridCol w="5403606">
                  <a:extLst>
                    <a:ext uri="{9D8B030D-6E8A-4147-A177-3AD203B41FA5}">
                      <a16:colId xmlns:a16="http://schemas.microsoft.com/office/drawing/2014/main" val="20001"/>
                    </a:ext>
                  </a:extLst>
                </a:gridCol>
              </a:tblGrid>
              <a:tr h="428737">
                <a:tc>
                  <a:txBody>
                    <a:bodyPr/>
                    <a:lstStyle/>
                    <a:p>
                      <a:r>
                        <a:rPr lang="hr-HR" sz="1800" noProof="0" dirty="0">
                          <a:latin typeface="Trebuchet MS" pitchFamily="34" charset="0"/>
                        </a:rPr>
                        <a:t>Vjerojatnost</a:t>
                      </a:r>
                    </a:p>
                  </a:txBody>
                  <a:tcPr marL="91439" marR="91439" marT="45732" marB="45732"/>
                </a:tc>
                <a:tc>
                  <a:txBody>
                    <a:bodyPr/>
                    <a:lstStyle/>
                    <a:p>
                      <a:r>
                        <a:rPr lang="hr-HR" sz="1800" noProof="0">
                          <a:latin typeface="Trebuchet MS" pitchFamily="34" charset="0"/>
                        </a:rPr>
                        <a:t>Opis</a:t>
                      </a:r>
                    </a:p>
                  </a:txBody>
                  <a:tcPr marL="91439" marR="91439" marT="45732" marB="45732"/>
                </a:tc>
                <a:extLst>
                  <a:ext uri="{0D108BD9-81ED-4DB2-BD59-A6C34878D82A}">
                    <a16:rowId xmlns:a16="http://schemas.microsoft.com/office/drawing/2014/main" val="10000"/>
                  </a:ext>
                </a:extLst>
              </a:tr>
              <a:tr h="714562">
                <a:tc>
                  <a:txBody>
                    <a:bodyPr/>
                    <a:lstStyle/>
                    <a:p>
                      <a:r>
                        <a:rPr lang="hr-HR" sz="1800" noProof="0" dirty="0">
                          <a:latin typeface="Trebuchet MS" pitchFamily="34" charset="0"/>
                        </a:rPr>
                        <a:t>Niska (eng. </a:t>
                      </a:r>
                      <a:r>
                        <a:rPr lang="hr-HR" sz="1800" noProof="0" dirty="0" err="1">
                          <a:latin typeface="Trebuchet MS" pitchFamily="34" charset="0"/>
                        </a:rPr>
                        <a:t>low</a:t>
                      </a:r>
                      <a:r>
                        <a:rPr lang="hr-HR" sz="1800" noProof="0" dirty="0">
                          <a:latin typeface="Trebuchet MS" pitchFamily="34" charset="0"/>
                        </a:rPr>
                        <a:t>)</a:t>
                      </a:r>
                    </a:p>
                  </a:txBody>
                  <a:tcPr marL="91439" marR="91439" marT="45732" marB="45732"/>
                </a:tc>
                <a:tc>
                  <a:txBody>
                    <a:bodyPr/>
                    <a:lstStyle/>
                    <a:p>
                      <a:r>
                        <a:rPr lang="hr-HR" sz="1800" noProof="0" dirty="0">
                          <a:latin typeface="Trebuchet MS" pitchFamily="34" charset="0"/>
                        </a:rPr>
                        <a:t>Postoje adekvatne sigurnosne kontrole, motivacija izvora ranjivosti je niska.</a:t>
                      </a:r>
                    </a:p>
                  </a:txBody>
                  <a:tcPr marL="91439" marR="91439" marT="45732" marB="45732"/>
                </a:tc>
                <a:extLst>
                  <a:ext uri="{0D108BD9-81ED-4DB2-BD59-A6C34878D82A}">
                    <a16:rowId xmlns:a16="http://schemas.microsoft.com/office/drawing/2014/main" val="10001"/>
                  </a:ext>
                </a:extLst>
              </a:tr>
              <a:tr h="946795">
                <a:tc>
                  <a:txBody>
                    <a:bodyPr/>
                    <a:lstStyle/>
                    <a:p>
                      <a:r>
                        <a:rPr lang="hr-HR" sz="1800" noProof="0">
                          <a:latin typeface="Trebuchet MS" pitchFamily="34" charset="0"/>
                        </a:rPr>
                        <a:t>Srednja (eng. medium)</a:t>
                      </a:r>
                    </a:p>
                  </a:txBody>
                  <a:tcPr marL="91439" marR="91439" marT="45732" marB="45732"/>
                </a:tc>
                <a:tc>
                  <a:txBody>
                    <a:bodyPr/>
                    <a:lstStyle/>
                    <a:p>
                      <a:r>
                        <a:rPr lang="hr-HR" sz="1800" noProof="0" dirty="0">
                          <a:latin typeface="Trebuchet MS" pitchFamily="34" charset="0"/>
                        </a:rPr>
                        <a:t>Postoje mogućnosti za iskorištavanje ranjivosti, ali implementirane sigurnosne kontrole to otežavaju. Postoji motivacija izvora ranjivosti.</a:t>
                      </a:r>
                    </a:p>
                  </a:txBody>
                  <a:tcPr marL="91439" marR="91439" marT="45732" marB="45732"/>
                </a:tc>
                <a:extLst>
                  <a:ext uri="{0D108BD9-81ED-4DB2-BD59-A6C34878D82A}">
                    <a16:rowId xmlns:a16="http://schemas.microsoft.com/office/drawing/2014/main" val="10002"/>
                  </a:ext>
                </a:extLst>
              </a:tr>
              <a:tr h="946795">
                <a:tc>
                  <a:txBody>
                    <a:bodyPr/>
                    <a:lstStyle/>
                    <a:p>
                      <a:r>
                        <a:rPr lang="hr-HR" sz="1800" noProof="0" dirty="0">
                          <a:latin typeface="Trebuchet MS" pitchFamily="34" charset="0"/>
                        </a:rPr>
                        <a:t>Visoka (eng. </a:t>
                      </a:r>
                      <a:r>
                        <a:rPr lang="hr-HR" sz="1800" noProof="0" dirty="0" err="1">
                          <a:latin typeface="Trebuchet MS" pitchFamily="34" charset="0"/>
                        </a:rPr>
                        <a:t>high</a:t>
                      </a:r>
                      <a:r>
                        <a:rPr lang="hr-HR" sz="1800" noProof="0" dirty="0">
                          <a:latin typeface="Trebuchet MS" pitchFamily="34" charset="0"/>
                        </a:rPr>
                        <a:t>)</a:t>
                      </a:r>
                    </a:p>
                  </a:txBody>
                  <a:tcPr marL="91439" marR="91439" marT="45732" marB="45732"/>
                </a:tc>
                <a:tc>
                  <a:txBody>
                    <a:bodyPr/>
                    <a:lstStyle/>
                    <a:p>
                      <a:r>
                        <a:rPr lang="hr-HR" sz="1800" noProof="0" dirty="0">
                          <a:latin typeface="Trebuchet MS" pitchFamily="34" charset="0"/>
                        </a:rPr>
                        <a:t>Izvor prijetnje je jako motiviran, ne postoje implementirane sigurnosne kontrole ili kontrole nisu adekvatne.</a:t>
                      </a:r>
                    </a:p>
                  </a:txBody>
                  <a:tcPr marL="91439" marR="91439" marT="45732" marB="45732"/>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hr-HR" dirty="0"/>
              <a:t>Procjena štete</a:t>
            </a:r>
            <a:endParaRPr lang="en-US" dirty="0"/>
          </a:p>
        </p:txBody>
      </p:sp>
      <p:sp>
        <p:nvSpPr>
          <p:cNvPr id="37891" name="Content Placeholder 2"/>
          <p:cNvSpPr>
            <a:spLocks noGrp="1"/>
          </p:cNvSpPr>
          <p:nvPr>
            <p:ph idx="1"/>
          </p:nvPr>
        </p:nvSpPr>
        <p:spPr/>
        <p:txBody>
          <a:bodyPr/>
          <a:lstStyle/>
          <a:p>
            <a:pPr eaLnBrk="1" hangingPunct="1"/>
            <a:r>
              <a:rPr lang="hr-HR" dirty="0"/>
              <a:t>Procjena gubitaka u slučaju da je prijetnja iskoristila ranjivost</a:t>
            </a:r>
          </a:p>
          <a:p>
            <a:pPr eaLnBrk="1" hangingPunct="1"/>
            <a:r>
              <a:rPr lang="hr-HR" dirty="0"/>
              <a:t>Potrebno je uzeti u obzir</a:t>
            </a:r>
          </a:p>
          <a:p>
            <a:pPr lvl="1" eaLnBrk="1" hangingPunct="1"/>
            <a:r>
              <a:rPr lang="hr-HR" dirty="0"/>
              <a:t>namjenu resursa u poslovnim procesima u kojima se resurs koristi</a:t>
            </a:r>
          </a:p>
          <a:p>
            <a:pPr lvl="1" eaLnBrk="1" hangingPunct="1"/>
            <a:r>
              <a:rPr lang="hr-HR" dirty="0"/>
              <a:t>kritičnost resursa, odnosno njegovu važnost za organizaciju</a:t>
            </a:r>
          </a:p>
          <a:p>
            <a:pPr lvl="1" eaLnBrk="1" hangingPunct="1"/>
            <a:r>
              <a:rPr lang="hr-HR" dirty="0"/>
              <a:t>osjetljivost resursa (uzevši u obzir informacije kojima resurs raspolaže)</a:t>
            </a:r>
          </a:p>
          <a:p>
            <a:pPr eaLnBrk="1" hangingPunct="1"/>
            <a:r>
              <a:rPr lang="hr-HR" dirty="0"/>
              <a:t>Kompleksan korak </a:t>
            </a:r>
            <a:r>
              <a:rPr lang="hr-HR" dirty="0">
                <a:sym typeface="Wingdings" panose="05000000000000000000" pitchFamily="2" charset="2"/>
              </a:rPr>
              <a:t> suradnja s poslovnom stranom</a:t>
            </a:r>
            <a:endParaRPr lang="hr-HR" dirty="0"/>
          </a:p>
          <a:p>
            <a:pPr marL="0" indent="0" eaLnBrk="1" hangingPunct="1">
              <a:buNone/>
            </a:pPr>
            <a:endParaRPr lang="hr-HR" dirty="0"/>
          </a:p>
          <a:p>
            <a:pPr eaLnBrk="1" hangingPunct="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hr-HR"/>
              <a:t>Procjena štete</a:t>
            </a:r>
            <a:endParaRPr lang="en-US"/>
          </a:p>
        </p:txBody>
      </p:sp>
      <p:sp>
        <p:nvSpPr>
          <p:cNvPr id="38915" name="Content Placeholder 2"/>
          <p:cNvSpPr>
            <a:spLocks noGrp="1"/>
          </p:cNvSpPr>
          <p:nvPr>
            <p:ph idx="1"/>
          </p:nvPr>
        </p:nvSpPr>
        <p:spPr/>
        <p:txBody>
          <a:bodyPr/>
          <a:lstStyle/>
          <a:p>
            <a:pPr eaLnBrk="1" hangingPunct="1"/>
            <a:r>
              <a:rPr lang="hr-HR" dirty="0"/>
              <a:t>Kvantitativne metode procjenjuju štetu u financijskim gubicima</a:t>
            </a:r>
          </a:p>
          <a:p>
            <a:pPr eaLnBrk="1" hangingPunct="1"/>
            <a:r>
              <a:rPr lang="hr-HR" dirty="0"/>
              <a:t>U rijetkim slučajevima konkretne brojke</a:t>
            </a:r>
          </a:p>
          <a:p>
            <a:pPr eaLnBrk="1" hangingPunct="1"/>
            <a:r>
              <a:rPr lang="hr-HR" dirty="0"/>
              <a:t>Većina gubitaka se ne može financijski izraziti</a:t>
            </a:r>
          </a:p>
          <a:p>
            <a:pPr lvl="1" eaLnBrk="1" hangingPunct="1"/>
            <a:r>
              <a:rPr lang="hr-HR" dirty="0"/>
              <a:t>Npr. gubitak ugleda, gubitak kredibiliteta, gubitak kompetitivne prednosti, curenje informacija,…</a:t>
            </a:r>
          </a:p>
          <a:p>
            <a:pPr eaLnBrk="1" hangingPunct="1"/>
            <a:r>
              <a:rPr lang="hr-HR" dirty="0"/>
              <a:t>Koristi se kvantitativna skala</a:t>
            </a:r>
          </a:p>
          <a:p>
            <a:pPr lvl="1" eaLnBrk="1" hangingPunct="1"/>
            <a:r>
              <a:rPr lang="hr-HR" dirty="0"/>
              <a:t>Kao i prethodno 3 razine</a:t>
            </a:r>
          </a:p>
          <a:p>
            <a:pPr eaLnBrk="1" hangingPunct="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hr-HR"/>
              <a:t>Procjena štete</a:t>
            </a:r>
            <a:endParaRPr lang="en-US"/>
          </a:p>
        </p:txBody>
      </p:sp>
      <p:sp>
        <p:nvSpPr>
          <p:cNvPr id="2" name="Content Placeholder 1">
            <a:extLst>
              <a:ext uri="{FF2B5EF4-FFF2-40B4-BE49-F238E27FC236}">
                <a16:creationId xmlns:a16="http://schemas.microsoft.com/office/drawing/2014/main" id="{C820B9B8-1991-7715-EB5C-3AE48D994DAE}"/>
              </a:ext>
            </a:extLst>
          </p:cNvPr>
          <p:cNvSpPr>
            <a:spLocks noGrp="1"/>
          </p:cNvSpPr>
          <p:nvPr>
            <p:ph idx="1"/>
          </p:nvPr>
        </p:nvSpPr>
        <p:spPr/>
        <p:txBody>
          <a:bodyPr/>
          <a:lstStyle/>
          <a:p>
            <a:endParaRPr lang="hr-HR"/>
          </a:p>
        </p:txBody>
      </p:sp>
      <p:graphicFrame>
        <p:nvGraphicFramePr>
          <p:cNvPr id="5" name="Table 4"/>
          <p:cNvGraphicFramePr>
            <a:graphicFrameLocks noGrp="1"/>
          </p:cNvGraphicFramePr>
          <p:nvPr/>
        </p:nvGraphicFramePr>
        <p:xfrm>
          <a:off x="357188" y="1857375"/>
          <a:ext cx="8429625" cy="4268947"/>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20000"/>
                    </a:ext>
                  </a:extLst>
                </a:gridCol>
                <a:gridCol w="5857875">
                  <a:extLst>
                    <a:ext uri="{9D8B030D-6E8A-4147-A177-3AD203B41FA5}">
                      <a16:colId xmlns:a16="http://schemas.microsoft.com/office/drawing/2014/main" val="20001"/>
                    </a:ext>
                  </a:extLst>
                </a:gridCol>
              </a:tblGrid>
              <a:tr h="428527">
                <a:tc>
                  <a:txBody>
                    <a:bodyPr/>
                    <a:lstStyle/>
                    <a:p>
                      <a:r>
                        <a:rPr lang="hr-HR" sz="1800" noProof="0" dirty="0">
                          <a:latin typeface="Trebuchet MS" pitchFamily="34" charset="0"/>
                        </a:rPr>
                        <a:t>Šteta</a:t>
                      </a:r>
                    </a:p>
                  </a:txBody>
                  <a:tcPr marL="91439" marR="91439" marT="45710" marB="45710"/>
                </a:tc>
                <a:tc>
                  <a:txBody>
                    <a:bodyPr/>
                    <a:lstStyle/>
                    <a:p>
                      <a:r>
                        <a:rPr lang="hr-HR" sz="1800" noProof="0" dirty="0">
                          <a:latin typeface="Trebuchet MS" pitchFamily="34" charset="0"/>
                        </a:rPr>
                        <a:t>Opis</a:t>
                      </a:r>
                    </a:p>
                  </a:txBody>
                  <a:tcPr marL="91439" marR="91439" marT="45710" marB="45710"/>
                </a:tc>
                <a:extLst>
                  <a:ext uri="{0D108BD9-81ED-4DB2-BD59-A6C34878D82A}">
                    <a16:rowId xmlns:a16="http://schemas.microsoft.com/office/drawing/2014/main" val="10000"/>
                  </a:ext>
                </a:extLst>
              </a:tr>
              <a:tr h="914343">
                <a:tc>
                  <a:txBody>
                    <a:bodyPr/>
                    <a:lstStyle/>
                    <a:p>
                      <a:r>
                        <a:rPr lang="hr-HR" sz="1800" noProof="0" dirty="0">
                          <a:latin typeface="Trebuchet MS" pitchFamily="34" charset="0"/>
                        </a:rPr>
                        <a:t>Niska</a:t>
                      </a:r>
                      <a:r>
                        <a:rPr lang="hr-HR" sz="1800" baseline="0" noProof="0" dirty="0">
                          <a:latin typeface="Trebuchet MS" pitchFamily="34" charset="0"/>
                        </a:rPr>
                        <a:t> (</a:t>
                      </a:r>
                      <a:r>
                        <a:rPr lang="hr-HR" sz="1800" baseline="0" noProof="0" dirty="0" err="1">
                          <a:latin typeface="Trebuchet MS" pitchFamily="34" charset="0"/>
                        </a:rPr>
                        <a:t>eng</a:t>
                      </a:r>
                      <a:r>
                        <a:rPr lang="hr-HR" sz="1800" baseline="0" noProof="0" dirty="0">
                          <a:latin typeface="Trebuchet MS" pitchFamily="34" charset="0"/>
                        </a:rPr>
                        <a:t>. </a:t>
                      </a:r>
                      <a:r>
                        <a:rPr lang="hr-HR" sz="1800" baseline="0" noProof="0" dirty="0" err="1">
                          <a:latin typeface="Trebuchet MS" pitchFamily="34" charset="0"/>
                        </a:rPr>
                        <a:t>low</a:t>
                      </a:r>
                      <a:r>
                        <a:rPr lang="hr-HR" sz="1800" baseline="0" noProof="0" dirty="0">
                          <a:latin typeface="Trebuchet MS" pitchFamily="34" charset="0"/>
                        </a:rPr>
                        <a:t>)</a:t>
                      </a:r>
                      <a:endParaRPr lang="hr-HR" sz="1800" noProof="0" dirty="0">
                        <a:latin typeface="Trebuchet MS" pitchFamily="34" charset="0"/>
                      </a:endParaRPr>
                    </a:p>
                  </a:txBody>
                  <a:tcPr marL="91439" marR="91439" marT="45710" marB="45710"/>
                </a:tc>
                <a:tc>
                  <a:txBody>
                    <a:bodyPr/>
                    <a:lstStyle/>
                    <a:p>
                      <a:r>
                        <a:rPr lang="hr-HR" sz="1800" noProof="0" dirty="0">
                          <a:latin typeface="Trebuchet MS" pitchFamily="34" charset="0"/>
                        </a:rPr>
                        <a:t>Utjecaj (šteta) je malen ili zanemariv:</a:t>
                      </a:r>
                    </a:p>
                    <a:p>
                      <a:r>
                        <a:rPr lang="hr-HR" sz="1800" noProof="0" dirty="0">
                          <a:latin typeface="Trebuchet MS" pitchFamily="34" charset="0"/>
                        </a:rPr>
                        <a:t>- zanemariva šteta na resursu</a:t>
                      </a:r>
                    </a:p>
                    <a:p>
                      <a:r>
                        <a:rPr lang="hr-HR" sz="1800" noProof="0" dirty="0">
                          <a:latin typeface="Trebuchet MS" pitchFamily="34" charset="0"/>
                        </a:rPr>
                        <a:t>- nisu narušeni poslovni ciljevi organizacije</a:t>
                      </a:r>
                    </a:p>
                  </a:txBody>
                  <a:tcPr marL="91439" marR="91439" marT="45710" marB="45710"/>
                </a:tc>
                <a:extLst>
                  <a:ext uri="{0D108BD9-81ED-4DB2-BD59-A6C34878D82A}">
                    <a16:rowId xmlns:a16="http://schemas.microsoft.com/office/drawing/2014/main" val="10001"/>
                  </a:ext>
                </a:extLst>
              </a:tr>
              <a:tr h="1188651">
                <a:tc>
                  <a:txBody>
                    <a:bodyPr/>
                    <a:lstStyle/>
                    <a:p>
                      <a:r>
                        <a:rPr lang="hr-HR" sz="1800" noProof="0" dirty="0">
                          <a:latin typeface="Trebuchet MS" pitchFamily="34" charset="0"/>
                        </a:rPr>
                        <a:t>Srednja (</a:t>
                      </a:r>
                      <a:r>
                        <a:rPr lang="hr-HR" sz="1800" noProof="0" dirty="0" err="1">
                          <a:latin typeface="Trebuchet MS" pitchFamily="34" charset="0"/>
                        </a:rPr>
                        <a:t>eng</a:t>
                      </a:r>
                      <a:r>
                        <a:rPr lang="hr-HR" sz="1800" noProof="0" dirty="0">
                          <a:latin typeface="Trebuchet MS" pitchFamily="34" charset="0"/>
                        </a:rPr>
                        <a:t>. </a:t>
                      </a:r>
                      <a:r>
                        <a:rPr lang="hr-HR" sz="1800" noProof="0" dirty="0" err="1">
                          <a:latin typeface="Trebuchet MS" pitchFamily="34" charset="0"/>
                        </a:rPr>
                        <a:t>medium</a:t>
                      </a:r>
                      <a:r>
                        <a:rPr lang="hr-HR" sz="1800" noProof="0" dirty="0">
                          <a:latin typeface="Trebuchet MS" pitchFamily="34" charset="0"/>
                        </a:rPr>
                        <a:t>)</a:t>
                      </a:r>
                    </a:p>
                  </a:txBody>
                  <a:tcPr marL="91439" marR="91439" marT="45710" marB="45710"/>
                </a:tc>
                <a:tc>
                  <a:txBody>
                    <a:bodyPr/>
                    <a:lstStyle/>
                    <a:p>
                      <a:r>
                        <a:rPr lang="hr-HR" sz="1800" noProof="0" dirty="0">
                          <a:latin typeface="Trebuchet MS" pitchFamily="34" charset="0"/>
                        </a:rPr>
                        <a:t>Utjecaj (šteta) postoji, ali nije kritičan:</a:t>
                      </a:r>
                    </a:p>
                    <a:p>
                      <a:r>
                        <a:rPr lang="hr-HR" sz="1800" noProof="0" dirty="0">
                          <a:latin typeface="Trebuchet MS" pitchFamily="34" charset="0"/>
                        </a:rPr>
                        <a:t>- djelomični gubitak ili oštećenje resursa</a:t>
                      </a:r>
                    </a:p>
                    <a:p>
                      <a:r>
                        <a:rPr lang="hr-HR" sz="1800" noProof="0" dirty="0">
                          <a:latin typeface="Trebuchet MS" pitchFamily="34" charset="0"/>
                        </a:rPr>
                        <a:t>- djelomično narušavanje poslovnih ciljeva organizacije</a:t>
                      </a:r>
                    </a:p>
                  </a:txBody>
                  <a:tcPr marL="91439" marR="91439" marT="45710" marB="45710"/>
                </a:tc>
                <a:extLst>
                  <a:ext uri="{0D108BD9-81ED-4DB2-BD59-A6C34878D82A}">
                    <a16:rowId xmlns:a16="http://schemas.microsoft.com/office/drawing/2014/main" val="10002"/>
                  </a:ext>
                </a:extLst>
              </a:tr>
              <a:tr h="1737267">
                <a:tc>
                  <a:txBody>
                    <a:bodyPr/>
                    <a:lstStyle/>
                    <a:p>
                      <a:r>
                        <a:rPr lang="hr-HR" sz="1800" noProof="0" dirty="0">
                          <a:latin typeface="Trebuchet MS" pitchFamily="34" charset="0"/>
                        </a:rPr>
                        <a:t>Visoka (</a:t>
                      </a:r>
                      <a:r>
                        <a:rPr lang="hr-HR" sz="1800" noProof="0" dirty="0" err="1">
                          <a:latin typeface="Trebuchet MS" pitchFamily="34" charset="0"/>
                        </a:rPr>
                        <a:t>eng</a:t>
                      </a:r>
                      <a:r>
                        <a:rPr lang="hr-HR" sz="1800" noProof="0" dirty="0">
                          <a:latin typeface="Trebuchet MS" pitchFamily="34" charset="0"/>
                        </a:rPr>
                        <a:t>. </a:t>
                      </a:r>
                      <a:r>
                        <a:rPr lang="hr-HR" sz="1800" noProof="0" dirty="0" err="1">
                          <a:latin typeface="Trebuchet MS" pitchFamily="34" charset="0"/>
                        </a:rPr>
                        <a:t>high</a:t>
                      </a:r>
                      <a:r>
                        <a:rPr lang="hr-HR" sz="1800" noProof="0" dirty="0">
                          <a:latin typeface="Trebuchet MS" pitchFamily="34" charset="0"/>
                        </a:rPr>
                        <a:t>)</a:t>
                      </a:r>
                    </a:p>
                  </a:txBody>
                  <a:tcPr marL="91439" marR="91439" marT="45710" marB="45710"/>
                </a:tc>
                <a:tc>
                  <a:txBody>
                    <a:bodyPr/>
                    <a:lstStyle/>
                    <a:p>
                      <a:r>
                        <a:rPr lang="hr-HR" sz="1800" noProof="0" dirty="0">
                          <a:latin typeface="Trebuchet MS" pitchFamily="34" charset="0"/>
                        </a:rPr>
                        <a:t>Utjecaj (šteta) je vrlo visok, odnosno izvjesno je potpuno narušavanje povjerljivosti, integriteta ili raspoloživosti što rezultira:</a:t>
                      </a:r>
                    </a:p>
                    <a:p>
                      <a:r>
                        <a:rPr lang="hr-HR" sz="1800" noProof="0" dirty="0">
                          <a:latin typeface="Trebuchet MS" pitchFamily="34" charset="0"/>
                        </a:rPr>
                        <a:t>- gubitkom ili uništenjem resursa</a:t>
                      </a:r>
                    </a:p>
                    <a:p>
                      <a:r>
                        <a:rPr lang="hr-HR" sz="1800" noProof="0" dirty="0">
                          <a:latin typeface="Trebuchet MS" pitchFamily="34" charset="0"/>
                        </a:rPr>
                        <a:t>- potpunim narušavanjem poslovnih ciljeva organizacije</a:t>
                      </a:r>
                    </a:p>
                  </a:txBody>
                  <a:tcPr marL="91439" marR="91439" marT="45710" marB="45710"/>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hr-HR"/>
              <a:t>Izračun rizika</a:t>
            </a:r>
            <a:endParaRPr lang="en-US"/>
          </a:p>
        </p:txBody>
      </p:sp>
      <p:sp>
        <p:nvSpPr>
          <p:cNvPr id="40963" name="Content Placeholder 2"/>
          <p:cNvSpPr>
            <a:spLocks noGrp="1"/>
          </p:cNvSpPr>
          <p:nvPr>
            <p:ph idx="1"/>
          </p:nvPr>
        </p:nvSpPr>
        <p:spPr/>
        <p:txBody>
          <a:bodyPr/>
          <a:lstStyle/>
          <a:p>
            <a:pPr eaLnBrk="1" hangingPunct="1"/>
            <a:r>
              <a:rPr lang="hr-HR" dirty="0"/>
              <a:t>Rizik se određuje za parove prijetnja/ranjivost</a:t>
            </a:r>
          </a:p>
          <a:p>
            <a:pPr eaLnBrk="1" hangingPunct="1"/>
            <a:r>
              <a:rPr lang="hr-HR" dirty="0"/>
              <a:t>Potrebno uzeti u obzir</a:t>
            </a:r>
          </a:p>
          <a:p>
            <a:pPr lvl="1" eaLnBrk="1" hangingPunct="1"/>
            <a:r>
              <a:rPr lang="hr-HR" dirty="0"/>
              <a:t>Vjerojatnost iskorištavanja pojedine ranjivosti od strane pripadajuće prijetnje</a:t>
            </a:r>
          </a:p>
          <a:p>
            <a:pPr lvl="1" eaLnBrk="1" hangingPunct="1"/>
            <a:r>
              <a:rPr lang="hr-HR" dirty="0"/>
              <a:t>Posljedice (štetu) u slučaju realizacije prijetnje</a:t>
            </a:r>
          </a:p>
          <a:p>
            <a:pPr lvl="1" eaLnBrk="1" hangingPunct="1"/>
            <a:r>
              <a:rPr lang="hr-HR" dirty="0"/>
              <a:t>Implementirane sigurnosne kontrole koje mogu umanjiti vjerojatnost ostvarenja prijetnje ili štetu od realizacije prijetnje</a:t>
            </a:r>
          </a:p>
          <a:p>
            <a:pPr lvl="1" eaLnBrk="1" hangingPunct="1"/>
            <a:endParaRPr lang="hr-HR" dirty="0"/>
          </a:p>
          <a:p>
            <a:pPr eaLnBrk="1" hangingPunct="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hr-HR" dirty="0"/>
              <a:t>Kvalitativni pristup</a:t>
            </a:r>
            <a:endParaRPr lang="en-US" dirty="0"/>
          </a:p>
        </p:txBody>
      </p:sp>
      <p:sp>
        <p:nvSpPr>
          <p:cNvPr id="45059" name="Content Placeholder 2"/>
          <p:cNvSpPr>
            <a:spLocks noGrp="1"/>
          </p:cNvSpPr>
          <p:nvPr>
            <p:ph idx="1"/>
          </p:nvPr>
        </p:nvSpPr>
        <p:spPr/>
        <p:txBody>
          <a:bodyPr/>
          <a:lstStyle/>
          <a:p>
            <a:pPr eaLnBrk="1" hangingPunct="1"/>
            <a:r>
              <a:rPr lang="hr-HR" dirty="0"/>
              <a:t>Ne koristi apsolutne vrijednosti parametara</a:t>
            </a:r>
          </a:p>
          <a:p>
            <a:pPr lvl="1" eaLnBrk="1" hangingPunct="1"/>
            <a:r>
              <a:rPr lang="hr-HR" dirty="0"/>
              <a:t>Evaluira njihov utjecaj na rizik</a:t>
            </a:r>
          </a:p>
          <a:p>
            <a:pPr eaLnBrk="1" hangingPunct="1"/>
            <a:r>
              <a:rPr lang="hr-HR" dirty="0"/>
              <a:t>Važno da osoblje bude stručno i iskusno</a:t>
            </a:r>
          </a:p>
          <a:p>
            <a:pPr eaLnBrk="1" hangingPunct="1"/>
            <a:r>
              <a:rPr lang="hr-HR" dirty="0"/>
              <a:t>Zbog lakše interpretacije rezultati se kvantificiraju</a:t>
            </a:r>
          </a:p>
          <a:p>
            <a:pPr eaLnBrk="1" hangingPunct="1"/>
            <a:r>
              <a:rPr lang="hr-HR" dirty="0"/>
              <a:t>Dobivene vrijednosti su relativne a ne apsolutne</a:t>
            </a:r>
          </a:p>
          <a:p>
            <a:pPr eaLnBrk="1" hangingPunct="1"/>
            <a:r>
              <a:rPr lang="hr-HR" dirty="0"/>
              <a:t>Najveći problem: subjektivnost</a:t>
            </a:r>
          </a:p>
          <a:p>
            <a:pPr lvl="1" eaLnBrk="1" hangingPunct="1"/>
            <a:r>
              <a:rPr lang="hr-HR" dirty="0"/>
              <a:t>Može li se postići jednoznačnost?</a:t>
            </a:r>
          </a:p>
          <a:p>
            <a:r>
              <a:rPr lang="hr-HR" dirty="0"/>
              <a:t>Je li bi dva sigurnosna stručnjaka imali iste procjene rizika?</a:t>
            </a:r>
            <a:endParaRPr lang="en-US" dirty="0"/>
          </a:p>
          <a:p>
            <a:pPr marL="0" indent="0">
              <a:buNone/>
            </a:pPr>
            <a:endParaRPr lang="hr-HR" dirty="0"/>
          </a:p>
          <a:p>
            <a:pPr marL="0" indent="0" eaLnBrk="1" hangingPunct="1">
              <a:buNone/>
            </a:pP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59">
                                            <p:txEl>
                                              <p:pRg st="7" end="7"/>
                                            </p:txEl>
                                          </p:spTgt>
                                        </p:tgtEl>
                                        <p:attrNameLst>
                                          <p:attrName>style.visibility</p:attrName>
                                        </p:attrNameLst>
                                      </p:cBhvr>
                                      <p:to>
                                        <p:strVal val="visible"/>
                                      </p:to>
                                    </p:set>
                                    <p:animEffect transition="in" filter="fade">
                                      <p:cBhvr>
                                        <p:cTn id="7" dur="1000"/>
                                        <p:tgtEl>
                                          <p:spTgt spid="45059">
                                            <p:txEl>
                                              <p:pRg st="7" end="7"/>
                                            </p:txEl>
                                          </p:spTgt>
                                        </p:tgtEl>
                                      </p:cBhvr>
                                    </p:animEffect>
                                    <p:anim calcmode="lin" valueType="num">
                                      <p:cBhvr>
                                        <p:cTn id="8" dur="10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hr-HR" dirty="0"/>
              <a:t>Primjer procjene rizika</a:t>
            </a:r>
            <a:endParaRPr lang="en-US" dirty="0"/>
          </a:p>
        </p:txBody>
      </p:sp>
      <p:sp>
        <p:nvSpPr>
          <p:cNvPr id="46083" name="Content Placeholder 2"/>
          <p:cNvSpPr>
            <a:spLocks noGrp="1"/>
          </p:cNvSpPr>
          <p:nvPr>
            <p:ph idx="1"/>
          </p:nvPr>
        </p:nvSpPr>
        <p:spPr/>
        <p:txBody>
          <a:bodyPr/>
          <a:lstStyle/>
          <a:p>
            <a:pPr eaLnBrk="1" hangingPunct="1"/>
            <a:r>
              <a:rPr lang="hr-HR" dirty="0"/>
              <a:t>Kvalitativna metoda koja se zasniva na pretpostavkama</a:t>
            </a:r>
          </a:p>
          <a:p>
            <a:pPr lvl="1" eaLnBrk="1" hangingPunct="1"/>
            <a:r>
              <a:rPr lang="hr-HR" sz="2000" dirty="0"/>
              <a:t>S</a:t>
            </a:r>
            <a:r>
              <a:rPr lang="vi-VN" sz="2000" dirty="0"/>
              <a:t>vaki resurs ima svoju vrijednost</a:t>
            </a:r>
          </a:p>
          <a:p>
            <a:pPr lvl="1" eaLnBrk="1" hangingPunct="1"/>
            <a:r>
              <a:rPr lang="hr-HR" sz="2000" dirty="0"/>
              <a:t>R</a:t>
            </a:r>
            <a:r>
              <a:rPr lang="vi-VN" sz="2000" dirty="0"/>
              <a:t>anjivost pojedinog resursa postoji ili ne</a:t>
            </a:r>
          </a:p>
          <a:p>
            <a:pPr lvl="1" eaLnBrk="1" hangingPunct="1"/>
            <a:r>
              <a:rPr lang="hr-HR" sz="2000" dirty="0"/>
              <a:t>A</a:t>
            </a:r>
            <a:r>
              <a:rPr lang="vi-VN" sz="2000" dirty="0"/>
              <a:t>ko ranjivost sustava postoji, postoji barem jedna prijetnja koja je može iskoristiti</a:t>
            </a:r>
            <a:r>
              <a:rPr lang="hr-HR" sz="2000" dirty="0"/>
              <a:t> </a:t>
            </a:r>
            <a:r>
              <a:rPr lang="vi-VN" sz="2000" dirty="0"/>
              <a:t>(prijetnja i ranjivosti su međusobno ovisne)</a:t>
            </a:r>
          </a:p>
          <a:p>
            <a:pPr marL="342900" lvl="1" indent="0" eaLnBrk="1" hangingPunct="1">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87693D-E2FD-6B51-0FF8-D38067C026E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24D6BFC-2981-4343-A603-AD87C7BAAE89}"/>
              </a:ext>
            </a:extLst>
          </p:cNvPr>
          <p:cNvSpPr>
            <a:spLocks noGrp="1"/>
          </p:cNvSpPr>
          <p:nvPr>
            <p:ph idx="1"/>
          </p:nvPr>
        </p:nvSpPr>
        <p:spPr/>
        <p:txBody>
          <a:bodyPr/>
          <a:lstStyle/>
          <a:p>
            <a:r>
              <a:rPr lang="hr-HR" b="0" i="0" dirty="0">
                <a:solidFill>
                  <a:srgbClr val="202020"/>
                </a:solidFill>
                <a:effectLst/>
                <a:latin typeface="Arial" panose="020B0604020202020204" pitchFamily="34" charset="0"/>
              </a:rPr>
              <a:t>Župnik Faber je za austrijski radio i televiziju ORF rekao kako je zvonjava “ciljani akt hakera”, koji su preko interneta uspostavili vezu i aktivirali zvona da počnu zvoniti.</a:t>
            </a:r>
          </a:p>
          <a:p>
            <a:r>
              <a:rPr lang="hr-HR" b="0" i="0" dirty="0">
                <a:solidFill>
                  <a:srgbClr val="202020"/>
                </a:solidFill>
                <a:effectLst/>
                <a:latin typeface="Arial" panose="020B0604020202020204" pitchFamily="34" charset="0"/>
              </a:rPr>
              <a:t>Bečka nadbiskupija se je prijepodne javno ispričala svim Bečanima koje su zvona jutros neočekivano probudila iz sna. Uz obećanje da će stručnjaci danas tijekom dana sve napraviti da se to više ne bi ponovilo.</a:t>
            </a:r>
            <a:br>
              <a:rPr lang="hr-HR" dirty="0"/>
            </a:br>
            <a:br>
              <a:rPr lang="hr-HR" dirty="0"/>
            </a:br>
            <a:br>
              <a:rPr lang="hr-HR" dirty="0"/>
            </a:br>
            <a:endParaRPr lang="hr-HR" dirty="0"/>
          </a:p>
        </p:txBody>
      </p:sp>
      <p:pic>
        <p:nvPicPr>
          <p:cNvPr id="4" name="Slika 3">
            <a:extLst>
              <a:ext uri="{FF2B5EF4-FFF2-40B4-BE49-F238E27FC236}">
                <a16:creationId xmlns:a16="http://schemas.microsoft.com/office/drawing/2014/main" id="{8850CA5B-EF57-42C3-ADAB-2137162CAE1F}"/>
              </a:ext>
            </a:extLst>
          </p:cNvPr>
          <p:cNvPicPr>
            <a:picLocks noChangeAspect="1"/>
          </p:cNvPicPr>
          <p:nvPr/>
        </p:nvPicPr>
        <p:blipFill>
          <a:blip r:embed="rId2"/>
          <a:stretch>
            <a:fillRect/>
          </a:stretch>
        </p:blipFill>
        <p:spPr>
          <a:xfrm>
            <a:off x="323850" y="258206"/>
            <a:ext cx="8496300" cy="1219200"/>
          </a:xfrm>
          <a:prstGeom prst="rect">
            <a:avLst/>
          </a:prstGeom>
        </p:spPr>
      </p:pic>
    </p:spTree>
    <p:extLst>
      <p:ext uri="{BB962C8B-B14F-4D97-AF65-F5344CB8AC3E}">
        <p14:creationId xmlns:p14="http://schemas.microsoft.com/office/powerpoint/2010/main" val="2739703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hr-HR" dirty="0"/>
              <a:t>Primjer procjene rizika</a:t>
            </a:r>
            <a:endParaRPr lang="en-US" dirty="0"/>
          </a:p>
        </p:txBody>
      </p:sp>
      <p:sp>
        <p:nvSpPr>
          <p:cNvPr id="3" name="Content Placeholder 2"/>
          <p:cNvSpPr>
            <a:spLocks noGrp="1"/>
          </p:cNvSpPr>
          <p:nvPr>
            <p:ph idx="1"/>
          </p:nvPr>
        </p:nvSpPr>
        <p:spPr/>
        <p:txBody>
          <a:bodyPr/>
          <a:lstStyle/>
          <a:p>
            <a:pPr>
              <a:defRPr/>
            </a:pPr>
            <a:r>
              <a:rPr lang="hr-HR" dirty="0"/>
              <a:t>vrijednost resursa i vjerojatnost ostvarenja prijetnje (uključuje ranjivosti i kontrole)</a:t>
            </a:r>
          </a:p>
          <a:p>
            <a:pPr>
              <a:defRPr/>
            </a:pPr>
            <a:r>
              <a:rPr lang="hr-HR" dirty="0"/>
              <a:t>Skala od 1 do 4 </a:t>
            </a:r>
            <a:r>
              <a:rPr lang="hr-HR" dirty="0">
                <a:sym typeface="Wingdings" panose="05000000000000000000" pitchFamily="2" charset="2"/>
              </a:rPr>
              <a:t> H, M, L</a:t>
            </a:r>
            <a:endParaRPr lang="hr-HR" dirty="0"/>
          </a:p>
          <a:p>
            <a:pPr marL="0" indent="0">
              <a:buNone/>
              <a:defRPr/>
            </a:pPr>
            <a:endParaRPr lang="hr-HR" dirty="0"/>
          </a:p>
          <a:p>
            <a:pPr marL="0" indent="0">
              <a:buNone/>
              <a:defRPr/>
            </a:pPr>
            <a:endParaRPr lang="hr-HR" dirty="0"/>
          </a:p>
          <a:p>
            <a:pPr marL="0" indent="0">
              <a:buFont typeface="Wingdings 2" panose="05020102010507070707" pitchFamily="18" charset="2"/>
              <a:buNone/>
              <a:defRP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65290114"/>
              </p:ext>
            </p:extLst>
          </p:nvPr>
        </p:nvGraphicFramePr>
        <p:xfrm>
          <a:off x="395536" y="3140968"/>
          <a:ext cx="7200801" cy="2219404"/>
        </p:xfrm>
        <a:graphic>
          <a:graphicData uri="http://schemas.openxmlformats.org/drawingml/2006/table">
            <a:tbl>
              <a:tblPr firstRow="1" bandRow="1">
                <a:tableStyleId>{5C22544A-7EE6-4342-B048-85BDC9FD1C3A}</a:tableStyleId>
              </a:tblPr>
              <a:tblGrid>
                <a:gridCol w="2836669">
                  <a:extLst>
                    <a:ext uri="{9D8B030D-6E8A-4147-A177-3AD203B41FA5}">
                      <a16:colId xmlns:a16="http://schemas.microsoft.com/office/drawing/2014/main" val="20000"/>
                    </a:ext>
                  </a:extLst>
                </a:gridCol>
                <a:gridCol w="1627827">
                  <a:extLst>
                    <a:ext uri="{9D8B030D-6E8A-4147-A177-3AD203B41FA5}">
                      <a16:colId xmlns:a16="http://schemas.microsoft.com/office/drawing/2014/main" val="20001"/>
                    </a:ext>
                  </a:extLst>
                </a:gridCol>
                <a:gridCol w="1441779">
                  <a:extLst>
                    <a:ext uri="{9D8B030D-6E8A-4147-A177-3AD203B41FA5}">
                      <a16:colId xmlns:a16="http://schemas.microsoft.com/office/drawing/2014/main" val="20002"/>
                    </a:ext>
                  </a:extLst>
                </a:gridCol>
                <a:gridCol w="1294526">
                  <a:extLst>
                    <a:ext uri="{9D8B030D-6E8A-4147-A177-3AD203B41FA5}">
                      <a16:colId xmlns:a16="http://schemas.microsoft.com/office/drawing/2014/main" val="20003"/>
                    </a:ext>
                  </a:extLst>
                </a:gridCol>
              </a:tblGrid>
              <a:tr h="370734">
                <a:tc>
                  <a:txBody>
                    <a:bodyPr/>
                    <a:lstStyle/>
                    <a:p>
                      <a:endParaRPr lang="en-US" sz="1800" dirty="0"/>
                    </a:p>
                  </a:txBody>
                  <a:tcPr marT="45707" marB="45707"/>
                </a:tc>
                <a:tc>
                  <a:txBody>
                    <a:bodyPr/>
                    <a:lstStyle/>
                    <a:p>
                      <a:r>
                        <a:rPr lang="hr-HR" sz="1800" dirty="0"/>
                        <a:t>Utjecaj</a:t>
                      </a:r>
                      <a:endParaRPr lang="en-US" sz="1800" dirty="0"/>
                    </a:p>
                  </a:txBody>
                  <a:tcPr marT="45707" marB="45707"/>
                </a:tc>
                <a:tc>
                  <a:txBody>
                    <a:bodyPr/>
                    <a:lstStyle/>
                    <a:p>
                      <a:r>
                        <a:rPr lang="hr-HR" sz="1800" dirty="0"/>
                        <a:t>Vjerojatnost</a:t>
                      </a:r>
                      <a:endParaRPr lang="en-US" sz="1800" dirty="0"/>
                    </a:p>
                  </a:txBody>
                  <a:tcPr marT="45707" marB="45707"/>
                </a:tc>
                <a:tc>
                  <a:txBody>
                    <a:bodyPr/>
                    <a:lstStyle/>
                    <a:p>
                      <a:r>
                        <a:rPr lang="hr-HR" sz="1800" dirty="0"/>
                        <a:t>Rizik</a:t>
                      </a:r>
                      <a:endParaRPr lang="en-US" sz="1800" dirty="0"/>
                    </a:p>
                  </a:txBody>
                  <a:tcPr marT="45707" marB="45707"/>
                </a:tc>
                <a:extLst>
                  <a:ext uri="{0D108BD9-81ED-4DB2-BD59-A6C34878D82A}">
                    <a16:rowId xmlns:a16="http://schemas.microsoft.com/office/drawing/2014/main" val="10000"/>
                  </a:ext>
                </a:extLst>
              </a:tr>
              <a:tr h="370734">
                <a:tc>
                  <a:txBody>
                    <a:bodyPr/>
                    <a:lstStyle/>
                    <a:p>
                      <a:r>
                        <a:rPr lang="hr-HR" sz="1800" dirty="0"/>
                        <a:t>Prijetnja A</a:t>
                      </a:r>
                    </a:p>
                  </a:txBody>
                  <a:tcPr marT="45707" marB="45707"/>
                </a:tc>
                <a:tc>
                  <a:txBody>
                    <a:bodyPr/>
                    <a:lstStyle/>
                    <a:p>
                      <a:r>
                        <a:rPr lang="hr-HR" sz="1800" dirty="0"/>
                        <a:t>4</a:t>
                      </a:r>
                      <a:endParaRPr lang="en-US" sz="1800" dirty="0"/>
                    </a:p>
                  </a:txBody>
                  <a:tcPr marT="45707" marB="45707"/>
                </a:tc>
                <a:tc>
                  <a:txBody>
                    <a:bodyPr/>
                    <a:lstStyle/>
                    <a:p>
                      <a:r>
                        <a:rPr lang="hr-HR" sz="1800" dirty="0"/>
                        <a:t>2</a:t>
                      </a:r>
                      <a:endParaRPr lang="en-US" sz="1800" dirty="0"/>
                    </a:p>
                  </a:txBody>
                  <a:tcPr marT="45707" marB="45707"/>
                </a:tc>
                <a:tc>
                  <a:txBody>
                    <a:bodyPr/>
                    <a:lstStyle/>
                    <a:p>
                      <a:r>
                        <a:rPr lang="hr-HR" sz="1800" dirty="0"/>
                        <a:t>8</a:t>
                      </a:r>
                      <a:endParaRPr lang="en-US" sz="1800" dirty="0"/>
                    </a:p>
                  </a:txBody>
                  <a:tcPr marT="45707" marB="45707"/>
                </a:tc>
                <a:extLst>
                  <a:ext uri="{0D108BD9-81ED-4DB2-BD59-A6C34878D82A}">
                    <a16:rowId xmlns:a16="http://schemas.microsoft.com/office/drawing/2014/main" val="10001"/>
                  </a:ext>
                </a:extLst>
              </a:tr>
              <a:tr h="36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a:t>Prijetnja B</a:t>
                      </a:r>
                      <a:endParaRPr lang="en-US" sz="1800" dirty="0"/>
                    </a:p>
                  </a:txBody>
                  <a:tcPr marT="45707" marB="45707"/>
                </a:tc>
                <a:tc>
                  <a:txBody>
                    <a:bodyPr/>
                    <a:lstStyle/>
                    <a:p>
                      <a:r>
                        <a:rPr lang="hr-HR" sz="1800" dirty="0"/>
                        <a:t>3</a:t>
                      </a:r>
                      <a:endParaRPr lang="en-US" sz="1800" dirty="0"/>
                    </a:p>
                  </a:txBody>
                  <a:tcPr marT="45707" marB="45707"/>
                </a:tc>
                <a:tc>
                  <a:txBody>
                    <a:bodyPr/>
                    <a:lstStyle/>
                    <a:p>
                      <a:r>
                        <a:rPr lang="hr-HR" sz="1800" dirty="0"/>
                        <a:t>3</a:t>
                      </a:r>
                      <a:endParaRPr lang="en-US" sz="1800" dirty="0"/>
                    </a:p>
                  </a:txBody>
                  <a:tcPr marT="45707" marB="45707"/>
                </a:tc>
                <a:tc>
                  <a:txBody>
                    <a:bodyPr/>
                    <a:lstStyle/>
                    <a:p>
                      <a:r>
                        <a:rPr lang="hr-HR" sz="1800" dirty="0"/>
                        <a:t>9</a:t>
                      </a:r>
                      <a:endParaRPr lang="en-US" sz="1800" dirty="0"/>
                    </a:p>
                  </a:txBody>
                  <a:tcPr marT="45707" marB="45707"/>
                </a:tc>
                <a:extLst>
                  <a:ext uri="{0D108BD9-81ED-4DB2-BD59-A6C34878D82A}">
                    <a16:rowId xmlns:a16="http://schemas.microsoft.com/office/drawing/2014/main" val="10002"/>
                  </a:ext>
                </a:extLst>
              </a:tr>
              <a:tr h="37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a:t>Prijetnja C</a:t>
                      </a:r>
                      <a:endParaRPr lang="en-US" sz="1800" dirty="0"/>
                    </a:p>
                  </a:txBody>
                  <a:tcPr marT="45707" marB="45707"/>
                </a:tc>
                <a:tc>
                  <a:txBody>
                    <a:bodyPr/>
                    <a:lstStyle/>
                    <a:p>
                      <a:r>
                        <a:rPr lang="hr-HR" sz="1800" dirty="0"/>
                        <a:t>4</a:t>
                      </a:r>
                      <a:endParaRPr lang="en-US" sz="1800" dirty="0"/>
                    </a:p>
                  </a:txBody>
                  <a:tcPr marT="45707" marB="45707"/>
                </a:tc>
                <a:tc>
                  <a:txBody>
                    <a:bodyPr/>
                    <a:lstStyle/>
                    <a:p>
                      <a:r>
                        <a:rPr lang="hr-HR" sz="1800" dirty="0"/>
                        <a:t>4</a:t>
                      </a:r>
                      <a:endParaRPr lang="en-US" sz="1800" dirty="0"/>
                    </a:p>
                  </a:txBody>
                  <a:tcPr marT="45707" marB="45707"/>
                </a:tc>
                <a:tc>
                  <a:txBody>
                    <a:bodyPr/>
                    <a:lstStyle/>
                    <a:p>
                      <a:r>
                        <a:rPr lang="hr-HR" sz="1800" dirty="0"/>
                        <a:t>16</a:t>
                      </a:r>
                      <a:endParaRPr lang="en-US" sz="1800" dirty="0"/>
                    </a:p>
                  </a:txBody>
                  <a:tcPr marT="45707" marB="45707"/>
                </a:tc>
                <a:extLst>
                  <a:ext uri="{0D108BD9-81ED-4DB2-BD59-A6C34878D82A}">
                    <a16:rowId xmlns:a16="http://schemas.microsoft.com/office/drawing/2014/main" val="10003"/>
                  </a:ext>
                </a:extLst>
              </a:tr>
              <a:tr h="37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a:t>Prijetnja D</a:t>
                      </a:r>
                      <a:endParaRPr lang="en-US" sz="1800" dirty="0"/>
                    </a:p>
                  </a:txBody>
                  <a:tcPr marT="45707" marB="45707"/>
                </a:tc>
                <a:tc>
                  <a:txBody>
                    <a:bodyPr/>
                    <a:lstStyle/>
                    <a:p>
                      <a:r>
                        <a:rPr lang="hr-HR" sz="1800" dirty="0"/>
                        <a:t>1</a:t>
                      </a:r>
                      <a:endParaRPr lang="en-US" sz="1800" dirty="0"/>
                    </a:p>
                  </a:txBody>
                  <a:tcPr marT="45707" marB="45707"/>
                </a:tc>
                <a:tc>
                  <a:txBody>
                    <a:bodyPr/>
                    <a:lstStyle/>
                    <a:p>
                      <a:r>
                        <a:rPr lang="hr-HR" sz="1800" dirty="0"/>
                        <a:t>4</a:t>
                      </a:r>
                      <a:endParaRPr lang="en-US" sz="1800" dirty="0"/>
                    </a:p>
                  </a:txBody>
                  <a:tcPr marT="45707" marB="45707"/>
                </a:tc>
                <a:tc>
                  <a:txBody>
                    <a:bodyPr/>
                    <a:lstStyle/>
                    <a:p>
                      <a:r>
                        <a:rPr lang="hr-HR" sz="1800" dirty="0"/>
                        <a:t>4</a:t>
                      </a:r>
                      <a:endParaRPr lang="en-US" sz="1800" dirty="0"/>
                    </a:p>
                  </a:txBody>
                  <a:tcPr marT="45707" marB="45707"/>
                </a:tc>
                <a:extLst>
                  <a:ext uri="{0D108BD9-81ED-4DB2-BD59-A6C34878D82A}">
                    <a16:rowId xmlns:a16="http://schemas.microsoft.com/office/drawing/2014/main" val="10004"/>
                  </a:ext>
                </a:extLst>
              </a:tr>
              <a:tr h="37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a:t>Prijetnja E</a:t>
                      </a:r>
                      <a:endParaRPr lang="en-US" sz="1800" dirty="0"/>
                    </a:p>
                  </a:txBody>
                  <a:tcPr marT="45707" marB="45707"/>
                </a:tc>
                <a:tc>
                  <a:txBody>
                    <a:bodyPr/>
                    <a:lstStyle/>
                    <a:p>
                      <a:r>
                        <a:rPr lang="hr-HR" sz="1800" dirty="0"/>
                        <a:t>3</a:t>
                      </a:r>
                      <a:endParaRPr lang="en-US" sz="1800" dirty="0"/>
                    </a:p>
                  </a:txBody>
                  <a:tcPr marT="45707" marB="45707"/>
                </a:tc>
                <a:tc>
                  <a:txBody>
                    <a:bodyPr/>
                    <a:lstStyle/>
                    <a:p>
                      <a:r>
                        <a:rPr lang="hr-HR" sz="1800" dirty="0"/>
                        <a:t>4</a:t>
                      </a:r>
                      <a:endParaRPr lang="en-US" sz="1800" dirty="0"/>
                    </a:p>
                  </a:txBody>
                  <a:tcPr marT="45707" marB="45707"/>
                </a:tc>
                <a:tc>
                  <a:txBody>
                    <a:bodyPr/>
                    <a:lstStyle/>
                    <a:p>
                      <a:r>
                        <a:rPr lang="hr-HR" sz="1800" dirty="0"/>
                        <a:t>12</a:t>
                      </a:r>
                      <a:endParaRPr lang="en-US" sz="1800" dirty="0"/>
                    </a:p>
                  </a:txBody>
                  <a:tcPr marT="45707" marB="45707"/>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Optimizacija rizika</a:t>
            </a:r>
          </a:p>
        </p:txBody>
      </p:sp>
      <p:sp>
        <p:nvSpPr>
          <p:cNvPr id="3" name="Content Placeholder 2"/>
          <p:cNvSpPr>
            <a:spLocks noGrp="1"/>
          </p:cNvSpPr>
          <p:nvPr>
            <p:ph idx="1"/>
          </p:nvPr>
        </p:nvSpPr>
        <p:spPr/>
        <p:txBody>
          <a:bodyPr/>
          <a:lstStyle/>
          <a:p>
            <a:r>
              <a:rPr lang="hr-HR" dirty="0"/>
              <a:t>Nije lako naći pravi balans između troška implementacije kontrola i moguće štete odnosno vrijednosti resursa koji štitimo</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8FC2-89A6-F66A-5733-048E9FC7D728}"/>
              </a:ext>
            </a:extLst>
          </p:cNvPr>
          <p:cNvSpPr>
            <a:spLocks noGrp="1"/>
          </p:cNvSpPr>
          <p:nvPr>
            <p:ph type="title"/>
          </p:nvPr>
        </p:nvSpPr>
        <p:spPr/>
        <p:txBody>
          <a:bodyPr/>
          <a:lstStyle/>
          <a:p>
            <a:r>
              <a:rPr lang="hr-HR" dirty="0"/>
              <a:t>Scenariji rizika</a:t>
            </a:r>
          </a:p>
        </p:txBody>
      </p:sp>
      <p:sp>
        <p:nvSpPr>
          <p:cNvPr id="3" name="Content Placeholder 2">
            <a:extLst>
              <a:ext uri="{FF2B5EF4-FFF2-40B4-BE49-F238E27FC236}">
                <a16:creationId xmlns:a16="http://schemas.microsoft.com/office/drawing/2014/main" id="{076F40F8-28A3-606A-BBF2-05100B0A60D8}"/>
              </a:ext>
            </a:extLst>
          </p:cNvPr>
          <p:cNvSpPr>
            <a:spLocks noGrp="1"/>
          </p:cNvSpPr>
          <p:nvPr>
            <p:ph idx="1"/>
          </p:nvPr>
        </p:nvSpPr>
        <p:spPr/>
        <p:txBody>
          <a:bodyPr/>
          <a:lstStyle/>
          <a:p>
            <a:r>
              <a:rPr lang="hr-HR" dirty="0" err="1"/>
              <a:t>Ransomware</a:t>
            </a:r>
            <a:r>
              <a:rPr lang="hr-HR" dirty="0"/>
              <a:t> napad</a:t>
            </a:r>
          </a:p>
          <a:p>
            <a:r>
              <a:rPr lang="hr-HR" dirty="0"/>
              <a:t>Socijalni </a:t>
            </a:r>
            <a:r>
              <a:rPr lang="hr-HR" dirty="0" err="1"/>
              <a:t>inžinjering</a:t>
            </a:r>
            <a:endParaRPr lang="hr-HR" dirty="0"/>
          </a:p>
          <a:p>
            <a:r>
              <a:rPr lang="hr-HR" dirty="0"/>
              <a:t>Maliciozni softver</a:t>
            </a:r>
          </a:p>
          <a:p>
            <a:r>
              <a:rPr lang="hr-HR" dirty="0" err="1"/>
              <a:t>DDoS</a:t>
            </a:r>
            <a:endParaRPr lang="hr-HR" dirty="0"/>
          </a:p>
          <a:p>
            <a:r>
              <a:rPr lang="hr-HR" dirty="0"/>
              <a:t>Curenje osobnih podataka</a:t>
            </a:r>
          </a:p>
          <a:p>
            <a:r>
              <a:rPr lang="hr-HR" dirty="0"/>
              <a:t>Ispadi kritičnih usluga</a:t>
            </a:r>
          </a:p>
          <a:p>
            <a:r>
              <a:rPr lang="hr-HR" dirty="0"/>
              <a:t>BEC</a:t>
            </a:r>
          </a:p>
          <a:p>
            <a:r>
              <a:rPr lang="hr-HR" dirty="0"/>
              <a:t>Industrijska špijunaža</a:t>
            </a:r>
          </a:p>
          <a:p>
            <a:r>
              <a:rPr lang="hr-HR" dirty="0"/>
              <a:t>Vjerojatnost na skali od 1 do 4 i Utjecaj na skali od 1 do 4</a:t>
            </a:r>
          </a:p>
          <a:p>
            <a:endParaRPr lang="hr-HR" dirty="0"/>
          </a:p>
        </p:txBody>
      </p:sp>
    </p:spTree>
    <p:extLst>
      <p:ext uri="{BB962C8B-B14F-4D97-AF65-F5344CB8AC3E}">
        <p14:creationId xmlns:p14="http://schemas.microsoft.com/office/powerpoint/2010/main" val="929734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hr-HR"/>
              <a:t>Tretiranje rizika</a:t>
            </a:r>
            <a:endParaRPr lang="en-US"/>
          </a:p>
        </p:txBody>
      </p:sp>
      <p:sp>
        <p:nvSpPr>
          <p:cNvPr id="49155" name="Content Placeholder 2"/>
          <p:cNvSpPr>
            <a:spLocks noGrp="1"/>
          </p:cNvSpPr>
          <p:nvPr>
            <p:ph idx="1"/>
          </p:nvPr>
        </p:nvSpPr>
        <p:spPr/>
        <p:txBody>
          <a:bodyPr/>
          <a:lstStyle/>
          <a:p>
            <a:pPr eaLnBrk="1" hangingPunct="1">
              <a:defRPr/>
            </a:pPr>
            <a:r>
              <a:rPr lang="hr-HR" dirty="0"/>
              <a:t>Analiziraju se, evaluiraju i implementiraju kontrole</a:t>
            </a:r>
          </a:p>
          <a:p>
            <a:pPr eaLnBrk="1" hangingPunct="1">
              <a:defRPr/>
            </a:pPr>
            <a:r>
              <a:rPr lang="hr-HR" dirty="0"/>
              <a:t>Rizik se ne može u potpunosti ukloniti</a:t>
            </a:r>
          </a:p>
          <a:p>
            <a:pPr eaLnBrk="1" hangingPunct="1">
              <a:defRPr/>
            </a:pPr>
            <a:r>
              <a:rPr lang="en-US" dirty="0" err="1"/>
              <a:t>Odgovornost</a:t>
            </a:r>
            <a:r>
              <a:rPr lang="en-US" dirty="0"/>
              <a:t> je </a:t>
            </a:r>
            <a:r>
              <a:rPr lang="en-US" dirty="0" err="1"/>
              <a:t>mena</a:t>
            </a:r>
            <a:r>
              <a:rPr lang="hr-HR" dirty="0" err="1"/>
              <a:t>dž</a:t>
            </a:r>
            <a:r>
              <a:rPr lang="en-US" dirty="0" err="1"/>
              <a:t>menta</a:t>
            </a:r>
            <a:r>
              <a:rPr lang="en-US" dirty="0"/>
              <a:t> </a:t>
            </a:r>
            <a:r>
              <a:rPr lang="en-US" dirty="0" err="1"/>
              <a:t>organizacije</a:t>
            </a:r>
            <a:r>
              <a:rPr lang="en-US" dirty="0"/>
              <a:t> da </a:t>
            </a:r>
            <a:r>
              <a:rPr lang="en-US" dirty="0" err="1"/>
              <a:t>odredi</a:t>
            </a:r>
            <a:r>
              <a:rPr lang="en-US" dirty="0"/>
              <a:t> </a:t>
            </a:r>
            <a:r>
              <a:rPr lang="en-US" dirty="0" err="1"/>
              <a:t>prihvatljivu</a:t>
            </a:r>
            <a:r>
              <a:rPr lang="en-US" dirty="0"/>
              <a:t> </a:t>
            </a:r>
            <a:r>
              <a:rPr lang="en-US" dirty="0" err="1"/>
              <a:t>razinu</a:t>
            </a:r>
            <a:r>
              <a:rPr lang="en-US" dirty="0"/>
              <a:t> </a:t>
            </a:r>
            <a:r>
              <a:rPr lang="en-US" dirty="0" err="1"/>
              <a:t>rizika</a:t>
            </a:r>
            <a:endParaRPr lang="hr-HR" dirty="0"/>
          </a:p>
          <a:p>
            <a:pPr>
              <a:defRPr/>
            </a:pPr>
            <a:r>
              <a:rPr lang="hr-HR" dirty="0"/>
              <a:t>Svi </a:t>
            </a:r>
            <a:r>
              <a:rPr lang="en-US" dirty="0" err="1"/>
              <a:t>rizi</a:t>
            </a:r>
            <a:r>
              <a:rPr lang="hr-HR" dirty="0" err="1"/>
              <a:t>ci</a:t>
            </a:r>
            <a:r>
              <a:rPr lang="en-US" dirty="0"/>
              <a:t> </a:t>
            </a:r>
            <a:r>
              <a:rPr lang="en-US" dirty="0" err="1"/>
              <a:t>koji</a:t>
            </a:r>
            <a:r>
              <a:rPr lang="en-US" dirty="0"/>
              <a:t> </a:t>
            </a:r>
            <a:r>
              <a:rPr lang="en-US" dirty="0" err="1"/>
              <a:t>su</a:t>
            </a:r>
            <a:r>
              <a:rPr lang="hr-HR" dirty="0"/>
              <a:t> </a:t>
            </a:r>
            <a:r>
              <a:rPr lang="pl-PL" dirty="0"/>
              <a:t>viši od te razine moraju se umanjiti jednim od načina za tretiranje rizika</a:t>
            </a:r>
            <a:endParaRPr lang="hr-HR" dirty="0"/>
          </a:p>
          <a:p>
            <a:pPr marL="274638" lvl="1" indent="0" eaLnBrk="1" hangingPunct="1">
              <a:buFont typeface="Wingdings" panose="05000000000000000000" pitchFamily="2" charset="2"/>
              <a:buNone/>
              <a:defRPr/>
            </a:pPr>
            <a:endParaRPr lang="vi-VN" dirty="0"/>
          </a:p>
          <a:p>
            <a:pPr lvl="1" eaLnBrk="1" hangingPunct="1">
              <a:defRPr/>
            </a:pPr>
            <a:endParaRPr lang="en-US" dirty="0"/>
          </a:p>
        </p:txBody>
      </p:sp>
      <p:sp>
        <p:nvSpPr>
          <p:cNvPr id="542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hr-HR" dirty="0"/>
              <a:t>Tretiranje rizika</a:t>
            </a:r>
            <a:endParaRPr lang="en-US" dirty="0"/>
          </a:p>
        </p:txBody>
      </p:sp>
      <p:sp>
        <p:nvSpPr>
          <p:cNvPr id="55299" name="Content Placeholder 2"/>
          <p:cNvSpPr>
            <a:spLocks noGrp="1"/>
          </p:cNvSpPr>
          <p:nvPr>
            <p:ph idx="1"/>
          </p:nvPr>
        </p:nvSpPr>
        <p:spPr/>
        <p:txBody>
          <a:bodyPr/>
          <a:lstStyle/>
          <a:p>
            <a:pPr eaLnBrk="1" hangingPunct="1"/>
            <a:r>
              <a:rPr lang="hr-HR" dirty="0"/>
              <a:t>Tri načina tretiranja</a:t>
            </a:r>
          </a:p>
          <a:p>
            <a:pPr lvl="1" eaLnBrk="1" hangingPunct="1"/>
            <a:r>
              <a:rPr lang="hr-HR" dirty="0"/>
              <a:t>Umanjivanje (</a:t>
            </a:r>
            <a:r>
              <a:rPr lang="hr-HR" dirty="0" err="1"/>
              <a:t>eng</a:t>
            </a:r>
            <a:r>
              <a:rPr lang="hr-HR" dirty="0"/>
              <a:t>. </a:t>
            </a:r>
            <a:r>
              <a:rPr lang="hr-HR" i="1" dirty="0" err="1"/>
              <a:t>risk</a:t>
            </a:r>
            <a:r>
              <a:rPr lang="hr-HR" i="1" dirty="0"/>
              <a:t> </a:t>
            </a:r>
            <a:r>
              <a:rPr lang="hr-HR" i="1" dirty="0" err="1"/>
              <a:t>mitigation</a:t>
            </a:r>
            <a:r>
              <a:rPr lang="hr-HR" dirty="0"/>
              <a:t>) – implementacija kontrola</a:t>
            </a:r>
          </a:p>
          <a:p>
            <a:pPr lvl="1" eaLnBrk="1" hangingPunct="1"/>
            <a:r>
              <a:rPr lang="hr-HR" dirty="0"/>
              <a:t>Prenošenje (</a:t>
            </a:r>
            <a:r>
              <a:rPr lang="hr-HR" dirty="0" err="1"/>
              <a:t>eng</a:t>
            </a:r>
            <a:r>
              <a:rPr lang="hr-HR" dirty="0"/>
              <a:t>. </a:t>
            </a:r>
            <a:r>
              <a:rPr lang="hr-HR" i="1" dirty="0" err="1"/>
              <a:t>risk</a:t>
            </a:r>
            <a:r>
              <a:rPr lang="hr-HR" i="1" dirty="0"/>
              <a:t> transfer</a:t>
            </a:r>
            <a:r>
              <a:rPr lang="hr-HR" dirty="0"/>
              <a:t>) – eksternalizacija (ostaje odgovornost) i osiguranje</a:t>
            </a:r>
          </a:p>
          <a:p>
            <a:pPr lvl="1" eaLnBrk="1" hangingPunct="1"/>
            <a:r>
              <a:rPr lang="hr-HR" dirty="0"/>
              <a:t>Izbjegavanje (</a:t>
            </a:r>
            <a:r>
              <a:rPr lang="hr-HR" dirty="0" err="1"/>
              <a:t>eng</a:t>
            </a:r>
            <a:r>
              <a:rPr lang="hr-HR" dirty="0"/>
              <a:t>. </a:t>
            </a:r>
            <a:r>
              <a:rPr lang="hr-HR" i="1" dirty="0" err="1"/>
              <a:t>risk</a:t>
            </a:r>
            <a:r>
              <a:rPr lang="hr-HR" i="1" dirty="0"/>
              <a:t> </a:t>
            </a:r>
            <a:r>
              <a:rPr lang="hr-HR" i="1" dirty="0" err="1"/>
              <a:t>avoidance</a:t>
            </a:r>
            <a:r>
              <a:rPr lang="hr-HR" dirty="0"/>
              <a:t>) – modifikacija procesa odnosno procesni reinženjering</a:t>
            </a:r>
          </a:p>
          <a:p>
            <a:pPr eaLnBrk="1" hangingPunct="1"/>
            <a:r>
              <a:rPr lang="hr-HR" dirty="0"/>
              <a:t>Rizik je potrebno periodički evaluirati i kontinuirano nadzirati</a:t>
            </a:r>
          </a:p>
          <a:p>
            <a:pPr lvl="1" eaLnBrk="1" hangingPunct="1"/>
            <a:r>
              <a:rPr lang="hr-HR" dirty="0"/>
              <a:t>Sastavni dio poslovnih procesa</a:t>
            </a:r>
          </a:p>
          <a:p>
            <a:pPr lvl="1" eaLnBrk="1" hangingPunct="1"/>
            <a:r>
              <a:rPr lang="hr-HR" dirty="0"/>
              <a:t>Pratiti realizaciju definiranih mjera</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19C6-5590-3127-D625-0F25E8445282}"/>
              </a:ext>
            </a:extLst>
          </p:cNvPr>
          <p:cNvSpPr>
            <a:spLocks noGrp="1"/>
          </p:cNvSpPr>
          <p:nvPr>
            <p:ph type="title"/>
          </p:nvPr>
        </p:nvSpPr>
        <p:spPr/>
        <p:txBody>
          <a:bodyPr/>
          <a:lstStyle/>
          <a:p>
            <a:r>
              <a:rPr lang="hr-HR" dirty="0"/>
              <a:t>Primjer procjene rizika</a:t>
            </a:r>
          </a:p>
        </p:txBody>
      </p:sp>
      <p:graphicFrame>
        <p:nvGraphicFramePr>
          <p:cNvPr id="5" name="Content Placeholder 4">
            <a:extLst>
              <a:ext uri="{FF2B5EF4-FFF2-40B4-BE49-F238E27FC236}">
                <a16:creationId xmlns:a16="http://schemas.microsoft.com/office/drawing/2014/main" id="{C9CD9640-7D0D-DE2A-0342-9DD56376EC22}"/>
              </a:ext>
            </a:extLst>
          </p:cNvPr>
          <p:cNvGraphicFramePr>
            <a:graphicFrameLocks noGrp="1"/>
          </p:cNvGraphicFramePr>
          <p:nvPr>
            <p:ph idx="1"/>
            <p:extLst>
              <p:ext uri="{D42A27DB-BD31-4B8C-83A1-F6EECF244321}">
                <p14:modId xmlns:p14="http://schemas.microsoft.com/office/powerpoint/2010/main" val="1568069589"/>
              </p:ext>
            </p:extLst>
          </p:nvPr>
        </p:nvGraphicFramePr>
        <p:xfrm>
          <a:off x="628650" y="1825625"/>
          <a:ext cx="7886697" cy="2304256"/>
        </p:xfrm>
        <a:graphic>
          <a:graphicData uri="http://schemas.openxmlformats.org/drawingml/2006/table">
            <a:tbl>
              <a:tblPr/>
              <a:tblGrid>
                <a:gridCol w="1321409">
                  <a:extLst>
                    <a:ext uri="{9D8B030D-6E8A-4147-A177-3AD203B41FA5}">
                      <a16:colId xmlns:a16="http://schemas.microsoft.com/office/drawing/2014/main" val="2542412588"/>
                    </a:ext>
                  </a:extLst>
                </a:gridCol>
                <a:gridCol w="1824195">
                  <a:extLst>
                    <a:ext uri="{9D8B030D-6E8A-4147-A177-3AD203B41FA5}">
                      <a16:colId xmlns:a16="http://schemas.microsoft.com/office/drawing/2014/main" val="1756089676"/>
                    </a:ext>
                  </a:extLst>
                </a:gridCol>
                <a:gridCol w="820435">
                  <a:extLst>
                    <a:ext uri="{9D8B030D-6E8A-4147-A177-3AD203B41FA5}">
                      <a16:colId xmlns:a16="http://schemas.microsoft.com/office/drawing/2014/main" val="2666746390"/>
                    </a:ext>
                  </a:extLst>
                </a:gridCol>
                <a:gridCol w="210554">
                  <a:extLst>
                    <a:ext uri="{9D8B030D-6E8A-4147-A177-3AD203B41FA5}">
                      <a16:colId xmlns:a16="http://schemas.microsoft.com/office/drawing/2014/main" val="1665963231"/>
                    </a:ext>
                  </a:extLst>
                </a:gridCol>
                <a:gridCol w="125243">
                  <a:extLst>
                    <a:ext uri="{9D8B030D-6E8A-4147-A177-3AD203B41FA5}">
                      <a16:colId xmlns:a16="http://schemas.microsoft.com/office/drawing/2014/main" val="673653635"/>
                    </a:ext>
                  </a:extLst>
                </a:gridCol>
                <a:gridCol w="430183">
                  <a:extLst>
                    <a:ext uri="{9D8B030D-6E8A-4147-A177-3AD203B41FA5}">
                      <a16:colId xmlns:a16="http://schemas.microsoft.com/office/drawing/2014/main" val="769130142"/>
                    </a:ext>
                  </a:extLst>
                </a:gridCol>
                <a:gridCol w="464671">
                  <a:extLst>
                    <a:ext uri="{9D8B030D-6E8A-4147-A177-3AD203B41FA5}">
                      <a16:colId xmlns:a16="http://schemas.microsoft.com/office/drawing/2014/main" val="2915108847"/>
                    </a:ext>
                  </a:extLst>
                </a:gridCol>
                <a:gridCol w="691559">
                  <a:extLst>
                    <a:ext uri="{9D8B030D-6E8A-4147-A177-3AD203B41FA5}">
                      <a16:colId xmlns:a16="http://schemas.microsoft.com/office/drawing/2014/main" val="1023531397"/>
                    </a:ext>
                  </a:extLst>
                </a:gridCol>
                <a:gridCol w="1998448">
                  <a:extLst>
                    <a:ext uri="{9D8B030D-6E8A-4147-A177-3AD203B41FA5}">
                      <a16:colId xmlns:a16="http://schemas.microsoft.com/office/drawing/2014/main" val="2899452908"/>
                    </a:ext>
                  </a:extLst>
                </a:gridCol>
              </a:tblGrid>
              <a:tr h="299213">
                <a:tc>
                  <a:txBody>
                    <a:bodyPr/>
                    <a:lstStyle/>
                    <a:p>
                      <a:pPr algn="l" fontAlgn="ctr"/>
                      <a:r>
                        <a:rPr lang="hr-HR" sz="600" b="1" i="0" u="none" strike="noStrike">
                          <a:solidFill>
                            <a:srgbClr val="000000"/>
                          </a:solidFill>
                          <a:effectLst/>
                          <a:latin typeface="Calibri" panose="020F0502020204030204" pitchFamily="34" charset="0"/>
                        </a:rPr>
                        <a:t>Naziv rizika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600" b="1" i="0" u="none" strike="noStrike">
                          <a:solidFill>
                            <a:srgbClr val="000000"/>
                          </a:solidFill>
                          <a:effectLst/>
                          <a:latin typeface="Calibri" panose="020F0502020204030204" pitchFamily="34" charset="0"/>
                        </a:rPr>
                        <a:t>Opis rizika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600" b="1" i="0" u="none" strike="noStrike">
                          <a:solidFill>
                            <a:srgbClr val="000000"/>
                          </a:solidFill>
                          <a:effectLst/>
                          <a:latin typeface="Calibri" panose="020F0502020204030204" pitchFamily="34" charset="0"/>
                        </a:rPr>
                        <a:t>Prijetnje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hr-HR" sz="600" b="1" i="0" u="none" strike="noStrike">
                          <a:solidFill>
                            <a:srgbClr val="000000"/>
                          </a:solidFill>
                          <a:effectLst/>
                          <a:latin typeface="Calibri" panose="020F0502020204030204" pitchFamily="34" charset="0"/>
                        </a:rPr>
                        <a:t>Utjecaj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hr-HR"/>
                    </a:p>
                  </a:txBody>
                  <a:tcPr/>
                </a:tc>
                <a:tc>
                  <a:txBody>
                    <a:bodyPr/>
                    <a:lstStyle/>
                    <a:p>
                      <a:pPr algn="l" fontAlgn="ctr"/>
                      <a:r>
                        <a:rPr lang="hr-HR" sz="600" b="1" i="0" u="none" strike="noStrike">
                          <a:solidFill>
                            <a:srgbClr val="000000"/>
                          </a:solidFill>
                          <a:effectLst/>
                          <a:latin typeface="Calibri" panose="020F0502020204030204" pitchFamily="34" charset="0"/>
                        </a:rPr>
                        <a:t>Vjerojatnost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600" b="1" i="0" u="none" strike="noStrike">
                          <a:solidFill>
                            <a:srgbClr val="000000"/>
                          </a:solidFill>
                          <a:effectLst/>
                          <a:latin typeface="Calibri" panose="020F0502020204030204" pitchFamily="34" charset="0"/>
                        </a:rPr>
                        <a:t>Ukupan rizik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hr-HR" sz="600" b="1" i="0" u="none" strike="noStrike">
                          <a:solidFill>
                            <a:srgbClr val="000000"/>
                          </a:solidFill>
                          <a:effectLst/>
                          <a:latin typeface="Calibri" panose="020F0502020204030204" pitchFamily="34" charset="0"/>
                        </a:rPr>
                        <a:t>Tretiranje rizika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600" b="1" i="0" u="none" strike="noStrike">
                          <a:solidFill>
                            <a:srgbClr val="000000"/>
                          </a:solidFill>
                          <a:effectLst/>
                          <a:latin typeface="Calibri" panose="020F0502020204030204" pitchFamily="34" charset="0"/>
                        </a:rPr>
                        <a:t>Aktivnosti za tretiranja rizika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91294991"/>
                  </a:ext>
                </a:extLst>
              </a:tr>
              <a:tr h="308468">
                <a:tc>
                  <a:txBody>
                    <a:bodyPr/>
                    <a:lstStyle/>
                    <a:p>
                      <a:pPr algn="l" fontAlgn="b"/>
                      <a:r>
                        <a:rPr lang="hr-HR" sz="600" b="0" i="0" u="none" strike="noStrike">
                          <a:solidFill>
                            <a:srgbClr val="000000"/>
                          </a:solidFill>
                          <a:effectLst/>
                          <a:latin typeface="Calibri" panose="020F0502020204030204" pitchFamily="34" charset="0"/>
                        </a:rPr>
                        <a:t>Ransomware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hr-HR" sz="600" b="0" i="0" u="none" strike="noStrike">
                          <a:solidFill>
                            <a:srgbClr val="000000"/>
                          </a:solidFill>
                          <a:effectLst/>
                          <a:latin typeface="Calibri" panose="020F0502020204030204" pitchFamily="34" charset="0"/>
                        </a:rPr>
                        <a:t>Mogućnost zaraze s ransomware malwareom te zaključavanje svih podataka na Windows okruženju</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hr-HR" sz="600" b="0" i="0" u="none" strike="noStrike">
                          <a:solidFill>
                            <a:srgbClr val="000000"/>
                          </a:solidFill>
                          <a:effectLst/>
                          <a:latin typeface="Calibri" panose="020F0502020204030204" pitchFamily="34" charset="0"/>
                        </a:rPr>
                        <a:t>Ransomware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hr-HR" sz="600" b="0" i="0" u="none" strike="noStrike">
                          <a:solidFill>
                            <a:srgbClr val="000000"/>
                          </a:solidFill>
                          <a:effectLst/>
                          <a:latin typeface="Calibri" panose="020F0502020204030204" pitchFamily="34" charset="0"/>
                        </a:rPr>
                        <a:t>R,O,F</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600" b="0" i="0" u="none" strike="noStrike">
                          <a:solidFill>
                            <a:srgbClr val="000000"/>
                          </a:solidFill>
                          <a:effectLst/>
                          <a:latin typeface="Calibri" panose="020F0502020204030204" pitchFamily="34" charset="0"/>
                        </a:rPr>
                        <a:t>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hr-HR" sz="600" b="0" i="0" u="none" strike="noStrike">
                          <a:solidFill>
                            <a:srgbClr val="000000"/>
                          </a:solidFill>
                          <a:effectLst/>
                          <a:latin typeface="Calibri" panose="020F0502020204030204" pitchFamily="34" charset="0"/>
                        </a:rPr>
                        <a:t>Umanjenje rizika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hr-HR" sz="600" b="0" i="0" u="none" strike="noStrike">
                          <a:solidFill>
                            <a:srgbClr val="000000"/>
                          </a:solidFill>
                          <a:effectLst/>
                          <a:latin typeface="Calibri" panose="020F0502020204030204" pitchFamily="34" charset="0"/>
                        </a:rPr>
                        <a:t>Isključiti SMB1 protokol na svim  Windows poslužiteljima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46939971"/>
                  </a:ext>
                </a:extLst>
              </a:tr>
              <a:tr h="308468">
                <a:tc>
                  <a:txBody>
                    <a:bodyPr/>
                    <a:lstStyle/>
                    <a:p>
                      <a:pPr algn="l" fontAlgn="b"/>
                      <a:r>
                        <a:rPr lang="hr-HR" sz="600" b="0" i="0" u="none" strike="noStrike">
                          <a:solidFill>
                            <a:srgbClr val="000000"/>
                          </a:solidFill>
                          <a:effectLst/>
                          <a:latin typeface="Calibri" panose="020F0502020204030204" pitchFamily="34" charset="0"/>
                        </a:rPr>
                        <a:t>Privilegirani pristup</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Neovlašteni pristup osjetljivim resursima na Windows infrastrukturi.</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Krađa podataka, ransomware</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R,O,F</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tc>
                  <a:txBody>
                    <a:bodyPr/>
                    <a:lstStyle/>
                    <a:p>
                      <a:pPr algn="l" fontAlgn="b"/>
                      <a:r>
                        <a:rPr lang="hr-HR" sz="600" b="0" i="0" u="none" strike="noStrike">
                          <a:solidFill>
                            <a:srgbClr val="000000"/>
                          </a:solidFill>
                          <a:effectLst/>
                          <a:latin typeface="Calibri" panose="020F0502020204030204" pitchFamily="34" charset="0"/>
                        </a:rPr>
                        <a:t>Umanjenje rizika</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Implementirati koncept ojačavanja Windows administracije i Windows protokola.</a:t>
                      </a:r>
                    </a:p>
                  </a:txBody>
                  <a:tcPr marL="0" marR="0" marT="0" marB="0" anchor="b">
                    <a:lnL>
                      <a:noFill/>
                    </a:lnL>
                    <a:lnR>
                      <a:noFill/>
                    </a:lnR>
                    <a:lnT>
                      <a:noFill/>
                    </a:lnT>
                    <a:lnB>
                      <a:noFill/>
                    </a:lnB>
                  </a:tcPr>
                </a:tc>
                <a:extLst>
                  <a:ext uri="{0D108BD9-81ED-4DB2-BD59-A6C34878D82A}">
                    <a16:rowId xmlns:a16="http://schemas.microsoft.com/office/drawing/2014/main" val="653304947"/>
                  </a:ext>
                </a:extLst>
              </a:tr>
              <a:tr h="616937">
                <a:tc>
                  <a:txBody>
                    <a:bodyPr/>
                    <a:lstStyle/>
                    <a:p>
                      <a:pPr algn="l" fontAlgn="b"/>
                      <a:r>
                        <a:rPr lang="hr-HR" sz="600" b="0" i="0" u="none" strike="noStrike">
                          <a:solidFill>
                            <a:srgbClr val="000000"/>
                          </a:solidFill>
                          <a:effectLst/>
                          <a:latin typeface="Calibri" panose="020F0502020204030204" pitchFamily="34" charset="0"/>
                        </a:rPr>
                        <a:t>Privilegirani pristup</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Neovlašteni pristup osjetljivim resursima  IT  infrastrukture (</a:t>
                      </a:r>
                      <a:r>
                        <a:rPr lang="hr-HR" sz="600" b="0" i="0" u="none" strike="noStrike" dirty="0" err="1">
                          <a:solidFill>
                            <a:srgbClr val="000000"/>
                          </a:solidFill>
                          <a:effectLst/>
                          <a:latin typeface="Calibri" panose="020F0502020204030204" pitchFamily="34" charset="0"/>
                        </a:rPr>
                        <a:t>Wndows</a:t>
                      </a:r>
                      <a:r>
                        <a:rPr lang="hr-HR" sz="600" b="0" i="0" u="none" strike="noStrike" dirty="0">
                          <a:solidFill>
                            <a:srgbClr val="000000"/>
                          </a:solidFill>
                          <a:effectLst/>
                          <a:latin typeface="Calibri" panose="020F0502020204030204" pitchFamily="34" charset="0"/>
                        </a:rPr>
                        <a:t> poslužitelji, </a:t>
                      </a:r>
                      <a:r>
                        <a:rPr lang="hr-HR" sz="600" b="0" i="0" u="none" strike="noStrike" dirty="0" err="1">
                          <a:solidFill>
                            <a:srgbClr val="000000"/>
                          </a:solidFill>
                          <a:effectLst/>
                          <a:latin typeface="Calibri" panose="020F0502020204030204" pitchFamily="34" charset="0"/>
                        </a:rPr>
                        <a:t>VMware</a:t>
                      </a:r>
                      <a:r>
                        <a:rPr lang="hr-HR" sz="600" b="0" i="0" u="none" strike="noStrike" dirty="0">
                          <a:solidFill>
                            <a:srgbClr val="000000"/>
                          </a:solidFill>
                          <a:effectLst/>
                          <a:latin typeface="Calibri" panose="020F0502020204030204" pitchFamily="34" charset="0"/>
                        </a:rPr>
                        <a:t>, Linux poslužitelji i mrežni uređaji)</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Krađa podataka, ransomware</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R,O,F</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FF0000"/>
                    </a:solidFill>
                  </a:tcPr>
                </a:tc>
                <a:tc>
                  <a:txBody>
                    <a:bodyPr/>
                    <a:lstStyle/>
                    <a:p>
                      <a:pPr algn="l" fontAlgn="b"/>
                      <a:r>
                        <a:rPr lang="hr-HR" sz="600" b="0" i="0" u="none" strike="noStrike" dirty="0">
                          <a:solidFill>
                            <a:srgbClr val="000000"/>
                          </a:solidFill>
                          <a:effectLst/>
                          <a:latin typeface="Calibri" panose="020F0502020204030204" pitchFamily="34" charset="0"/>
                        </a:rPr>
                        <a:t>Umanjenje rizika</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Implementacija sigurnijeg administracijskog pristupa na kritične dijelove IT infrastrukture</a:t>
                      </a:r>
                    </a:p>
                  </a:txBody>
                  <a:tcPr marL="0" marR="0" marT="0" marB="0" anchor="b">
                    <a:lnL>
                      <a:noFill/>
                    </a:lnL>
                    <a:lnR>
                      <a:noFill/>
                    </a:lnR>
                    <a:lnT>
                      <a:noFill/>
                    </a:lnT>
                    <a:lnB>
                      <a:noFill/>
                    </a:lnB>
                  </a:tcPr>
                </a:tc>
                <a:extLst>
                  <a:ext uri="{0D108BD9-81ED-4DB2-BD59-A6C34878D82A}">
                    <a16:rowId xmlns:a16="http://schemas.microsoft.com/office/drawing/2014/main" val="776180399"/>
                  </a:ext>
                </a:extLst>
              </a:tr>
              <a:tr h="308468">
                <a:tc>
                  <a:txBody>
                    <a:bodyPr/>
                    <a:lstStyle/>
                    <a:p>
                      <a:pPr algn="l" fontAlgn="b"/>
                      <a:r>
                        <a:rPr lang="hr-HR" sz="600" b="0" i="0" u="none" strike="noStrike">
                          <a:solidFill>
                            <a:srgbClr val="000000"/>
                          </a:solidFill>
                          <a:effectLst/>
                          <a:latin typeface="Calibri" panose="020F0502020204030204" pitchFamily="34" charset="0"/>
                        </a:rPr>
                        <a:t>Nekriptirani protokoli</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Prisluškivanje prometa uslijed korištenja nekriptiranih protokola </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Krađa podataka</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R,O,F</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C000"/>
                    </a:solidFill>
                  </a:tcPr>
                </a:tc>
                <a:tc>
                  <a:txBody>
                    <a:bodyPr/>
                    <a:lstStyle/>
                    <a:p>
                      <a:pPr algn="l" fontAlgn="b"/>
                      <a:r>
                        <a:rPr lang="hr-HR" sz="600" b="0" i="0" u="none" strike="noStrike">
                          <a:solidFill>
                            <a:srgbClr val="000000"/>
                          </a:solidFill>
                          <a:effectLst/>
                          <a:latin typeface="Calibri" panose="020F0502020204030204" pitchFamily="34" charset="0"/>
                        </a:rPr>
                        <a:t>Umanjenje rizika</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Uklanjanje </a:t>
                      </a:r>
                      <a:r>
                        <a:rPr lang="hr-HR" sz="600" b="0" i="0" u="none" strike="noStrike" dirty="0" err="1">
                          <a:solidFill>
                            <a:srgbClr val="000000"/>
                          </a:solidFill>
                          <a:effectLst/>
                          <a:latin typeface="Calibri" panose="020F0502020204030204" pitchFamily="34" charset="0"/>
                        </a:rPr>
                        <a:t>nekriptiranih</a:t>
                      </a:r>
                      <a:r>
                        <a:rPr lang="hr-HR" sz="600" b="0" i="0" u="none" strike="noStrike" dirty="0">
                          <a:solidFill>
                            <a:srgbClr val="000000"/>
                          </a:solidFill>
                          <a:effectLst/>
                          <a:latin typeface="Calibri" panose="020F0502020204030204" pitchFamily="34" charset="0"/>
                        </a:rPr>
                        <a:t> protokola (telnet, </a:t>
                      </a:r>
                      <a:r>
                        <a:rPr lang="hr-HR" sz="600" b="0" i="0" u="none" strike="noStrike" dirty="0" err="1">
                          <a:solidFill>
                            <a:srgbClr val="000000"/>
                          </a:solidFill>
                          <a:effectLst/>
                          <a:latin typeface="Calibri" panose="020F0502020204030204" pitchFamily="34" charset="0"/>
                        </a:rPr>
                        <a:t>ftp</a:t>
                      </a:r>
                      <a:r>
                        <a:rPr lang="hr-HR" sz="600" b="0" i="0" u="none" strike="noStrike" dirty="0">
                          <a:solidFill>
                            <a:srgbClr val="000000"/>
                          </a:solidFill>
                          <a:effectLst/>
                          <a:latin typeface="Calibri" panose="020F0502020204030204" pitchFamily="34" charset="0"/>
                        </a:rPr>
                        <a:t>, …) na mrežnoj infrastrukturi</a:t>
                      </a:r>
                    </a:p>
                  </a:txBody>
                  <a:tcPr marL="0" marR="0" marT="0" marB="0" anchor="b">
                    <a:lnL>
                      <a:noFill/>
                    </a:lnL>
                    <a:lnR>
                      <a:noFill/>
                    </a:lnR>
                    <a:lnT>
                      <a:noFill/>
                    </a:lnT>
                    <a:lnB>
                      <a:noFill/>
                    </a:lnB>
                  </a:tcPr>
                </a:tc>
                <a:extLst>
                  <a:ext uri="{0D108BD9-81ED-4DB2-BD59-A6C34878D82A}">
                    <a16:rowId xmlns:a16="http://schemas.microsoft.com/office/drawing/2014/main" val="3106087272"/>
                  </a:ext>
                </a:extLst>
              </a:tr>
              <a:tr h="462702">
                <a:tc>
                  <a:txBody>
                    <a:bodyPr/>
                    <a:lstStyle/>
                    <a:p>
                      <a:pPr algn="l" fontAlgn="b"/>
                      <a:r>
                        <a:rPr lang="hr-HR" sz="600" b="0" i="0" u="none" strike="noStrike">
                          <a:solidFill>
                            <a:srgbClr val="000000"/>
                          </a:solidFill>
                          <a:effectLst/>
                          <a:latin typeface="Calibri" panose="020F0502020204030204" pitchFamily="34" charset="0"/>
                        </a:rPr>
                        <a:t>Ispad kritičnih IT sustava</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Neprimjereni proces oporavka kritičnih IT resursa može uzrokovati ozbiljne ispada kritičnih poslovnih procesa</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Kvar na hardveru</a:t>
                      </a:r>
                    </a:p>
                  </a:txBody>
                  <a:tcPr marL="0" marR="0" marT="0" marB="0" anchor="b">
                    <a:lnL>
                      <a:noFill/>
                    </a:lnL>
                    <a:lnR>
                      <a:noFill/>
                    </a:lnR>
                    <a:lnT>
                      <a:noFill/>
                    </a:lnT>
                    <a:lnB>
                      <a:noFill/>
                    </a:lnB>
                  </a:tcPr>
                </a:tc>
                <a:tc>
                  <a:txBody>
                    <a:bodyPr/>
                    <a:lstStyle/>
                    <a:p>
                      <a:pPr algn="l" fontAlgn="b"/>
                      <a:r>
                        <a:rPr lang="hr-HR" sz="600" b="0" i="0" u="none" strike="noStrike">
                          <a:solidFill>
                            <a:srgbClr val="000000"/>
                          </a:solidFill>
                          <a:effectLst/>
                          <a:latin typeface="Calibri" panose="020F0502020204030204" pitchFamily="34" charset="0"/>
                        </a:rPr>
                        <a:t>O,F</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hr-HR" sz="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F0000"/>
                    </a:solidFill>
                  </a:tcPr>
                </a:tc>
                <a:tc>
                  <a:txBody>
                    <a:bodyPr/>
                    <a:lstStyle/>
                    <a:p>
                      <a:pPr algn="l" fontAlgn="b"/>
                      <a:r>
                        <a:rPr lang="hr-HR" sz="600" b="0" i="0" u="none" strike="noStrike">
                          <a:solidFill>
                            <a:srgbClr val="000000"/>
                          </a:solidFill>
                          <a:effectLst/>
                          <a:latin typeface="Calibri" panose="020F0502020204030204" pitchFamily="34" charset="0"/>
                        </a:rPr>
                        <a:t>Umanjenje rizika</a:t>
                      </a:r>
                    </a:p>
                  </a:txBody>
                  <a:tcPr marL="0" marR="0" marT="0" marB="0" anchor="b">
                    <a:lnL>
                      <a:noFill/>
                    </a:lnL>
                    <a:lnR>
                      <a:noFill/>
                    </a:lnR>
                    <a:lnT>
                      <a:noFill/>
                    </a:lnT>
                    <a:lnB>
                      <a:noFill/>
                    </a:lnB>
                  </a:tcPr>
                </a:tc>
                <a:tc>
                  <a:txBody>
                    <a:bodyPr/>
                    <a:lstStyle/>
                    <a:p>
                      <a:pPr algn="l" fontAlgn="b"/>
                      <a:r>
                        <a:rPr lang="hr-HR" sz="600" b="0" i="0" u="none" strike="noStrike" dirty="0">
                          <a:solidFill>
                            <a:srgbClr val="000000"/>
                          </a:solidFill>
                          <a:effectLst/>
                          <a:latin typeface="Calibri" panose="020F0502020204030204" pitchFamily="34" charset="0"/>
                        </a:rPr>
                        <a:t>Izrada D/R procedura i plana testiranja  za kritične IT sustave. </a:t>
                      </a:r>
                    </a:p>
                  </a:txBody>
                  <a:tcPr marL="0" marR="0" marT="0" marB="0" anchor="b">
                    <a:lnL>
                      <a:noFill/>
                    </a:lnL>
                    <a:lnR>
                      <a:noFill/>
                    </a:lnR>
                    <a:lnT>
                      <a:noFill/>
                    </a:lnT>
                    <a:lnB>
                      <a:noFill/>
                    </a:lnB>
                  </a:tcPr>
                </a:tc>
                <a:extLst>
                  <a:ext uri="{0D108BD9-81ED-4DB2-BD59-A6C34878D82A}">
                    <a16:rowId xmlns:a16="http://schemas.microsoft.com/office/drawing/2014/main" val="2697053829"/>
                  </a:ext>
                </a:extLst>
              </a:tr>
            </a:tbl>
          </a:graphicData>
        </a:graphic>
      </p:graphicFrame>
    </p:spTree>
    <p:extLst>
      <p:ext uri="{BB962C8B-B14F-4D97-AF65-F5344CB8AC3E}">
        <p14:creationId xmlns:p14="http://schemas.microsoft.com/office/powerpoint/2010/main" val="361667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Zaključak</a:t>
            </a:r>
          </a:p>
        </p:txBody>
      </p:sp>
      <p:sp>
        <p:nvSpPr>
          <p:cNvPr id="3" name="Content Placeholder 2"/>
          <p:cNvSpPr>
            <a:spLocks noGrp="1"/>
          </p:cNvSpPr>
          <p:nvPr>
            <p:ph idx="1"/>
          </p:nvPr>
        </p:nvSpPr>
        <p:spPr/>
        <p:txBody>
          <a:bodyPr/>
          <a:lstStyle/>
          <a:p>
            <a:r>
              <a:rPr lang="hr-HR" dirty="0"/>
              <a:t>Procjena sigurnosnog rizika je obaveza svake tvrtke</a:t>
            </a:r>
          </a:p>
          <a:p>
            <a:r>
              <a:rPr lang="hr-HR" dirty="0"/>
              <a:t>Koristiti odgovarajuću metodologiju</a:t>
            </a:r>
          </a:p>
          <a:p>
            <a:r>
              <a:rPr lang="hr-HR" dirty="0"/>
              <a:t>Procjena prema scenarijima ili prema resursima</a:t>
            </a:r>
          </a:p>
          <a:p>
            <a:r>
              <a:rPr lang="hr-HR" dirty="0"/>
              <a:t>Univerzalni i specifični rizici</a:t>
            </a:r>
          </a:p>
          <a:p>
            <a:r>
              <a:rPr lang="hr-HR" dirty="0"/>
              <a:t>Kvalitativna procjena</a:t>
            </a:r>
          </a:p>
        </p:txBody>
      </p:sp>
    </p:spTree>
    <p:extLst>
      <p:ext uri="{BB962C8B-B14F-4D97-AF65-F5344CB8AC3E}">
        <p14:creationId xmlns:p14="http://schemas.microsoft.com/office/powerpoint/2010/main" val="34889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8DA2-F805-B897-6BD1-3C93619B3E8C}"/>
              </a:ext>
            </a:extLst>
          </p:cNvPr>
          <p:cNvSpPr>
            <a:spLocks noGrp="1"/>
          </p:cNvSpPr>
          <p:nvPr>
            <p:ph type="title"/>
          </p:nvPr>
        </p:nvSpPr>
        <p:spPr/>
        <p:txBody>
          <a:bodyPr>
            <a:normAutofit fontScale="90000"/>
          </a:bodyPr>
          <a:lstStyle/>
          <a:p>
            <a:r>
              <a:rPr lang="en-US" dirty="0"/>
              <a:t>PRC State-Sponsored Actors Compromise and Maintain Persistent Access to U.S. Critical Infrastructure</a:t>
            </a:r>
            <a:endParaRPr lang="hr-HR" dirty="0"/>
          </a:p>
        </p:txBody>
      </p:sp>
      <p:sp>
        <p:nvSpPr>
          <p:cNvPr id="3" name="Content Placeholder 2">
            <a:extLst>
              <a:ext uri="{FF2B5EF4-FFF2-40B4-BE49-F238E27FC236}">
                <a16:creationId xmlns:a16="http://schemas.microsoft.com/office/drawing/2014/main" id="{4F47986F-2C8A-6DDD-A7B5-50206E1A5CEE}"/>
              </a:ext>
            </a:extLst>
          </p:cNvPr>
          <p:cNvSpPr>
            <a:spLocks noGrp="1"/>
          </p:cNvSpPr>
          <p:nvPr>
            <p:ph idx="1"/>
          </p:nvPr>
        </p:nvSpPr>
        <p:spPr/>
        <p:txBody>
          <a:bodyPr/>
          <a:lstStyle/>
          <a:p>
            <a:r>
              <a:rPr lang="hr-HR" dirty="0">
                <a:hlinkClick r:id="rId2"/>
              </a:rPr>
              <a:t>https://www.cisa.gov/news-events/cybersecurity-advisories/aa24-038a</a:t>
            </a:r>
            <a:endParaRPr lang="hr-HR" dirty="0"/>
          </a:p>
          <a:p>
            <a:r>
              <a:rPr lang="en-US" b="0" i="0" dirty="0">
                <a:solidFill>
                  <a:srgbClr val="1B1B1B"/>
                </a:solidFill>
                <a:effectLst/>
                <a:latin typeface="Source Sans Pro Web"/>
              </a:rPr>
              <a:t>The U.S. authoring agencies have confirmed that Volt Typhoon has compromised the IT environments of multiple critical infrastructure organizations—primarily in </a:t>
            </a:r>
            <a:r>
              <a:rPr lang="en-US" b="0" i="0" dirty="0">
                <a:solidFill>
                  <a:srgbClr val="005B84"/>
                </a:solidFill>
                <a:effectLst/>
                <a:latin typeface="Source Sans Pro Web"/>
                <a:hlinkClick r:id="rId3" tooltip="Communications Sector"/>
              </a:rPr>
              <a:t>Communications</a:t>
            </a:r>
            <a:r>
              <a:rPr lang="en-US" b="0" i="0" dirty="0">
                <a:solidFill>
                  <a:srgbClr val="1B1B1B"/>
                </a:solidFill>
                <a:effectLst/>
                <a:latin typeface="Source Sans Pro Web"/>
              </a:rPr>
              <a:t>, </a:t>
            </a:r>
            <a:r>
              <a:rPr lang="en-US" b="0" i="0" dirty="0">
                <a:solidFill>
                  <a:srgbClr val="005B84"/>
                </a:solidFill>
                <a:effectLst/>
                <a:latin typeface="Source Sans Pro Web"/>
                <a:hlinkClick r:id="rId4" tooltip="Energy Sector"/>
              </a:rPr>
              <a:t>Energy</a:t>
            </a:r>
            <a:r>
              <a:rPr lang="en-US" b="0" i="0" dirty="0">
                <a:solidFill>
                  <a:srgbClr val="1B1B1B"/>
                </a:solidFill>
                <a:effectLst/>
                <a:latin typeface="Source Sans Pro Web"/>
              </a:rPr>
              <a:t>, </a:t>
            </a:r>
            <a:r>
              <a:rPr lang="en-US" b="0" i="0" dirty="0">
                <a:solidFill>
                  <a:srgbClr val="005B84"/>
                </a:solidFill>
                <a:effectLst/>
                <a:latin typeface="Source Sans Pro Web"/>
                <a:hlinkClick r:id="rId5" tooltip="Transportation Systems Sector"/>
              </a:rPr>
              <a:t>Transportation Systems</a:t>
            </a:r>
            <a:r>
              <a:rPr lang="en-US" b="0" i="0" dirty="0">
                <a:solidFill>
                  <a:srgbClr val="1B1B1B"/>
                </a:solidFill>
                <a:effectLst/>
                <a:latin typeface="Source Sans Pro Web"/>
              </a:rPr>
              <a:t>, and </a:t>
            </a:r>
            <a:r>
              <a:rPr lang="en-US" b="0" i="0" dirty="0">
                <a:solidFill>
                  <a:srgbClr val="005B84"/>
                </a:solidFill>
                <a:effectLst/>
                <a:latin typeface="Source Sans Pro Web"/>
                <a:hlinkClick r:id="rId6" tooltip="Water and Wastewater Systems"/>
              </a:rPr>
              <a:t>Water and Wastewater Systems</a:t>
            </a:r>
            <a:r>
              <a:rPr lang="en-US" b="0" i="0" dirty="0">
                <a:solidFill>
                  <a:srgbClr val="1B1B1B"/>
                </a:solidFill>
                <a:effectLst/>
                <a:latin typeface="Source Sans Pro Web"/>
              </a:rPr>
              <a:t> Sectors</a:t>
            </a:r>
            <a:endParaRPr lang="hr-HR" b="0" i="0" dirty="0">
              <a:solidFill>
                <a:srgbClr val="1B1B1B"/>
              </a:solidFill>
              <a:effectLst/>
              <a:latin typeface="Source Sans Pro Web"/>
            </a:endParaRPr>
          </a:p>
          <a:p>
            <a:r>
              <a:rPr lang="en-US" b="0" i="0" dirty="0">
                <a:solidFill>
                  <a:srgbClr val="1B1B1B"/>
                </a:solidFill>
                <a:effectLst/>
                <a:latin typeface="Source Sans Pro Web"/>
              </a:rPr>
              <a:t>Volt Typhoon actors are pre-positioning themselves on IT networks to enable lateral movement to OT assets to disrupt functions.</a:t>
            </a:r>
            <a:endParaRPr lang="hr-HR" dirty="0"/>
          </a:p>
          <a:p>
            <a:endParaRPr lang="hr-HR" dirty="0"/>
          </a:p>
        </p:txBody>
      </p:sp>
      <p:pic>
        <p:nvPicPr>
          <p:cNvPr id="4" name="Picture 3">
            <a:extLst>
              <a:ext uri="{FF2B5EF4-FFF2-40B4-BE49-F238E27FC236}">
                <a16:creationId xmlns:a16="http://schemas.microsoft.com/office/drawing/2014/main" id="{2A8214B0-365E-8F75-8CEA-FFE15B2F3525}"/>
              </a:ext>
            </a:extLst>
          </p:cNvPr>
          <p:cNvPicPr>
            <a:picLocks noChangeAspect="1"/>
          </p:cNvPicPr>
          <p:nvPr/>
        </p:nvPicPr>
        <p:blipFill>
          <a:blip r:embed="rId7"/>
          <a:stretch>
            <a:fillRect/>
          </a:stretch>
        </p:blipFill>
        <p:spPr>
          <a:xfrm>
            <a:off x="239654" y="2183022"/>
            <a:ext cx="8664691" cy="2491956"/>
          </a:xfrm>
          <a:prstGeom prst="rect">
            <a:avLst/>
          </a:prstGeom>
        </p:spPr>
      </p:pic>
    </p:spTree>
    <p:extLst>
      <p:ext uri="{BB962C8B-B14F-4D97-AF65-F5344CB8AC3E}">
        <p14:creationId xmlns:p14="http://schemas.microsoft.com/office/powerpoint/2010/main" val="35661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2174-1A29-41FA-8C3E-22BD0A73F65A}"/>
              </a:ext>
            </a:extLst>
          </p:cNvPr>
          <p:cNvSpPr>
            <a:spLocks noGrp="1"/>
          </p:cNvSpPr>
          <p:nvPr>
            <p:ph type="title"/>
          </p:nvPr>
        </p:nvSpPr>
        <p:spPr/>
        <p:txBody>
          <a:bodyPr/>
          <a:lstStyle/>
          <a:p>
            <a:r>
              <a:rPr lang="hr-HR" dirty="0"/>
              <a:t>Top </a:t>
            </a:r>
            <a:r>
              <a:rPr lang="hr-HR" dirty="0" err="1"/>
              <a:t>Industrial</a:t>
            </a:r>
            <a:r>
              <a:rPr lang="hr-HR" dirty="0"/>
              <a:t> </a:t>
            </a:r>
            <a:r>
              <a:rPr lang="hr-HR" dirty="0" err="1"/>
              <a:t>Control</a:t>
            </a:r>
            <a:r>
              <a:rPr lang="hr-HR" dirty="0"/>
              <a:t> Systems </a:t>
            </a:r>
            <a:r>
              <a:rPr lang="hr-HR" dirty="0" err="1"/>
              <a:t>security</a:t>
            </a:r>
            <a:r>
              <a:rPr lang="hr-HR" dirty="0"/>
              <a:t> </a:t>
            </a:r>
            <a:r>
              <a:rPr lang="hr-HR" dirty="0" err="1"/>
              <a:t>risks</a:t>
            </a:r>
            <a:endParaRPr lang="hr-HR" dirty="0"/>
          </a:p>
        </p:txBody>
      </p:sp>
      <p:sp>
        <p:nvSpPr>
          <p:cNvPr id="3" name="Content Placeholder 2">
            <a:extLst>
              <a:ext uri="{FF2B5EF4-FFF2-40B4-BE49-F238E27FC236}">
                <a16:creationId xmlns:a16="http://schemas.microsoft.com/office/drawing/2014/main" id="{C5AA91C0-C490-4919-8422-182B282D02D4}"/>
              </a:ext>
            </a:extLst>
          </p:cNvPr>
          <p:cNvSpPr>
            <a:spLocks noGrp="1"/>
          </p:cNvSpPr>
          <p:nvPr>
            <p:ph idx="1"/>
          </p:nvPr>
        </p:nvSpPr>
        <p:spPr/>
        <p:txBody>
          <a:bodyPr/>
          <a:lstStyle/>
          <a:p>
            <a:r>
              <a:rPr lang="en-US" dirty="0"/>
              <a:t>Many industrial sites have at least one direct connection to the internet</a:t>
            </a:r>
          </a:p>
          <a:p>
            <a:r>
              <a:rPr lang="en-US" dirty="0"/>
              <a:t>Many industrial sites have at least one remotely accessible device</a:t>
            </a:r>
          </a:p>
          <a:p>
            <a:r>
              <a:rPr lang="en-US" dirty="0"/>
              <a:t>Outdated Windows systems like XP</a:t>
            </a:r>
          </a:p>
          <a:p>
            <a:r>
              <a:rPr lang="en-US" dirty="0"/>
              <a:t>Plain-text passwords traversing the network</a:t>
            </a:r>
          </a:p>
          <a:p>
            <a:r>
              <a:rPr lang="en-US" dirty="0"/>
              <a:t>Lacking anti-virus protections</a:t>
            </a:r>
            <a:endParaRPr lang="hr-HR" dirty="0"/>
          </a:p>
          <a:p>
            <a:pPr marL="0" indent="0">
              <a:buNone/>
            </a:pPr>
            <a:endParaRPr lang="en-US" dirty="0"/>
          </a:p>
        </p:txBody>
      </p:sp>
    </p:spTree>
    <p:extLst>
      <p:ext uri="{BB962C8B-B14F-4D97-AF65-F5344CB8AC3E}">
        <p14:creationId xmlns:p14="http://schemas.microsoft.com/office/powerpoint/2010/main" val="388836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896D-94DF-411F-ACA8-8427999EC593}"/>
              </a:ext>
            </a:extLst>
          </p:cNvPr>
          <p:cNvSpPr>
            <a:spLocks noGrp="1"/>
          </p:cNvSpPr>
          <p:nvPr>
            <p:ph type="title"/>
          </p:nvPr>
        </p:nvSpPr>
        <p:spPr/>
        <p:txBody>
          <a:bodyPr/>
          <a:lstStyle/>
          <a:p>
            <a:r>
              <a:rPr lang="hr-HR" dirty="0"/>
              <a:t>Napadi na industrijska postrojenja</a:t>
            </a:r>
          </a:p>
        </p:txBody>
      </p:sp>
      <p:pic>
        <p:nvPicPr>
          <p:cNvPr id="4" name="Content Placeholder 3">
            <a:extLst>
              <a:ext uri="{FF2B5EF4-FFF2-40B4-BE49-F238E27FC236}">
                <a16:creationId xmlns:a16="http://schemas.microsoft.com/office/drawing/2014/main" id="{B56DDB44-1553-4996-A295-4AB0D193C8E2}"/>
              </a:ext>
            </a:extLst>
          </p:cNvPr>
          <p:cNvPicPr>
            <a:picLocks noGrp="1" noChangeAspect="1"/>
          </p:cNvPicPr>
          <p:nvPr>
            <p:ph idx="1"/>
          </p:nvPr>
        </p:nvPicPr>
        <p:blipFill>
          <a:blip r:embed="rId2"/>
          <a:stretch>
            <a:fillRect/>
          </a:stretch>
        </p:blipFill>
        <p:spPr>
          <a:xfrm>
            <a:off x="628650" y="3685578"/>
            <a:ext cx="7886700" cy="631431"/>
          </a:xfrm>
          <a:prstGeom prst="rect">
            <a:avLst/>
          </a:prstGeom>
        </p:spPr>
      </p:pic>
      <p:pic>
        <p:nvPicPr>
          <p:cNvPr id="5" name="Picture 4">
            <a:extLst>
              <a:ext uri="{FF2B5EF4-FFF2-40B4-BE49-F238E27FC236}">
                <a16:creationId xmlns:a16="http://schemas.microsoft.com/office/drawing/2014/main" id="{2F024093-6B50-44B0-8C05-CEC7E400CE48}"/>
              </a:ext>
            </a:extLst>
          </p:cNvPr>
          <p:cNvPicPr>
            <a:picLocks noChangeAspect="1"/>
          </p:cNvPicPr>
          <p:nvPr/>
        </p:nvPicPr>
        <p:blipFill>
          <a:blip r:embed="rId3"/>
          <a:stretch>
            <a:fillRect/>
          </a:stretch>
        </p:blipFill>
        <p:spPr>
          <a:xfrm>
            <a:off x="95017" y="1508588"/>
            <a:ext cx="8418076" cy="1162005"/>
          </a:xfrm>
          <a:prstGeom prst="rect">
            <a:avLst/>
          </a:prstGeom>
        </p:spPr>
      </p:pic>
      <p:pic>
        <p:nvPicPr>
          <p:cNvPr id="6" name="Picture 5">
            <a:extLst>
              <a:ext uri="{FF2B5EF4-FFF2-40B4-BE49-F238E27FC236}">
                <a16:creationId xmlns:a16="http://schemas.microsoft.com/office/drawing/2014/main" id="{7ECA6570-4C8A-47B6-8FA7-44D1EA0535FB}"/>
              </a:ext>
            </a:extLst>
          </p:cNvPr>
          <p:cNvPicPr>
            <a:picLocks noChangeAspect="1"/>
          </p:cNvPicPr>
          <p:nvPr/>
        </p:nvPicPr>
        <p:blipFill>
          <a:blip r:embed="rId4"/>
          <a:stretch>
            <a:fillRect/>
          </a:stretch>
        </p:blipFill>
        <p:spPr>
          <a:xfrm>
            <a:off x="122236" y="2702758"/>
            <a:ext cx="8232843" cy="960976"/>
          </a:xfrm>
          <a:prstGeom prst="rect">
            <a:avLst/>
          </a:prstGeom>
        </p:spPr>
      </p:pic>
      <p:pic>
        <p:nvPicPr>
          <p:cNvPr id="8" name="Picture 7">
            <a:extLst>
              <a:ext uri="{FF2B5EF4-FFF2-40B4-BE49-F238E27FC236}">
                <a16:creationId xmlns:a16="http://schemas.microsoft.com/office/drawing/2014/main" id="{6ED818EE-15EF-47FD-BB14-4559F79D2464}"/>
              </a:ext>
            </a:extLst>
          </p:cNvPr>
          <p:cNvPicPr>
            <a:picLocks noChangeAspect="1"/>
          </p:cNvPicPr>
          <p:nvPr/>
        </p:nvPicPr>
        <p:blipFill>
          <a:blip r:embed="rId5"/>
          <a:stretch>
            <a:fillRect/>
          </a:stretch>
        </p:blipFill>
        <p:spPr>
          <a:xfrm>
            <a:off x="95017" y="3695899"/>
            <a:ext cx="9144000" cy="949830"/>
          </a:xfrm>
          <a:prstGeom prst="rect">
            <a:avLst/>
          </a:prstGeom>
        </p:spPr>
      </p:pic>
      <p:pic>
        <p:nvPicPr>
          <p:cNvPr id="7" name="Picture 3">
            <a:extLst>
              <a:ext uri="{FF2B5EF4-FFF2-40B4-BE49-F238E27FC236}">
                <a16:creationId xmlns:a16="http://schemas.microsoft.com/office/drawing/2014/main" id="{9F4749A6-8972-42FF-BB87-CB2D263B3DB0}"/>
              </a:ext>
            </a:extLst>
          </p:cNvPr>
          <p:cNvPicPr>
            <a:picLocks noChangeAspect="1"/>
          </p:cNvPicPr>
          <p:nvPr/>
        </p:nvPicPr>
        <p:blipFill>
          <a:blip r:embed="rId6"/>
          <a:stretch>
            <a:fillRect/>
          </a:stretch>
        </p:blipFill>
        <p:spPr>
          <a:xfrm>
            <a:off x="100654" y="4864251"/>
            <a:ext cx="8232843" cy="1930380"/>
          </a:xfrm>
          <a:prstGeom prst="rect">
            <a:avLst/>
          </a:prstGeom>
        </p:spPr>
      </p:pic>
    </p:spTree>
    <p:extLst>
      <p:ext uri="{BB962C8B-B14F-4D97-AF65-F5344CB8AC3E}">
        <p14:creationId xmlns:p14="http://schemas.microsoft.com/office/powerpoint/2010/main" val="26194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Upravljanje rizikom</a:t>
            </a:r>
          </a:p>
        </p:txBody>
      </p:sp>
      <p:sp>
        <p:nvSpPr>
          <p:cNvPr id="3" name="Content Placeholder 2">
            <a:extLst>
              <a:ext uri="{FF2B5EF4-FFF2-40B4-BE49-F238E27FC236}">
                <a16:creationId xmlns:a16="http://schemas.microsoft.com/office/drawing/2014/main" id="{83F0FF1B-11C9-55B4-34FD-FDA71D65604B}"/>
              </a:ext>
            </a:extLst>
          </p:cNvPr>
          <p:cNvSpPr>
            <a:spLocks noGrp="1"/>
          </p:cNvSpPr>
          <p:nvPr>
            <p:ph idx="1"/>
          </p:nvPr>
        </p:nvSpPr>
        <p:spPr/>
        <p:txBody>
          <a:bodyPr/>
          <a:lstStyle/>
          <a:p>
            <a:r>
              <a:rPr lang="hr-HR" dirty="0">
                <a:hlinkClick r:id="rId2"/>
              </a:rPr>
              <a:t>https://www.youtube.com/watch?v=RQlrhMoRWqw</a:t>
            </a:r>
            <a:endParaRPr lang="hr-HR" dirty="0"/>
          </a:p>
          <a:p>
            <a:pPr marL="0" indent="0">
              <a:buNone/>
            </a:pP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Neophodnost upravljanja rizikom</a:t>
            </a:r>
          </a:p>
        </p:txBody>
      </p:sp>
      <p:sp>
        <p:nvSpPr>
          <p:cNvPr id="3" name="Content Placeholder 2"/>
          <p:cNvSpPr>
            <a:spLocks noGrp="1"/>
          </p:cNvSpPr>
          <p:nvPr>
            <p:ph idx="1"/>
          </p:nvPr>
        </p:nvSpPr>
        <p:spPr/>
        <p:txBody>
          <a:bodyPr>
            <a:normAutofit/>
          </a:bodyPr>
          <a:lstStyle/>
          <a:p>
            <a:r>
              <a:rPr lang="hr-HR" dirty="0"/>
              <a:t>Ne postoji nijedna regulativa koja se odnosi na područje informacijske sigurnosti a da ne definira upravljanje rizikom</a:t>
            </a:r>
          </a:p>
          <a:p>
            <a:r>
              <a:rPr lang="hr-HR" dirty="0"/>
              <a:t>Bilo koja „najbolja praksa”, standard, regulativa obavezno spominje upravljanje rizikom</a:t>
            </a:r>
          </a:p>
          <a:p>
            <a:r>
              <a:rPr lang="hr-HR" dirty="0"/>
              <a:t>NIS2: „Cilj ove Direktive trebao bi biti osiguravanje visoke razine odgovornosti za mjere upravljanja </a:t>
            </a:r>
            <a:r>
              <a:rPr lang="hr-HR" dirty="0" err="1"/>
              <a:t>kibersigurnosnim</a:t>
            </a:r>
            <a:r>
              <a:rPr lang="hr-HR" dirty="0"/>
              <a:t> rizicima … Stoga bi upravljačka tijela ključnih i važnih subjekata trebala odobravati mjere upravljanja </a:t>
            </a:r>
            <a:r>
              <a:rPr lang="hr-HR" dirty="0" err="1"/>
              <a:t>kibersigurnosnim</a:t>
            </a:r>
            <a:r>
              <a:rPr lang="hr-HR" dirty="0"/>
              <a:t> rizicima i nadzirati njihovu provedbu.”</a:t>
            </a:r>
          </a:p>
          <a:p>
            <a:endParaRPr lang="hr-HR" dirty="0"/>
          </a:p>
          <a:p>
            <a:endParaRPr lang="hr-HR" dirty="0"/>
          </a:p>
          <a:p>
            <a:endParaRPr lang="hr-HR" dirty="0"/>
          </a:p>
          <a:p>
            <a:pPr marL="0" indent="0">
              <a:buNone/>
            </a:pPr>
            <a:endParaRPr lang="hr-HR" dirty="0"/>
          </a:p>
        </p:txBody>
      </p:sp>
    </p:spTree>
    <p:extLst>
      <p:ext uri="{BB962C8B-B14F-4D97-AF65-F5344CB8AC3E}">
        <p14:creationId xmlns:p14="http://schemas.microsoft.com/office/powerpoint/2010/main" val="3784512694"/>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bra-Dizaj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4E70DA2-F095-462B-9DBC-B4B3CC7C04BF}" vid="{68CDA1FF-4E84-4C62-AE30-5C2A18116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0</TotalTime>
  <Words>2242</Words>
  <Application>Microsoft Office PowerPoint</Application>
  <PresentationFormat>On-screen Show (4:3)</PresentationFormat>
  <Paragraphs>337</Paragraphs>
  <Slides>46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aeonik pro</vt:lpstr>
      <vt:lpstr>Arial</vt:lpstr>
      <vt:lpstr>Calibri</vt:lpstr>
      <vt:lpstr>Roboto</vt:lpstr>
      <vt:lpstr>Segoe UI</vt:lpstr>
      <vt:lpstr>Segoe UI Semibold</vt:lpstr>
      <vt:lpstr>Source Sans Pro Web</vt:lpstr>
      <vt:lpstr>Trebuchet MS</vt:lpstr>
      <vt:lpstr>Wingdings</vt:lpstr>
      <vt:lpstr>Wingdings 2</vt:lpstr>
      <vt:lpstr>Office Theme</vt:lpstr>
      <vt:lpstr>Algebra-Dizajn</vt:lpstr>
      <vt:lpstr>PowerPoint Presentation</vt:lpstr>
      <vt:lpstr>Uvod</vt:lpstr>
      <vt:lpstr>PowerPoint Presentation</vt:lpstr>
      <vt:lpstr>PowerPoint Presentation</vt:lpstr>
      <vt:lpstr>PRC State-Sponsored Actors Compromise and Maintain Persistent Access to U.S. Critical Infrastructure</vt:lpstr>
      <vt:lpstr>Top Industrial Control Systems security risks</vt:lpstr>
      <vt:lpstr>Napadi na industrijska postrojenja</vt:lpstr>
      <vt:lpstr>Upravljanje rizikom</vt:lpstr>
      <vt:lpstr>Neophodnost upravljanja rizikom</vt:lpstr>
      <vt:lpstr>Upravljanje rizikom</vt:lpstr>
      <vt:lpstr>Ključne faze procesa upravljanja rizikom</vt:lpstr>
      <vt:lpstr>Upravljanje rizikom</vt:lpstr>
      <vt:lpstr>Procjena rizika (pitanja)</vt:lpstr>
      <vt:lpstr>Procjena rizika</vt:lpstr>
      <vt:lpstr>Procjena rizika prema resursima ili prema scenarijima</vt:lpstr>
      <vt:lpstr>Procjena rizika prema resursima ili prema scenarijima</vt:lpstr>
      <vt:lpstr>Koraci procjene rizika </vt:lpstr>
      <vt:lpstr>Identifikacija resursa</vt:lpstr>
      <vt:lpstr>Identifikacija resursa</vt:lpstr>
      <vt:lpstr>Pitanja za procjenu važnosti resursa?</vt:lpstr>
      <vt:lpstr>Identifikacija ranjivosti</vt:lpstr>
      <vt:lpstr>Identifikacija ranjivosti</vt:lpstr>
      <vt:lpstr>Izvori informacija za procjenu ranjivosti</vt:lpstr>
      <vt:lpstr>Identifikacija prijetnji</vt:lpstr>
      <vt:lpstr>Kategorije prijetnji</vt:lpstr>
      <vt:lpstr>PowerPoint Presentation</vt:lpstr>
      <vt:lpstr>PowerPoint Presentation</vt:lpstr>
      <vt:lpstr>Analiza</vt:lpstr>
      <vt:lpstr>Analiza</vt:lpstr>
      <vt:lpstr>PowerPoint Presentation</vt:lpstr>
      <vt:lpstr>Identifikacija i analiza postojećih sigurnosnih kontrola</vt:lpstr>
      <vt:lpstr>Procjena vjerojatnosti</vt:lpstr>
      <vt:lpstr>Procjena vjerojatnosti</vt:lpstr>
      <vt:lpstr>Procjena štete</vt:lpstr>
      <vt:lpstr>Procjena štete</vt:lpstr>
      <vt:lpstr>Procjena štete</vt:lpstr>
      <vt:lpstr>Izračun rizika</vt:lpstr>
      <vt:lpstr>Kvalitativni pristup</vt:lpstr>
      <vt:lpstr>Primjer procjene rizika</vt:lpstr>
      <vt:lpstr>Primjer procjene rizika</vt:lpstr>
      <vt:lpstr>Optimizacija rizika</vt:lpstr>
      <vt:lpstr>Scenariji rizika</vt:lpstr>
      <vt:lpstr>Tretiranje rizika</vt:lpstr>
      <vt:lpstr>Tretiranje rizika</vt:lpstr>
      <vt:lpstr>Primjer procjene rizika</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18</cp:revision>
  <dcterms:created xsi:type="dcterms:W3CDTF">2009-02-27T23:33:40Z</dcterms:created>
  <dcterms:modified xsi:type="dcterms:W3CDTF">2025-03-17T19:02:55Z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2024-03-10T16:33:22Z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a7ba76c1-01e9-48a7-b3bc-d44587fb8cc3</vt:lpwstr>
  </property>
  <property fmtid="{D5CDD505-2E9C-101B-9397-08002B2CF9AE}" pid="10" name="MSIP_Label_edf682b7-f91e-48bc-97e5-bfb95b32f5b9_ContentBits">
    <vt:lpwstr>0</vt:lpwstr>
  </property>
</Properties>
</file>