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5" r:id="rId4"/>
    <p:sldId id="258" r:id="rId5"/>
    <p:sldId id="263" r:id="rId6"/>
    <p:sldId id="262" r:id="rId7"/>
    <p:sldId id="260" r:id="rId8"/>
    <p:sldId id="264" r:id="rId9"/>
    <p:sldId id="259" r:id="rId10"/>
    <p:sldId id="268" r:id="rId11"/>
    <p:sldId id="261" r:id="rId12"/>
    <p:sldId id="266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vod" id="{12277A8D-AF5C-4362-AEE0-C7AF18502BDD}">
          <p14:sldIdLst>
            <p14:sldId id="256"/>
            <p14:sldId id="269"/>
            <p14:sldId id="265"/>
          </p14:sldIdLst>
        </p14:section>
        <p14:section name="Opis" id="{3661CD8E-EB3F-47A6-B7D8-61E274C7E713}">
          <p14:sldIdLst>
            <p14:sldId id="258"/>
            <p14:sldId id="263"/>
            <p14:sldId id="262"/>
            <p14:sldId id="260"/>
          </p14:sldIdLst>
        </p14:section>
        <p14:section name="Performanse" id="{7E003039-C281-4928-8545-D2283CDCEE4F}">
          <p14:sldIdLst>
            <p14:sldId id="264"/>
            <p14:sldId id="259"/>
            <p14:sldId id="268"/>
            <p14:sldId id="261"/>
          </p14:sldIdLst>
        </p14:section>
        <p14:section name="Završetak" id="{F225C68A-0D4D-4179-BBFC-B1E1750E1D7D}">
          <p14:sldIdLst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7C8"/>
    <a:srgbClr val="0F0F0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Tamni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88" autoAdjust="0"/>
  </p:normalViewPr>
  <p:slideViewPr>
    <p:cSldViewPr snapToGrid="0">
      <p:cViewPr varScale="1">
        <p:scale>
          <a:sx n="147" d="100"/>
          <a:sy n="147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5565119"/>
        <c:axId val="1615565535"/>
      </c:barChart>
      <c:catAx>
        <c:axId val="1615565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pPr>
            <a:endParaRPr lang="sr-Latn-RS"/>
          </a:p>
        </c:txPr>
        <c:crossAx val="1615565535"/>
        <c:crosses val="autoZero"/>
        <c:auto val="1"/>
        <c:lblAlgn val="ctr"/>
        <c:lblOffset val="100"/>
        <c:noMultiLvlLbl val="0"/>
      </c:catAx>
      <c:valAx>
        <c:axId val="161556553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r>
                  <a:rPr lang="hr-HR" sz="1400" b="0" i="1" baseline="0" dirty="0" err="1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PCMark</a:t>
                </a:r>
                <a:r>
                  <a:rPr lang="hr-HR" sz="1400" b="0" i="1" baseline="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 10 rezultati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sr-Latn-RS"/>
          </a:p>
        </c:txPr>
        <c:crossAx val="161556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PCMark rezultat</c:v>
                </c:pt>
              </c:strCache>
            </c:strRef>
          </c:tx>
          <c:spPr>
            <a:solidFill>
              <a:schemeClr val="bg1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ED7D31">
                  <a:alpha val="85000"/>
                </a:srgb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5-40A9-B35F-A77183EFCD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F0F0F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Cyberpower Tracer III Evo (i7-9750H, RTX 2060)</c:v>
                </c:pt>
                <c:pt idx="1">
                  <c:v>MSI GF65 Thin (i7-10750H, RTX 3060)</c:v>
                </c:pt>
                <c:pt idx="2">
                  <c:v>Asus TUF Dash F15 (i7-11370H, RTX 3070)</c:v>
                </c:pt>
                <c:pt idx="3">
                  <c:v>MSI Katana GF66 (i7-11800H, RTX 3060)</c:v>
                </c:pt>
                <c:pt idx="4">
                  <c:v>Gigabyte Aero 15 OLED (i9-10980HK, RTX 3080)</c:v>
                </c:pt>
                <c:pt idx="5">
                  <c:v>Asus ROG Zephyrus Duo 15 SE (R9 5900HX, RTX 3080)</c:v>
                </c:pt>
                <c:pt idx="6">
                  <c:v>Lenovo Legion 5 Pro (R7 5800H, RTX 3070)</c:v>
                </c:pt>
                <c:pt idx="7">
                  <c:v>Asus ROG Strix G17 (R9 5900HX, RTX 3070)</c:v>
                </c:pt>
              </c:strCache>
            </c:strRef>
          </c:cat>
          <c:val>
            <c:numRef>
              <c:f>List1!$B$2:$B$9</c:f>
              <c:numCache>
                <c:formatCode>#,##0</c:formatCode>
                <c:ptCount val="8"/>
                <c:pt idx="0">
                  <c:v>5056</c:v>
                </c:pt>
                <c:pt idx="1">
                  <c:v>5391</c:v>
                </c:pt>
                <c:pt idx="2">
                  <c:v>5924</c:v>
                </c:pt>
                <c:pt idx="3">
                  <c:v>6158</c:v>
                </c:pt>
                <c:pt idx="4">
                  <c:v>6312</c:v>
                </c:pt>
                <c:pt idx="5">
                  <c:v>6615</c:v>
                </c:pt>
                <c:pt idx="6">
                  <c:v>7043</c:v>
                </c:pt>
                <c:pt idx="7">
                  <c:v>7109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5-40A9-B35F-A77183EFCD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15565119"/>
        <c:axId val="1615565535"/>
      </c:barChart>
      <c:catAx>
        <c:axId val="1615565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pPr>
            <a:endParaRPr lang="sr-Latn-RS"/>
          </a:p>
        </c:txPr>
        <c:crossAx val="1615565535"/>
        <c:crosses val="autoZero"/>
        <c:auto val="1"/>
        <c:lblAlgn val="ctr"/>
        <c:lblOffset val="100"/>
        <c:noMultiLvlLbl val="0"/>
      </c:catAx>
      <c:valAx>
        <c:axId val="161556553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r>
                  <a:rPr lang="hr-HR" sz="1400" b="0" i="1" baseline="0" dirty="0" err="1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PCMark</a:t>
                </a:r>
                <a:r>
                  <a:rPr lang="hr-HR" sz="1400" b="0" i="1" baseline="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 10 rezultati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sr-Latn-RS"/>
          </a:p>
        </c:txPr>
        <c:crossAx val="161556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r-HR" baseline="0" dirty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t>Prosječni FPS u video igrama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Lenovo Legion 5 Pro (R7 5800H, RTX 3070)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Metro Exodus EE</c:v>
                </c:pt>
                <c:pt idx="1">
                  <c:v>F1 2019</c:v>
                </c:pt>
                <c:pt idx="2">
                  <c:v>CS:GO</c:v>
                </c:pt>
                <c:pt idx="3">
                  <c:v>The Division 2</c:v>
                </c:pt>
                <c:pt idx="4">
                  <c:v>Horizon: Zero Dawn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84</c:v>
                </c:pt>
                <c:pt idx="1">
                  <c:v>188</c:v>
                </c:pt>
                <c:pt idx="2">
                  <c:v>188</c:v>
                </c:pt>
                <c:pt idx="3">
                  <c:v>95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0-41D4-BB9A-4AFDFF36CEB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Asus Zephyrus Duo 15 (R9 5900HX, RTX 3080)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Metro Exodus EE</c:v>
                </c:pt>
                <c:pt idx="1">
                  <c:v>F1 2019</c:v>
                </c:pt>
                <c:pt idx="2">
                  <c:v>CS:GO</c:v>
                </c:pt>
                <c:pt idx="3">
                  <c:v>The Division 2</c:v>
                </c:pt>
                <c:pt idx="4">
                  <c:v>Horizon: Zero Dawn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87</c:v>
                </c:pt>
                <c:pt idx="1">
                  <c:v>179</c:v>
                </c:pt>
                <c:pt idx="2">
                  <c:v>166</c:v>
                </c:pt>
                <c:pt idx="3">
                  <c:v>87</c:v>
                </c:pt>
                <c:pt idx="4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20-41D4-BB9A-4AFDFF36CEB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Asus Zephyrus G15 (R9 5900HX, RTX 3060)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Medium Cond" panose="020B0606030402020204" pitchFamily="34" charset="0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Metro Exodus EE</c:v>
                </c:pt>
                <c:pt idx="1">
                  <c:v>F1 2019</c:v>
                </c:pt>
                <c:pt idx="2">
                  <c:v>CS:GO</c:v>
                </c:pt>
                <c:pt idx="3">
                  <c:v>The Division 2</c:v>
                </c:pt>
                <c:pt idx="4">
                  <c:v>Horizon: Zero Dawn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63</c:v>
                </c:pt>
                <c:pt idx="1">
                  <c:v>155</c:v>
                </c:pt>
                <c:pt idx="2">
                  <c:v>176</c:v>
                </c:pt>
                <c:pt idx="3">
                  <c:v>70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20-41D4-BB9A-4AFDFF36CE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9867503"/>
        <c:axId val="19866671"/>
      </c:barChart>
      <c:catAx>
        <c:axId val="1986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bg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pPr>
            <a:endParaRPr lang="sr-Latn-RS"/>
          </a:p>
        </c:txPr>
        <c:crossAx val="19866671"/>
        <c:crosses val="autoZero"/>
        <c:auto val="1"/>
        <c:lblAlgn val="ctr"/>
        <c:lblOffset val="100"/>
        <c:noMultiLvlLbl val="0"/>
      </c:catAx>
      <c:valAx>
        <c:axId val="1986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39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sr-Latn-RS"/>
          </a:p>
        </c:txPr>
        <c:crossAx val="1986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  <a:extLst>
        <a:ext uri="{C807C97D-BFC1-408E-A445-0C87EB9F89A2}">
          <ask:lineSketchStyleProps xmlns:ask="http://schemas.microsoft.com/office/drawing/2018/sketchyshapes">
            <ask:type>
              <ask:lineSketchNone/>
            </ask:type>
          </ask:lineSketchStyleProps>
        </a:ext>
      </a:extLst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F9947-E6CA-4F56-B2F3-08AB71BDB0C5}" type="datetimeFigureOut">
              <a:rPr lang="hr-HR" smtClean="0"/>
              <a:t>9.9.2024.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975D-4501-41E9-8008-3DDBEB1C74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63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2ECFE1-48C6-5390-B387-EEAEAB850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D8D3A2-AD10-B461-D272-010E349FC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4F75D0-2FCF-EAC0-9BF9-7D3DD008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2284-B135-4D12-8D60-E4B76D4B9C3A}" type="datetime1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1A0709-E1B6-D28D-56B4-E1F84ABE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6651FD-C8C6-E0AA-73E8-CBA1E7E9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23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5D510-14FB-9865-C849-CA938C65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0C7CE3-5D49-2C7E-9A48-E07941CE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28F302-8A30-5A87-3C69-3CA9781E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46CD-5B8C-4607-974D-90F086DE42E4}" type="datetime1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DBB0F8-928C-4046-FCE6-7731FB18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BD6C03-1B71-D869-41B1-867F0C40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05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396F220-C166-AC7F-79D8-A16E6DAD5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F74BFE-3CB7-3A5A-A45B-BE833A9CA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252F05-80AA-7D2F-2550-510249AA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2E20-ACD2-439F-B538-A4C173EB8A9C}" type="datetime1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A34B36-5EEB-DA3A-8ECA-0AF4857D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3BEB53-3D2D-FEDF-52E8-82FB43DE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56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3542FA-E147-C8E5-AA52-77053C47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E388E4-C2AE-E53F-3405-6F0D7AFF8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451021-2A74-3E4B-A8E8-970D521C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62-775D-49C1-960D-A31C95190330}" type="datetime1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A326C22-9981-4555-613E-CB6C6233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4C0DD1-5B5B-E9DF-8737-1FFE1645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13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660DA4-E334-C6E3-13D3-2E37450C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E7F27DD-F71E-1171-80AE-DA52FA451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EC2959-C878-1003-C51B-594A3063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D46F-9C54-4423-9C68-4A75EC6EEF24}" type="datetime1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B6C3E7-DD42-591A-D678-5E17BBB6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458BFEB-42B8-E77B-180E-8857D84F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45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B59570-2F44-333A-79C7-44E90056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907562-83AD-47AC-30D5-D00B9A0B4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0CFDC8E-EC01-FAA2-1027-D6423F16F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0FCCE02-82C1-8159-287A-44F4DD4C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CE4E-92FF-475B-9EEE-A2D3C346FD53}" type="datetime1">
              <a:rPr lang="hr-HR" smtClean="0"/>
              <a:t>9.9.2024.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E19F229-EC5D-FCCB-CF8C-3DD0B44D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1994BB-6A24-3FB2-5509-E1EF571A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25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3376A-D9C8-BB6A-3E01-2EB058D0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C4A4C7-B735-DD77-0216-64E21B042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92B4450-317A-396E-3276-A2EE33A12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DC3B03F-CD12-C3BA-9392-3BA3F4051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0258F67-BCD4-4C9F-FFD0-2708FE0F8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81E1E03-DD78-F6E6-56E6-667F6097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F0B2-E4B1-45CF-983C-3B00EAD38A06}" type="datetime1">
              <a:rPr lang="hr-HR" smtClean="0"/>
              <a:t>9.9.2024.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45E4452-5321-EFE9-FE71-4183EB84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7AA8703-BED9-10FC-8975-E6645CDB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96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85976-9877-9258-274D-5B41726D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4E3361F-AD35-9D81-9252-F9382B3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F677-8499-4BA5-9915-7CFFCF1F35C7}" type="datetime1">
              <a:rPr lang="hr-HR" smtClean="0"/>
              <a:t>9.9.2024.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9C5E2E-9044-EDF8-7DAD-A7F978EB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30BDA10-7EDE-0586-5725-4C8828BB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98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AFA9C02-D3FF-5CB2-B572-D4F27C2A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819-04EB-4311-B0AC-5D97D94DDC0E}" type="datetime1">
              <a:rPr lang="hr-HR" smtClean="0"/>
              <a:t>9.9.2024.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CE0E1F2-43EE-7F22-28A5-32B4AF93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6362209-4929-3C62-EF0D-276B3344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82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D8F6D5-2E28-8599-63A8-C4FC824C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72232C-5B45-AAB8-D315-E03DC5D5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EBCB71-F471-DD59-E15B-5E11A73D0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0BEA56-1C7A-730F-3351-336C195B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8E290-B0CF-4062-872C-A4E2ADCE7B82}" type="datetime1">
              <a:rPr lang="hr-HR" smtClean="0"/>
              <a:t>9.9.2024.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F5D63C-2267-9B39-9440-BA4D9179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719D84-427A-15D7-8557-391FD83C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70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227FD-4183-4D73-4D16-88F8EC03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8FAD11F-9FAC-86E2-0159-0B782DC4F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E8996E0-2AEF-2F0E-0710-A1A0DBA0E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4E51F67-AC7B-6296-2C86-C1DB5D31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F759-8502-4D11-9120-951327639E40}" type="datetime1">
              <a:rPr lang="hr-HR" smtClean="0"/>
              <a:t>9.9.2024.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50B82C-2BD6-852B-89F0-01239FFA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AF80414-AADB-F8EB-F017-E23787E7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46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0648C48-B156-C793-CF23-1B7456F9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A9165E8-DCFD-64B4-7327-72195A1C8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C0B95D-4E1F-AE23-407A-15BD9210C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4907-516C-47DA-98C3-36235A8E8839}" type="datetime1">
              <a:rPr lang="hr-HR" smtClean="0"/>
              <a:t>9.9.2024.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590523-AD03-1D07-B017-C3FE7883E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50453B-06AA-E749-2BCC-07772EA93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ED74-74D3-429F-87EB-C70ECB4A9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385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26000"/>
                    </a14:imgEffect>
                    <a14:imgEffect>
                      <a14:brightnessContrast bright="-25000" contrast="-16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69999-87A6-36EF-5CD4-744E4A75D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Lenovo</a:t>
            </a:r>
            <a:br>
              <a:rPr lang="hr-HR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Franklin Gothic Demi Cond" panose="020B0706030402020204" pitchFamily="34" charset="0"/>
              </a:rPr>
              <a:t>Legion 5 Pro Gen 7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113D37-A102-80B9-41A1-698210813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>
              <a:solidFill>
                <a:schemeClr val="bg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46000">
              <a:srgbClr val="0F0F0F"/>
            </a:gs>
            <a:gs pos="100000">
              <a:schemeClr val="tx1">
                <a:lumMod val="86000"/>
                <a:lumOff val="1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4719B-3210-9ACC-4603-D3E3000C3E7C}"/>
              </a:ext>
            </a:extLst>
          </p:cNvPr>
          <p:cNvSpPr txBox="1">
            <a:spLocks/>
          </p:cNvSpPr>
          <p:nvPr/>
        </p:nvSpPr>
        <p:spPr>
          <a:xfrm>
            <a:off x="3627444" y="304801"/>
            <a:ext cx="4937111" cy="10759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Performanse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AA237DC2-2A84-3994-AFFD-018A2560182B}"/>
              </a:ext>
            </a:extLst>
          </p:cNvPr>
          <p:cNvGraphicFramePr/>
          <p:nvPr/>
        </p:nvGraphicFramePr>
        <p:xfrm>
          <a:off x="829473" y="1380783"/>
          <a:ext cx="10533052" cy="517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EBB4012C-6E37-0570-323B-63406C2B0496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8" name="Pravokutnik: jedan odsječeni kut 14">
              <a:extLst>
                <a:ext uri="{FF2B5EF4-FFF2-40B4-BE49-F238E27FC236}">
                  <a16:creationId xmlns:a16="http://schemas.microsoft.com/office/drawing/2014/main" id="{2DFC4696-28B7-97B9-A81B-656D95FFFC7B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9" name="Slika 8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6A8FE378-92A9-A7CC-E1BF-1DD1131D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bg2">
                  <a:lumMod val="2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3667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46000">
              <a:srgbClr val="0F0F0F"/>
            </a:gs>
            <a:gs pos="100000">
              <a:schemeClr val="tx1">
                <a:lumMod val="86000"/>
                <a:lumOff val="14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4719B-3210-9ACC-4603-D3E3000C3E7C}"/>
              </a:ext>
            </a:extLst>
          </p:cNvPr>
          <p:cNvSpPr txBox="1">
            <a:spLocks/>
          </p:cNvSpPr>
          <p:nvPr/>
        </p:nvSpPr>
        <p:spPr>
          <a:xfrm>
            <a:off x="3627444" y="304801"/>
            <a:ext cx="4937111" cy="10759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6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Performanse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B9A1D56A-2B91-DC14-6DDC-D7F9732C1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872139"/>
              </p:ext>
            </p:extLst>
          </p:nvPr>
        </p:nvGraphicFramePr>
        <p:xfrm>
          <a:off x="2031999" y="117830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upa 9">
            <a:extLst>
              <a:ext uri="{FF2B5EF4-FFF2-40B4-BE49-F238E27FC236}">
                <a16:creationId xmlns:a16="http://schemas.microsoft.com/office/drawing/2014/main" id="{380D65E3-23DF-E165-14E4-75BEEDEFD394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11" name="Pravokutnik: jedan odsječeni kut 14">
              <a:extLst>
                <a:ext uri="{FF2B5EF4-FFF2-40B4-BE49-F238E27FC236}">
                  <a16:creationId xmlns:a16="http://schemas.microsoft.com/office/drawing/2014/main" id="{68E346EA-CAC8-6FB4-FE3C-2BFB49A76B34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2" name="Slika 11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56E66269-4E1D-5F9C-2280-F9FEBC9E7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bg2">
                  <a:lumMod val="2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9268064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46000">
              <a:srgbClr val="0F0F0F"/>
            </a:gs>
            <a:gs pos="100000">
              <a:schemeClr val="tx1">
                <a:lumMod val="86000"/>
                <a:lumOff val="14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4719B-3210-9ACC-4603-D3E3000C3E7C}"/>
              </a:ext>
            </a:extLst>
          </p:cNvPr>
          <p:cNvSpPr txBox="1">
            <a:spLocks/>
          </p:cNvSpPr>
          <p:nvPr/>
        </p:nvSpPr>
        <p:spPr>
          <a:xfrm>
            <a:off x="3627444" y="304801"/>
            <a:ext cx="4937111" cy="10759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sz="6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380D65E3-23DF-E165-14E4-75BEEDEFD394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11" name="Pravokutnik: jedan odsječeni kut 14">
              <a:extLst>
                <a:ext uri="{FF2B5EF4-FFF2-40B4-BE49-F238E27FC236}">
                  <a16:creationId xmlns:a16="http://schemas.microsoft.com/office/drawing/2014/main" id="{68E346EA-CAC8-6FB4-FE3C-2BFB49A76B34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2" name="Slika 11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56E66269-4E1D-5F9C-2280-F9FEBC9E7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bg2">
                  <a:lumMod val="2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  <p:sp>
        <p:nvSpPr>
          <p:cNvPr id="3" name="Naslov 1">
            <a:extLst>
              <a:ext uri="{FF2B5EF4-FFF2-40B4-BE49-F238E27FC236}">
                <a16:creationId xmlns:a16="http://schemas.microsoft.com/office/drawing/2014/main" id="{809848D8-679D-8DC4-EB67-84F1810F6F43}"/>
              </a:ext>
            </a:extLst>
          </p:cNvPr>
          <p:cNvSpPr txBox="1">
            <a:spLocks/>
          </p:cNvSpPr>
          <p:nvPr/>
        </p:nvSpPr>
        <p:spPr>
          <a:xfrm>
            <a:off x="3627443" y="2774951"/>
            <a:ext cx="4937111" cy="13080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8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31024298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46000">
              <a:srgbClr val="0F0F0F"/>
            </a:gs>
            <a:gs pos="100000">
              <a:schemeClr val="tx1">
                <a:lumMod val="86000"/>
                <a:lumOff val="14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4719B-3210-9ACC-4603-D3E3000C3E7C}"/>
              </a:ext>
            </a:extLst>
          </p:cNvPr>
          <p:cNvSpPr txBox="1">
            <a:spLocks/>
          </p:cNvSpPr>
          <p:nvPr/>
        </p:nvSpPr>
        <p:spPr>
          <a:xfrm>
            <a:off x="3627444" y="304801"/>
            <a:ext cx="4937111" cy="107598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sz="66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380D65E3-23DF-E165-14E4-75BEEDEFD394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11" name="Pravokutnik: jedan odsječeni kut 14">
              <a:extLst>
                <a:ext uri="{FF2B5EF4-FFF2-40B4-BE49-F238E27FC236}">
                  <a16:creationId xmlns:a16="http://schemas.microsoft.com/office/drawing/2014/main" id="{68E346EA-CAC8-6FB4-FE3C-2BFB49A76B34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2" name="Slika 11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56E66269-4E1D-5F9C-2280-F9FEBC9E7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bg2">
                  <a:lumMod val="2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  <p:sp>
        <p:nvSpPr>
          <p:cNvPr id="3" name="Naslov 1">
            <a:extLst>
              <a:ext uri="{FF2B5EF4-FFF2-40B4-BE49-F238E27FC236}">
                <a16:creationId xmlns:a16="http://schemas.microsoft.com/office/drawing/2014/main" id="{809848D8-679D-8DC4-EB67-84F1810F6F43}"/>
              </a:ext>
            </a:extLst>
          </p:cNvPr>
          <p:cNvSpPr txBox="1">
            <a:spLocks/>
          </p:cNvSpPr>
          <p:nvPr/>
        </p:nvSpPr>
        <p:spPr>
          <a:xfrm>
            <a:off x="2460044" y="1617697"/>
            <a:ext cx="7271910" cy="36226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8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0328029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6B7C8">
                <a:alpha val="76000"/>
              </a:srgb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2B56A1F1-2D97-F642-E2DA-5CB0A3C44D34}"/>
              </a:ext>
            </a:extLst>
          </p:cNvPr>
          <p:cNvSpPr txBox="1">
            <a:spLocks/>
          </p:cNvSpPr>
          <p:nvPr/>
        </p:nvSpPr>
        <p:spPr>
          <a:xfrm>
            <a:off x="3911699" y="241062"/>
            <a:ext cx="4368602" cy="195684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7200" dirty="0">
                <a:latin typeface="Franklin Gothic Demi Cond" panose="020B0706030402020204" pitchFamily="34" charset="0"/>
              </a:rPr>
              <a:t>Sadržaj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EB40D9A-2EDE-1930-A6AD-E3CDCE52DF50}"/>
              </a:ext>
            </a:extLst>
          </p:cNvPr>
          <p:cNvSpPr txBox="1"/>
          <p:nvPr/>
        </p:nvSpPr>
        <p:spPr>
          <a:xfrm>
            <a:off x="2156298" y="2197903"/>
            <a:ext cx="7879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Franklin Gothic Demi Cond" panose="020B0706030402020204" pitchFamily="34" charset="0"/>
                <a:hlinkClick r:id="rId2" action="ppaction://hlinksldjump"/>
              </a:rPr>
              <a:t>Pregled specifikacija</a:t>
            </a:r>
            <a:endParaRPr lang="hr-HR" sz="3200" dirty="0">
              <a:latin typeface="Franklin Gothic Demi Cond" panose="020B0706030402020204" pitchFamily="34" charset="0"/>
            </a:endParaRPr>
          </a:p>
          <a:p>
            <a:pPr algn="ctr"/>
            <a:r>
              <a:rPr lang="hr-HR" sz="3200" dirty="0">
                <a:latin typeface="Franklin Gothic Demi Cond" panose="020B0706030402020204" pitchFamily="34" charset="0"/>
                <a:hlinkClick r:id="rId3" action="ppaction://hlinksldjump"/>
              </a:rPr>
              <a:t>Dizajn i izrada</a:t>
            </a:r>
            <a:endParaRPr lang="hr-HR" sz="3200" dirty="0">
              <a:latin typeface="Franklin Gothic Demi Cond" panose="020B0706030402020204" pitchFamily="34" charset="0"/>
            </a:endParaRPr>
          </a:p>
          <a:p>
            <a:pPr algn="ctr"/>
            <a:r>
              <a:rPr lang="hr-HR" sz="3200" dirty="0">
                <a:latin typeface="Franklin Gothic Demi Cond" panose="020B0706030402020204" pitchFamily="34" charset="0"/>
                <a:hlinkClick r:id="rId4" action="ppaction://hlinksldjump"/>
              </a:rPr>
              <a:t>Zaslon</a:t>
            </a:r>
            <a:endParaRPr lang="hr-HR" sz="3200" dirty="0">
              <a:latin typeface="Franklin Gothic Demi Cond" panose="020B0706030402020204" pitchFamily="34" charset="0"/>
            </a:endParaRPr>
          </a:p>
          <a:p>
            <a:pPr algn="ctr"/>
            <a:r>
              <a:rPr lang="hr-HR" sz="3200" dirty="0">
                <a:latin typeface="Franklin Gothic Demi Cond" panose="020B0706030402020204" pitchFamily="34" charset="0"/>
                <a:hlinkClick r:id="rId5" action="ppaction://hlinksldjump"/>
              </a:rPr>
              <a:t>Povezivanje</a:t>
            </a:r>
            <a:endParaRPr lang="hr-HR" sz="3200" dirty="0">
              <a:latin typeface="Franklin Gothic Demi Cond" panose="020B0706030402020204" pitchFamily="34" charset="0"/>
            </a:endParaRPr>
          </a:p>
          <a:p>
            <a:pPr algn="ctr"/>
            <a:r>
              <a:rPr lang="hr-HR" sz="3200" dirty="0">
                <a:latin typeface="Franklin Gothic Demi Cond" panose="020B0706030402020204" pitchFamily="34" charset="0"/>
                <a:hlinkClick r:id="rId6" action="ppaction://hlinksldjump"/>
              </a:rPr>
              <a:t>Softverski paketi</a:t>
            </a:r>
            <a:endParaRPr lang="hr-HR" sz="3200" dirty="0">
              <a:latin typeface="Franklin Gothic Demi Cond" panose="020B0706030402020204" pitchFamily="34" charset="0"/>
            </a:endParaRPr>
          </a:p>
          <a:p>
            <a:pPr algn="ctr"/>
            <a:r>
              <a:rPr lang="hr-HR" sz="3200" dirty="0">
                <a:latin typeface="Franklin Gothic Demi Cond" panose="020B0706030402020204" pitchFamily="34" charset="0"/>
                <a:hlinkClick r:id="rId7" action="ppaction://hlinksldjump"/>
              </a:rPr>
              <a:t>Performanse</a:t>
            </a:r>
            <a:endParaRPr lang="hr-HR" sz="3200" dirty="0">
              <a:latin typeface="Franklin Gothic Demi Cond" panose="020B0706030402020204" pitchFamily="34" charset="0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A4EB1E3-21F7-F726-4355-98A109DC064F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6" name="Pravokutnik: jedan odsječeni kut 14">
              <a:extLst>
                <a:ext uri="{FF2B5EF4-FFF2-40B4-BE49-F238E27FC236}">
                  <a16:creationId xmlns:a16="http://schemas.microsoft.com/office/drawing/2014/main" id="{D1F7E2CC-E5EA-780F-ACC6-71B83F495FB5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7" name="Slika 6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5D5B7C8C-CCEB-B898-FD3D-E48EC10E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855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6B7C8">
                <a:alpha val="76000"/>
              </a:srgb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elektronika, bilježnica, računalo, prijenosno računalo&#10;&#10;Opis je automatski generiran">
            <a:extLst>
              <a:ext uri="{FF2B5EF4-FFF2-40B4-BE49-F238E27FC236}">
                <a16:creationId xmlns:a16="http://schemas.microsoft.com/office/drawing/2014/main" id="{29A7185B-DA29-C3EC-92E2-F8FFAACB1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57" y="-195"/>
            <a:ext cx="6858195" cy="685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12964078-E7AD-F2D0-2936-EBDDA28B3433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6039580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latin typeface="Franklin Gothic Demi Cond" panose="020B0706030402020204" pitchFamily="34" charset="0"/>
              </a:rPr>
              <a:t>Pregled specifikacija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57AC6A1-7172-8DC0-9AD5-DA80D4E45257}"/>
              </a:ext>
            </a:extLst>
          </p:cNvPr>
          <p:cNvSpPr txBox="1">
            <a:spLocks/>
          </p:cNvSpPr>
          <p:nvPr/>
        </p:nvSpPr>
        <p:spPr>
          <a:xfrm>
            <a:off x="640080" y="2872898"/>
            <a:ext cx="4606371" cy="3819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Franklin Gothic Medium" panose="020B0603020102020204" pitchFamily="34" charset="0"/>
              </a:rPr>
              <a:t>AMD Ryzen™ </a:t>
            </a:r>
            <a:r>
              <a:rPr lang="en-US" sz="2200" dirty="0" err="1">
                <a:latin typeface="Franklin Gothic Medium" panose="020B0603020102020204" pitchFamily="34" charset="0"/>
              </a:rPr>
              <a:t>serije</a:t>
            </a:r>
            <a:r>
              <a:rPr lang="en-US" sz="2200" dirty="0">
                <a:latin typeface="Franklin Gothic Medium" panose="020B0603020102020204" pitchFamily="34" charset="0"/>
              </a:rPr>
              <a:t> 6000</a:t>
            </a:r>
          </a:p>
          <a:p>
            <a:r>
              <a:rPr lang="en-US" sz="2200" dirty="0">
                <a:latin typeface="Franklin Gothic Medium" panose="020B0603020102020204" pitchFamily="34" charset="0"/>
              </a:rPr>
              <a:t>NVIDIA® GeForce RTX™ </a:t>
            </a:r>
            <a:r>
              <a:rPr lang="hr-HR" sz="2200" dirty="0">
                <a:latin typeface="Franklin Gothic Medium" panose="020B0603020102020204" pitchFamily="34" charset="0"/>
              </a:rPr>
              <a:t>3. serija</a:t>
            </a:r>
            <a:endParaRPr lang="en-US" sz="2200" dirty="0">
              <a:latin typeface="Franklin Gothic Medium" panose="020B0603020102020204" pitchFamily="34" charset="0"/>
            </a:endParaRPr>
          </a:p>
          <a:p>
            <a:r>
              <a:rPr lang="en-US" sz="2200" dirty="0">
                <a:latin typeface="Franklin Gothic Medium" panose="020B0603020102020204" pitchFamily="34" charset="0"/>
              </a:rPr>
              <a:t>16-inčn</a:t>
            </a:r>
            <a:r>
              <a:rPr lang="hr-HR" sz="2200" dirty="0">
                <a:latin typeface="Franklin Gothic Medium" panose="020B0603020102020204" pitchFamily="34" charset="0"/>
              </a:rPr>
              <a:t>i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hr-HR" sz="2200" dirty="0">
                <a:latin typeface="Franklin Gothic Medium" panose="020B0603020102020204" pitchFamily="34" charset="0"/>
              </a:rPr>
              <a:t>FHD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zaslon</a:t>
            </a:r>
            <a:r>
              <a:rPr lang="hr-HR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>
                <a:latin typeface="Franklin Gothic Medium" panose="020B0603020102020204" pitchFamily="34" charset="0"/>
              </a:rPr>
              <a:t>do </a:t>
            </a:r>
            <a:r>
              <a:rPr lang="hr-HR" sz="2200" dirty="0">
                <a:latin typeface="Franklin Gothic Medium" panose="020B0603020102020204" pitchFamily="34" charset="0"/>
              </a:rPr>
              <a:t>144</a:t>
            </a:r>
            <a:r>
              <a:rPr lang="en-US" sz="2200" dirty="0">
                <a:latin typeface="Franklin Gothic Medium" panose="020B0603020102020204" pitchFamily="34" charset="0"/>
              </a:rPr>
              <a:t> Hz</a:t>
            </a:r>
          </a:p>
          <a:p>
            <a:r>
              <a:rPr lang="en-US" sz="2200" dirty="0">
                <a:latin typeface="Franklin Gothic Medium" panose="020B0603020102020204" pitchFamily="34" charset="0"/>
              </a:rPr>
              <a:t>DDR5 RAM </a:t>
            </a:r>
            <a:endParaRPr lang="hr-HR" sz="2200" dirty="0">
              <a:latin typeface="Franklin Gothic Medium" panose="020B0603020102020204" pitchFamily="34" charset="0"/>
            </a:endParaRPr>
          </a:p>
          <a:p>
            <a:r>
              <a:rPr lang="en-US" sz="2200" dirty="0" err="1">
                <a:latin typeface="Franklin Gothic Medium" panose="020B0603020102020204" pitchFamily="34" charset="0"/>
              </a:rPr>
              <a:t>Coldfront</a:t>
            </a:r>
            <a:r>
              <a:rPr lang="en-US" sz="2200" dirty="0">
                <a:latin typeface="Franklin Gothic Medium" panose="020B0603020102020204" pitchFamily="34" charset="0"/>
              </a:rPr>
              <a:t> 4.0 </a:t>
            </a:r>
            <a:r>
              <a:rPr lang="en-US" sz="2200" dirty="0" err="1">
                <a:latin typeface="Franklin Gothic Medium" panose="020B0603020102020204" pitchFamily="34" charset="0"/>
              </a:rPr>
              <a:t>hladnjak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i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ventilaci</a:t>
            </a:r>
            <a:r>
              <a:rPr lang="hr-HR" sz="2200" dirty="0">
                <a:latin typeface="Franklin Gothic Medium" panose="020B0603020102020204" pitchFamily="34" charset="0"/>
              </a:rPr>
              <a:t>ja</a:t>
            </a:r>
            <a:endParaRPr lang="en-US" sz="2200" dirty="0">
              <a:latin typeface="Franklin Gothic Medium" panose="020B0603020102020204" pitchFamily="34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1E2FFD18-0329-1769-C732-75F1F517E07F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8" name="Pravokutnik: jedan odsječeni kut 14">
              <a:extLst>
                <a:ext uri="{FF2B5EF4-FFF2-40B4-BE49-F238E27FC236}">
                  <a16:creationId xmlns:a16="http://schemas.microsoft.com/office/drawing/2014/main" id="{652BF921-C5E2-C761-5DA2-0B5ACB00D9AE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9" name="Slika 8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D7E454CE-5530-FE39-5BC7-44168CEF7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80912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6B7C8">
                <a:alpha val="76000"/>
              </a:srgb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0ECF6C3-57E9-22C0-E2F7-6233048D60EC}"/>
              </a:ext>
            </a:extLst>
          </p:cNvPr>
          <p:cNvSpPr txBox="1">
            <a:spLocks/>
          </p:cNvSpPr>
          <p:nvPr/>
        </p:nvSpPr>
        <p:spPr>
          <a:xfrm>
            <a:off x="640080" y="325370"/>
            <a:ext cx="4009741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latin typeface="Franklin Gothic Demi Cond" panose="020B0706030402020204" pitchFamily="34" charset="0"/>
              </a:rPr>
              <a:t>Dizajn i izrada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70057E2-A367-3F42-12F5-6A33D3B85DBE}"/>
              </a:ext>
            </a:extLst>
          </p:cNvPr>
          <p:cNvSpPr txBox="1">
            <a:spLocks/>
          </p:cNvSpPr>
          <p:nvPr/>
        </p:nvSpPr>
        <p:spPr>
          <a:xfrm>
            <a:off x="640080" y="2872898"/>
            <a:ext cx="4606371" cy="3819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latin typeface="Franklin Gothic Medium" panose="020B0603020102020204" pitchFamily="34" charset="0"/>
              </a:rPr>
              <a:t>Moderan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i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elegantan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dizajn</a:t>
            </a:r>
            <a:endParaRPr lang="en-US" sz="2200" dirty="0">
              <a:latin typeface="Franklin Gothic Medium" panose="020B0603020102020204" pitchFamily="34" charset="0"/>
            </a:endParaRPr>
          </a:p>
          <a:p>
            <a:r>
              <a:rPr lang="en-US" sz="2200" dirty="0" err="1">
                <a:latin typeface="Franklin Gothic Medium" panose="020B0603020102020204" pitchFamily="34" charset="0"/>
              </a:rPr>
              <a:t>Čvrsta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aluminijska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konstrukcija</a:t>
            </a:r>
            <a:endParaRPr lang="hr-HR" sz="2200" dirty="0">
              <a:latin typeface="Franklin Gothic Medium" panose="020B0603020102020204" pitchFamily="34" charset="0"/>
            </a:endParaRPr>
          </a:p>
          <a:p>
            <a:r>
              <a:rPr lang="en-US" sz="2200" dirty="0" err="1">
                <a:latin typeface="Franklin Gothic Medium" panose="020B0603020102020204" pitchFamily="34" charset="0"/>
              </a:rPr>
              <a:t>Prilagodljiva</a:t>
            </a:r>
            <a:r>
              <a:rPr lang="en-US" sz="2200" dirty="0">
                <a:latin typeface="Franklin Gothic Medium" panose="020B0603020102020204" pitchFamily="34" charset="0"/>
              </a:rPr>
              <a:t> RGB </a:t>
            </a:r>
            <a:r>
              <a:rPr lang="en-US" sz="2200" dirty="0" err="1">
                <a:latin typeface="Franklin Gothic Medium" panose="020B0603020102020204" pitchFamily="34" charset="0"/>
              </a:rPr>
              <a:t>tipkovnica</a:t>
            </a:r>
            <a:endParaRPr lang="en-US" sz="2200" dirty="0">
              <a:latin typeface="Franklin Gothic Medium" panose="020B0603020102020204" pitchFamily="34" charset="0"/>
            </a:endParaRPr>
          </a:p>
        </p:txBody>
      </p:sp>
      <p:pic>
        <p:nvPicPr>
          <p:cNvPr id="9" name="Slika 8" descr="Slika na kojoj se prikazuje elektronika, računalo, bilježnica, prijenosno računalo&#10;&#10;Opis je automatski generiran">
            <a:extLst>
              <a:ext uri="{FF2B5EF4-FFF2-40B4-BE49-F238E27FC236}">
                <a16:creationId xmlns:a16="http://schemas.microsoft.com/office/drawing/2014/main" id="{75E52A51-6FB5-3624-0247-AA73683A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-260" r="-71" b="260"/>
          <a:stretch/>
        </p:blipFill>
        <p:spPr>
          <a:xfrm>
            <a:off x="5378608" y="0"/>
            <a:ext cx="8263193" cy="685800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F90A74CD-AE25-8F03-3E96-FC51DC0E3069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15" name="Pravokutnik: jedan odsječeni kut 14">
              <a:extLst>
                <a:ext uri="{FF2B5EF4-FFF2-40B4-BE49-F238E27FC236}">
                  <a16:creationId xmlns:a16="http://schemas.microsoft.com/office/drawing/2014/main" id="{FECD69E3-C877-0165-5DA0-A0D57499D355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11" name="Slika 10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D7D47CC8-F160-A8AF-E988-498E637FC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0085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0C0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6B7C8">
                <a:alpha val="76000"/>
              </a:srgb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20BC2E9-C296-7D01-4837-010E092C1A68}"/>
              </a:ext>
            </a:extLst>
          </p:cNvPr>
          <p:cNvSpPr txBox="1">
            <a:spLocks/>
          </p:cNvSpPr>
          <p:nvPr/>
        </p:nvSpPr>
        <p:spPr>
          <a:xfrm>
            <a:off x="640080" y="325370"/>
            <a:ext cx="4009741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latin typeface="Franklin Gothic Demi Cond" panose="020B0706030402020204" pitchFamily="34" charset="0"/>
              </a:rPr>
              <a:t>Zaslon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CC4CCE5-E86E-3286-B4C9-099D53CA2EA1}"/>
              </a:ext>
            </a:extLst>
          </p:cNvPr>
          <p:cNvSpPr txBox="1">
            <a:spLocks/>
          </p:cNvSpPr>
          <p:nvPr/>
        </p:nvSpPr>
        <p:spPr>
          <a:xfrm>
            <a:off x="640080" y="2872898"/>
            <a:ext cx="6826424" cy="3819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>
                <a:latin typeface="Franklin Gothic Medium" panose="020B0603020102020204" pitchFamily="34" charset="0"/>
              </a:rPr>
              <a:t>Veličina </a:t>
            </a:r>
            <a:r>
              <a:rPr lang="en-US" sz="2200" dirty="0">
                <a:latin typeface="Franklin Gothic Medium" panose="020B0603020102020204" pitchFamily="34" charset="0"/>
              </a:rPr>
              <a:t>15.6</a:t>
            </a:r>
            <a:r>
              <a:rPr lang="hr-HR" sz="2200" dirty="0">
                <a:latin typeface="Franklin Gothic Medium" panose="020B0603020102020204" pitchFamily="34" charset="0"/>
              </a:rPr>
              <a:t>”</a:t>
            </a:r>
          </a:p>
          <a:p>
            <a:r>
              <a:rPr lang="en-US" sz="2200" dirty="0">
                <a:latin typeface="Franklin Gothic Medium" panose="020B0603020102020204" pitchFamily="34" charset="0"/>
              </a:rPr>
              <a:t>FHD (1920 x 1080)</a:t>
            </a:r>
            <a:r>
              <a:rPr lang="hr-HR" sz="2200" dirty="0">
                <a:latin typeface="Franklin Gothic Medium" panose="020B0603020102020204" pitchFamily="34" charset="0"/>
              </a:rPr>
              <a:t> rezolucija</a:t>
            </a:r>
          </a:p>
          <a:p>
            <a:r>
              <a:rPr lang="hr-HR" sz="2200" dirty="0">
                <a:latin typeface="Franklin Gothic Medium" panose="020B0603020102020204" pitchFamily="34" charset="0"/>
              </a:rPr>
              <a:t>Širok spektar boja </a:t>
            </a:r>
            <a:r>
              <a:rPr lang="en-US" sz="2200" dirty="0">
                <a:latin typeface="Franklin Gothic Medium" panose="020B0603020102020204" pitchFamily="34" charset="0"/>
              </a:rPr>
              <a:t>IPS </a:t>
            </a:r>
            <a:r>
              <a:rPr lang="hr-HR" sz="2200" dirty="0">
                <a:latin typeface="Franklin Gothic Medium" panose="020B0603020102020204" pitchFamily="34" charset="0"/>
              </a:rPr>
              <a:t>panela</a:t>
            </a:r>
          </a:p>
          <a:p>
            <a:r>
              <a:rPr lang="hr-HR" sz="2200" dirty="0">
                <a:latin typeface="Franklin Gothic Medium" panose="020B0603020102020204" pitchFamily="34" charset="0"/>
              </a:rPr>
              <a:t>Svjetlina zaslona do 300 </a:t>
            </a:r>
            <a:r>
              <a:rPr lang="hr-HR" sz="2200" dirty="0" err="1">
                <a:latin typeface="Franklin Gothic Medium" panose="020B0603020102020204" pitchFamily="34" charset="0"/>
              </a:rPr>
              <a:t>nits</a:t>
            </a:r>
            <a:endParaRPr lang="hr-HR" sz="2200" dirty="0">
              <a:latin typeface="Franklin Gothic Medium" panose="020B0603020102020204" pitchFamily="34" charset="0"/>
            </a:endParaRPr>
          </a:p>
          <a:p>
            <a:r>
              <a:rPr lang="en-US" sz="2200" dirty="0" err="1">
                <a:latin typeface="Franklin Gothic Medium" panose="020B0603020102020204" pitchFamily="34" charset="0"/>
              </a:rPr>
              <a:t>Visoka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osvježavajuća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brzina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hr-HR" sz="2200" dirty="0">
                <a:latin typeface="Franklin Gothic Medium" panose="020B0603020102020204" pitchFamily="34" charset="0"/>
              </a:rPr>
              <a:t>od 144 Hz</a:t>
            </a:r>
          </a:p>
          <a:p>
            <a:r>
              <a:rPr lang="en-US" sz="2200" dirty="0">
                <a:latin typeface="Franklin Gothic Medium" panose="020B0603020102020204" pitchFamily="34" charset="0"/>
              </a:rPr>
              <a:t>Dolby Vision</a:t>
            </a:r>
            <a:r>
              <a:rPr lang="en-US" sz="1050" dirty="0">
                <a:latin typeface="Franklin Gothic Medium" panose="020B0603020102020204" pitchFamily="34" charset="0"/>
              </a:rPr>
              <a:t>®</a:t>
            </a:r>
            <a:r>
              <a:rPr lang="en-US" sz="2200" dirty="0">
                <a:latin typeface="Franklin Gothic Medium" panose="020B0603020102020204" pitchFamily="34" charset="0"/>
              </a:rPr>
              <a:t> support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E4122DE1-6580-23F8-475B-FF91539B823C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6" name="Pravokutnik: jedan odsječeni kut 14">
              <a:extLst>
                <a:ext uri="{FF2B5EF4-FFF2-40B4-BE49-F238E27FC236}">
                  <a16:creationId xmlns:a16="http://schemas.microsoft.com/office/drawing/2014/main" id="{5BC0B793-E9F1-BA99-F1B0-A052AADD7E82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7" name="Slika 6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730AA459-F788-53D1-45DC-DBCAD568A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312194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6B7C8">
                <a:alpha val="76000"/>
              </a:srgb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F62592-9125-648F-6C8B-A653A156F043}"/>
              </a:ext>
            </a:extLst>
          </p:cNvPr>
          <p:cNvSpPr txBox="1">
            <a:spLocks/>
          </p:cNvSpPr>
          <p:nvPr/>
        </p:nvSpPr>
        <p:spPr>
          <a:xfrm>
            <a:off x="640080" y="325370"/>
            <a:ext cx="4009741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latin typeface="Franklin Gothic Demi Cond" panose="020B0706030402020204" pitchFamily="34" charset="0"/>
              </a:rPr>
              <a:t>Povezivanje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21B7B9A-7E41-3F84-8A1C-8C05CDC4F558}"/>
              </a:ext>
            </a:extLst>
          </p:cNvPr>
          <p:cNvSpPr txBox="1">
            <a:spLocks/>
          </p:cNvSpPr>
          <p:nvPr/>
        </p:nvSpPr>
        <p:spPr>
          <a:xfrm>
            <a:off x="640080" y="2872898"/>
            <a:ext cx="7861894" cy="3985102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latin typeface="Franklin Gothic Medium" panose="020B0603020102020204" pitchFamily="34" charset="0"/>
              </a:rPr>
              <a:t>WiFi</a:t>
            </a:r>
            <a:r>
              <a:rPr lang="en-US" sz="2200" dirty="0">
                <a:latin typeface="Franklin Gothic Medium" panose="020B0603020102020204" pitchFamily="34" charset="0"/>
              </a:rPr>
              <a:t> 6 (802.11ax) </a:t>
            </a:r>
            <a:r>
              <a:rPr lang="en-US" sz="2200" dirty="0" err="1">
                <a:latin typeface="Franklin Gothic Medium" panose="020B0603020102020204" pitchFamily="34" charset="0"/>
              </a:rPr>
              <a:t>tehnologija</a:t>
            </a:r>
            <a:r>
              <a:rPr lang="en-US" sz="2200" dirty="0">
                <a:latin typeface="Franklin Gothic Medium" panose="020B0603020102020204" pitchFamily="34" charset="0"/>
              </a:rPr>
              <a:t> za </a:t>
            </a:r>
            <a:r>
              <a:rPr lang="en-US" sz="2200" dirty="0" err="1">
                <a:latin typeface="Franklin Gothic Medium" panose="020B0603020102020204" pitchFamily="34" charset="0"/>
              </a:rPr>
              <a:t>visoke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brzine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prijenosa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podataka</a:t>
            </a:r>
            <a:r>
              <a:rPr lang="hr-HR" sz="2200" dirty="0">
                <a:latin typeface="Franklin Gothic Medium" panose="020B0603020102020204" pitchFamily="34" charset="0"/>
              </a:rPr>
              <a:t> do 1000 Mbit/s</a:t>
            </a:r>
          </a:p>
          <a:p>
            <a:r>
              <a:rPr lang="en-US" sz="2200" dirty="0">
                <a:latin typeface="Franklin Gothic Medium" panose="020B0603020102020204" pitchFamily="34" charset="0"/>
              </a:rPr>
              <a:t>Bluetooth 5.0 za </a:t>
            </a:r>
            <a:r>
              <a:rPr lang="en-US" sz="2200" dirty="0" err="1">
                <a:latin typeface="Franklin Gothic Medium" panose="020B0603020102020204" pitchFamily="34" charset="0"/>
              </a:rPr>
              <a:t>pouzdano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povezivanje</a:t>
            </a:r>
            <a:r>
              <a:rPr lang="en-US" sz="2200" dirty="0">
                <a:latin typeface="Franklin Gothic Medium" panose="020B0603020102020204" pitchFamily="34" charset="0"/>
              </a:rPr>
              <a:t> s </a:t>
            </a:r>
            <a:r>
              <a:rPr lang="en-US" sz="2200" dirty="0" err="1">
                <a:latin typeface="Franklin Gothic Medium" panose="020B0603020102020204" pitchFamily="34" charset="0"/>
              </a:rPr>
              <a:t>perifernim</a:t>
            </a:r>
            <a:r>
              <a:rPr lang="en-US" sz="2200" dirty="0"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latin typeface="Franklin Gothic Medium" panose="020B0603020102020204" pitchFamily="34" charset="0"/>
              </a:rPr>
              <a:t>uređajima</a:t>
            </a:r>
            <a:endParaRPr lang="hr-HR" sz="2200" dirty="0">
              <a:latin typeface="Franklin Gothic Medium" panose="020B0603020102020204" pitchFamily="34" charset="0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7619726-50E4-DD3A-5B0E-2038BB6FB074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5" name="Pravokutnik: jedan odsječeni kut 14">
              <a:extLst>
                <a:ext uri="{FF2B5EF4-FFF2-40B4-BE49-F238E27FC236}">
                  <a16:creationId xmlns:a16="http://schemas.microsoft.com/office/drawing/2014/main" id="{71C8C714-2CDD-9938-4974-EF69B4DDB9CC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6" name="Slika 5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01712308-C250-8F9F-CE9C-147798262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  <p:pic>
        <p:nvPicPr>
          <p:cNvPr id="9" name="Slika 8" descr="Slika na kojoj se prikazuje elektronika, računalo, bilježnica, prijenosno računalo&#10;&#10;Opis je automatski generiran">
            <a:extLst>
              <a:ext uri="{FF2B5EF4-FFF2-40B4-BE49-F238E27FC236}">
                <a16:creationId xmlns:a16="http://schemas.microsoft.com/office/drawing/2014/main" id="{226D47B0-D6C0-6789-721E-FEE817B03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76" y="455567"/>
            <a:ext cx="6002935" cy="3816006"/>
          </a:xfrm>
          <a:prstGeom prst="rect">
            <a:avLst/>
          </a:prstGeom>
        </p:spPr>
      </p:pic>
      <p:graphicFrame>
        <p:nvGraphicFramePr>
          <p:cNvPr id="10" name="Tablica 10">
            <a:extLst>
              <a:ext uri="{FF2B5EF4-FFF2-40B4-BE49-F238E27FC236}">
                <a16:creationId xmlns:a16="http://schemas.microsoft.com/office/drawing/2014/main" id="{156B70A1-8B9D-4FAB-0CC5-CE81994D6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60654"/>
              </p:ext>
            </p:extLst>
          </p:nvPr>
        </p:nvGraphicFramePr>
        <p:xfrm>
          <a:off x="5888474" y="4357991"/>
          <a:ext cx="6002934" cy="1978183"/>
        </p:xfrm>
        <a:graphic>
          <a:graphicData uri="http://schemas.openxmlformats.org/drawingml/2006/table">
            <a:tbl>
              <a:tblPr bandRow="1">
                <a:tableStyleId>{5202B0CA-FC54-4496-8BCA-5EF66A818D29}</a:tableStyleId>
              </a:tblPr>
              <a:tblGrid>
                <a:gridCol w="3001467">
                  <a:extLst>
                    <a:ext uri="{9D8B030D-6E8A-4147-A177-3AD203B41FA5}">
                      <a16:colId xmlns:a16="http://schemas.microsoft.com/office/drawing/2014/main" val="2943506642"/>
                    </a:ext>
                  </a:extLst>
                </a:gridCol>
                <a:gridCol w="3001467">
                  <a:extLst>
                    <a:ext uri="{9D8B030D-6E8A-4147-A177-3AD203B41FA5}">
                      <a16:colId xmlns:a16="http://schemas.microsoft.com/office/drawing/2014/main" val="2476499288"/>
                    </a:ext>
                  </a:extLst>
                </a:gridCol>
              </a:tblGrid>
              <a:tr h="306479">
                <a:tc>
                  <a:txBody>
                    <a:bodyPr/>
                    <a:lstStyle/>
                    <a:p>
                      <a:pPr marL="265113" indent="-250825">
                        <a:buFont typeface="+mj-lt"/>
                        <a:buAutoNum type="arabicPeriod"/>
                      </a:pP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E-</a:t>
                      </a: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camera</a:t>
                      </a: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shutter</a:t>
                      </a: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switch</a:t>
                      </a:r>
                      <a:endParaRPr lang="hr-HR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6"/>
                      </a:pP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HDMI 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05213034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2"/>
                      </a:pP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USB 3.2 Gen 1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7"/>
                      </a:pPr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USB 3.2 Gen 1 (Always On) </a:t>
                      </a:r>
                      <a:endParaRPr lang="hr-HR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35118085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3"/>
                      </a:pP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Ethernet (RJ-45)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8"/>
                      </a:pP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Power </a:t>
                      </a: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connector</a:t>
                      </a:r>
                      <a:endParaRPr lang="hr-HR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03873"/>
                  </a:ext>
                </a:extLst>
              </a:tr>
              <a:tr h="529373"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4"/>
                      </a:pP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USB-C 3.2 Gen 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9"/>
                      </a:pPr>
                      <a:r>
                        <a:rPr lang="en-US" sz="1400" dirty="0">
                          <a:latin typeface="Franklin Gothic Medium Cond" panose="020B0606030402020204" pitchFamily="34" charset="0"/>
                        </a:rPr>
                        <a:t>USB-C 3.2 Gen 2 (data transfer / DP 1.4 only)</a:t>
                      </a:r>
                      <a:endParaRPr lang="hr-HR" sz="1400" dirty="0"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1814775"/>
                  </a:ext>
                </a:extLst>
              </a:tr>
              <a:tr h="529373"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5"/>
                      </a:pP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2x USB 3.2 Gen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65113" indent="-265113">
                        <a:buFont typeface="+mj-lt"/>
                        <a:buAutoNum type="arabicPeriod" startAt="10"/>
                      </a:pP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Headphone</a:t>
                      </a: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 / </a:t>
                      </a: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microphone</a:t>
                      </a: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combo</a:t>
                      </a: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hr-HR" sz="1400" dirty="0" err="1">
                          <a:latin typeface="Franklin Gothic Medium Cond" panose="020B0606030402020204" pitchFamily="34" charset="0"/>
                        </a:rPr>
                        <a:t>jack</a:t>
                      </a:r>
                      <a:r>
                        <a:rPr lang="hr-HR" sz="1400" dirty="0">
                          <a:latin typeface="Franklin Gothic Medium Cond" panose="020B0606030402020204" pitchFamily="34" charset="0"/>
                        </a:rPr>
                        <a:t> (3.5mm)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050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951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6B7C8">
                <a:alpha val="76000"/>
              </a:srgb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58EE9BA4-DA79-7164-15FE-07EC53389D83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4" name="Pravokutnik: jedan odsječeni kut 14">
              <a:extLst>
                <a:ext uri="{FF2B5EF4-FFF2-40B4-BE49-F238E27FC236}">
                  <a16:creationId xmlns:a16="http://schemas.microsoft.com/office/drawing/2014/main" id="{D7D3FB7F-E30F-9441-D4F8-101A881E5345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/>
            </a:p>
          </p:txBody>
        </p:sp>
        <p:pic>
          <p:nvPicPr>
            <p:cNvPr id="5" name="Slika 4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4D263218-B489-6C90-2335-CE497258C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  <p:sp>
        <p:nvSpPr>
          <p:cNvPr id="6" name="Naslov 1">
            <a:extLst>
              <a:ext uri="{FF2B5EF4-FFF2-40B4-BE49-F238E27FC236}">
                <a16:creationId xmlns:a16="http://schemas.microsoft.com/office/drawing/2014/main" id="{8A45CDD8-C008-639F-10A7-3C84774200BD}"/>
              </a:ext>
            </a:extLst>
          </p:cNvPr>
          <p:cNvSpPr txBox="1">
            <a:spLocks/>
          </p:cNvSpPr>
          <p:nvPr/>
        </p:nvSpPr>
        <p:spPr>
          <a:xfrm>
            <a:off x="640080" y="325370"/>
            <a:ext cx="4872260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latin typeface="Franklin Gothic Demi Cond" panose="020B0706030402020204" pitchFamily="34" charset="0"/>
              </a:rPr>
              <a:t>Softverski paketi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46BFD6C-F311-E582-467F-B2DF59B97C35}"/>
              </a:ext>
            </a:extLst>
          </p:cNvPr>
          <p:cNvSpPr txBox="1">
            <a:spLocks/>
          </p:cNvSpPr>
          <p:nvPr/>
        </p:nvSpPr>
        <p:spPr>
          <a:xfrm>
            <a:off x="640080" y="2872898"/>
            <a:ext cx="4239047" cy="3819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Franklin Gothic Medium" panose="020B0603020102020204" pitchFamily="34" charset="0"/>
              </a:rPr>
              <a:t>Legion Vantage</a:t>
            </a:r>
            <a:endParaRPr lang="hr-HR" sz="2200" b="1" dirty="0">
              <a:latin typeface="Franklin Gothic Medium" panose="020B0603020102020204" pitchFamily="34" charset="0"/>
            </a:endParaRPr>
          </a:p>
          <a:p>
            <a:pPr lvl="1"/>
            <a:r>
              <a:rPr lang="en-US" sz="1800" dirty="0" err="1">
                <a:latin typeface="Franklin Gothic Medium" panose="020B0603020102020204" pitchFamily="34" charset="0"/>
              </a:rPr>
              <a:t>Intuitivno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sučelje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koje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omogućava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prilagodbu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postavki</a:t>
            </a:r>
            <a:r>
              <a:rPr lang="hr-HR" sz="1800" dirty="0">
                <a:latin typeface="Franklin Gothic Medium" panose="020B0603020102020204" pitchFamily="34" charset="0"/>
              </a:rPr>
              <a:t> hardvera</a:t>
            </a:r>
            <a:endParaRPr lang="en-US" sz="1800" dirty="0">
              <a:latin typeface="Franklin Gothic Medium" panose="020B0603020102020204" pitchFamily="34" charset="0"/>
            </a:endParaRPr>
          </a:p>
          <a:p>
            <a:pPr lvl="1"/>
            <a:r>
              <a:rPr lang="en-US" sz="1800" dirty="0" err="1">
                <a:latin typeface="Franklin Gothic Medium" panose="020B0603020102020204" pitchFamily="34" charset="0"/>
              </a:rPr>
              <a:t>Kontrola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performansi</a:t>
            </a:r>
            <a:r>
              <a:rPr lang="en-US" sz="1800" dirty="0">
                <a:latin typeface="Franklin Gothic Medium" panose="020B0603020102020204" pitchFamily="34" charset="0"/>
              </a:rPr>
              <a:t>, </a:t>
            </a:r>
            <a:r>
              <a:rPr lang="en-US" sz="1800" dirty="0" err="1">
                <a:latin typeface="Franklin Gothic Medium" panose="020B0603020102020204" pitchFamily="34" charset="0"/>
              </a:rPr>
              <a:t>osvjetljenja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tipkovnice</a:t>
            </a:r>
            <a:r>
              <a:rPr lang="en-US" sz="1800" dirty="0">
                <a:latin typeface="Franklin Gothic Medium" panose="020B0603020102020204" pitchFamily="34" charset="0"/>
              </a:rPr>
              <a:t>, </a:t>
            </a:r>
            <a:r>
              <a:rPr lang="en-US" sz="1800" dirty="0" err="1">
                <a:latin typeface="Franklin Gothic Medium" panose="020B0603020102020204" pitchFamily="34" charset="0"/>
              </a:rPr>
              <a:t>ventilatora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i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mrežnih</a:t>
            </a:r>
            <a:r>
              <a:rPr lang="en-US" sz="1800" dirty="0">
                <a:latin typeface="Franklin Gothic Medium" panose="020B0603020102020204" pitchFamily="34" charset="0"/>
              </a:rPr>
              <a:t> </a:t>
            </a:r>
            <a:r>
              <a:rPr lang="en-US" sz="1800" dirty="0" err="1">
                <a:latin typeface="Franklin Gothic Medium" panose="020B0603020102020204" pitchFamily="34" charset="0"/>
              </a:rPr>
              <a:t>postavki</a:t>
            </a:r>
            <a:endParaRPr lang="hr-HR" sz="1800" dirty="0">
              <a:latin typeface="Franklin Gothic Medium" panose="020B0603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200" b="1" dirty="0">
                <a:latin typeface="Franklin Gothic Medium" panose="020B0603020102020204" pitchFamily="34" charset="0"/>
              </a:rPr>
              <a:t>MSI </a:t>
            </a:r>
            <a:r>
              <a:rPr lang="hr-HR" sz="2200" b="1" dirty="0" err="1">
                <a:latin typeface="Franklin Gothic Medium" panose="020B0603020102020204" pitchFamily="34" charset="0"/>
              </a:rPr>
              <a:t>Afterburner</a:t>
            </a:r>
            <a:endParaRPr lang="hr-HR" sz="2200" b="1" dirty="0">
              <a:latin typeface="Franklin Gothic Medium" panose="020B0603020102020204" pitchFamily="34" charset="0"/>
            </a:endParaRPr>
          </a:p>
          <a:p>
            <a:pPr lvl="1"/>
            <a:r>
              <a:rPr lang="hr-HR" sz="1800" dirty="0">
                <a:latin typeface="Franklin Gothic Medium" panose="020B0603020102020204" pitchFamily="34" charset="0"/>
              </a:rPr>
              <a:t>Prilagodba grafičke kartice</a:t>
            </a:r>
          </a:p>
        </p:txBody>
      </p:sp>
      <p:pic>
        <p:nvPicPr>
          <p:cNvPr id="8" name="Slika 7" descr="Slika na kojoj se prikazuje tekst, snimka zaslona, softver, Multimedijski softver&#10;&#10;Opis je automatski generiran">
            <a:extLst>
              <a:ext uri="{FF2B5EF4-FFF2-40B4-BE49-F238E27FC236}">
                <a16:creationId xmlns:a16="http://schemas.microsoft.com/office/drawing/2014/main" id="{74A43C4A-AE89-37D9-93D3-7A67ED3CE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57" y="325370"/>
            <a:ext cx="5956397" cy="357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284C127-5770-5AC9-222B-D6EAD85B7EEF}"/>
              </a:ext>
            </a:extLst>
          </p:cNvPr>
          <p:cNvSpPr txBox="1"/>
          <p:nvPr/>
        </p:nvSpPr>
        <p:spPr>
          <a:xfrm>
            <a:off x="6002931" y="3962973"/>
            <a:ext cx="594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Franklin Gothic Medium" panose="020B0603020102020204" pitchFamily="34" charset="0"/>
              </a:rPr>
              <a:t>Legion </a:t>
            </a:r>
            <a:r>
              <a:rPr lang="hr-HR" sz="1600" dirty="0" err="1">
                <a:latin typeface="Franklin Gothic Medium" panose="020B0603020102020204" pitchFamily="34" charset="0"/>
              </a:rPr>
              <a:t>Vantage</a:t>
            </a:r>
            <a:r>
              <a:rPr lang="hr-HR" sz="1600" dirty="0">
                <a:latin typeface="Franklin Gothic Medium" panose="020B0603020102020204" pitchFamily="34" charset="0"/>
              </a:rPr>
              <a:t> grafičko sučelje</a:t>
            </a:r>
          </a:p>
        </p:txBody>
      </p:sp>
    </p:spTree>
    <p:extLst>
      <p:ext uri="{BB962C8B-B14F-4D97-AF65-F5344CB8AC3E}">
        <p14:creationId xmlns:p14="http://schemas.microsoft.com/office/powerpoint/2010/main" val="154179905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6B7C8">
                <a:alpha val="76000"/>
              </a:srgbClr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535A836-BDF5-246F-57AF-AA3C6EE83B9C}"/>
              </a:ext>
            </a:extLst>
          </p:cNvPr>
          <p:cNvSpPr txBox="1">
            <a:spLocks/>
          </p:cNvSpPr>
          <p:nvPr/>
        </p:nvSpPr>
        <p:spPr>
          <a:xfrm>
            <a:off x="3356336" y="2670521"/>
            <a:ext cx="5479328" cy="15169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 Cond" panose="020B0706030402020204" pitchFamily="34" charset="0"/>
              </a:rPr>
              <a:t>Performanse</a:t>
            </a:r>
          </a:p>
        </p:txBody>
      </p:sp>
    </p:spTree>
    <p:extLst>
      <p:ext uri="{BB962C8B-B14F-4D97-AF65-F5344CB8AC3E}">
        <p14:creationId xmlns:p14="http://schemas.microsoft.com/office/powerpoint/2010/main" val="20881351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46000">
              <a:srgbClr val="0F0F0F"/>
            </a:gs>
            <a:gs pos="100000">
              <a:schemeClr val="tx1">
                <a:lumMod val="86000"/>
                <a:lumOff val="1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AA237DC2-2A84-3994-AFFD-018A25601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317648"/>
              </p:ext>
            </p:extLst>
          </p:nvPr>
        </p:nvGraphicFramePr>
        <p:xfrm>
          <a:off x="829473" y="1380783"/>
          <a:ext cx="10533052" cy="517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EBB4012C-6E37-0570-323B-63406C2B0496}"/>
              </a:ext>
            </a:extLst>
          </p:cNvPr>
          <p:cNvGrpSpPr/>
          <p:nvPr/>
        </p:nvGrpSpPr>
        <p:grpSpPr>
          <a:xfrm>
            <a:off x="-6484" y="6242997"/>
            <a:ext cx="1685406" cy="683052"/>
            <a:chOff x="-6484" y="6242997"/>
            <a:chExt cx="1685406" cy="683052"/>
          </a:xfrm>
        </p:grpSpPr>
        <p:sp>
          <p:nvSpPr>
            <p:cNvPr id="8" name="Pravokutnik: jedan odsječeni kut 14">
              <a:extLst>
                <a:ext uri="{FF2B5EF4-FFF2-40B4-BE49-F238E27FC236}">
                  <a16:creationId xmlns:a16="http://schemas.microsoft.com/office/drawing/2014/main" id="{2DFC4696-28B7-97B9-A81B-656D95FFFC7B}"/>
                </a:ext>
              </a:extLst>
            </p:cNvPr>
            <p:cNvSpPr/>
            <p:nvPr/>
          </p:nvSpPr>
          <p:spPr>
            <a:xfrm>
              <a:off x="-6484" y="6242997"/>
              <a:ext cx="1685406" cy="683052"/>
            </a:xfrm>
            <a:custGeom>
              <a:avLst/>
              <a:gdLst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32 h 489658"/>
                <a:gd name="connsiteX1" fmla="*/ 1428344 w 1673157"/>
                <a:gd name="connsiteY1" fmla="*/ 32 h 489658"/>
                <a:gd name="connsiteX2" fmla="*/ 1673157 w 1673157"/>
                <a:gd name="connsiteY2" fmla="*/ 244845 h 489658"/>
                <a:gd name="connsiteX3" fmla="*/ 1673157 w 1673157"/>
                <a:gd name="connsiteY3" fmla="*/ 489658 h 489658"/>
                <a:gd name="connsiteX4" fmla="*/ 0 w 1673157"/>
                <a:gd name="connsiteY4" fmla="*/ 489658 h 489658"/>
                <a:gd name="connsiteX5" fmla="*/ 0 w 1673157"/>
                <a:gd name="connsiteY5" fmla="*/ 32 h 489658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60527 h 550153"/>
                <a:gd name="connsiteX1" fmla="*/ 1428344 w 1673157"/>
                <a:gd name="connsiteY1" fmla="*/ 60527 h 550153"/>
                <a:gd name="connsiteX2" fmla="*/ 1673157 w 1673157"/>
                <a:gd name="connsiteY2" fmla="*/ 305340 h 550153"/>
                <a:gd name="connsiteX3" fmla="*/ 1673157 w 1673157"/>
                <a:gd name="connsiteY3" fmla="*/ 550153 h 550153"/>
                <a:gd name="connsiteX4" fmla="*/ 0 w 1673157"/>
                <a:gd name="connsiteY4" fmla="*/ 550153 h 550153"/>
                <a:gd name="connsiteX5" fmla="*/ 0 w 1673157"/>
                <a:gd name="connsiteY5" fmla="*/ 60527 h 550153"/>
                <a:gd name="connsiteX0" fmla="*/ 0 w 1673157"/>
                <a:gd name="connsiteY0" fmla="*/ 0 h 489626"/>
                <a:gd name="connsiteX1" fmla="*/ 1428344 w 1673157"/>
                <a:gd name="connsiteY1" fmla="*/ 0 h 489626"/>
                <a:gd name="connsiteX2" fmla="*/ 1673157 w 1673157"/>
                <a:gd name="connsiteY2" fmla="*/ 244813 h 489626"/>
                <a:gd name="connsiteX3" fmla="*/ 1673157 w 1673157"/>
                <a:gd name="connsiteY3" fmla="*/ 489626 h 489626"/>
                <a:gd name="connsiteX4" fmla="*/ 0 w 1673157"/>
                <a:gd name="connsiteY4" fmla="*/ 489626 h 489626"/>
                <a:gd name="connsiteX5" fmla="*/ 0 w 1673157"/>
                <a:gd name="connsiteY5" fmla="*/ 0 h 489626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722155"/>
                <a:gd name="connsiteY0" fmla="*/ 112408 h 602034"/>
                <a:gd name="connsiteX1" fmla="*/ 1428344 w 1722155"/>
                <a:gd name="connsiteY1" fmla="*/ 112408 h 602034"/>
                <a:gd name="connsiteX2" fmla="*/ 1673157 w 1722155"/>
                <a:gd name="connsiteY2" fmla="*/ 357221 h 602034"/>
                <a:gd name="connsiteX3" fmla="*/ 1673157 w 1722155"/>
                <a:gd name="connsiteY3" fmla="*/ 602034 h 602034"/>
                <a:gd name="connsiteX4" fmla="*/ 0 w 1722155"/>
                <a:gd name="connsiteY4" fmla="*/ 602034 h 602034"/>
                <a:gd name="connsiteX5" fmla="*/ 0 w 1722155"/>
                <a:gd name="connsiteY5" fmla="*/ 112408 h 602034"/>
                <a:gd name="connsiteX0" fmla="*/ 0 w 1673157"/>
                <a:gd name="connsiteY0" fmla="*/ 112408 h 602034"/>
                <a:gd name="connsiteX1" fmla="*/ 1428344 w 1673157"/>
                <a:gd name="connsiteY1" fmla="*/ 112408 h 602034"/>
                <a:gd name="connsiteX2" fmla="*/ 1673157 w 1673157"/>
                <a:gd name="connsiteY2" fmla="*/ 357221 h 602034"/>
                <a:gd name="connsiteX3" fmla="*/ 1673157 w 1673157"/>
                <a:gd name="connsiteY3" fmla="*/ 602034 h 602034"/>
                <a:gd name="connsiteX4" fmla="*/ 0 w 1673157"/>
                <a:gd name="connsiteY4" fmla="*/ 602034 h 602034"/>
                <a:gd name="connsiteX5" fmla="*/ 0 w 1673157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78921"/>
                <a:gd name="connsiteY0" fmla="*/ 112408 h 602034"/>
                <a:gd name="connsiteX1" fmla="*/ 1428344 w 1678921"/>
                <a:gd name="connsiteY1" fmla="*/ 112408 h 602034"/>
                <a:gd name="connsiteX2" fmla="*/ 1673157 w 1678921"/>
                <a:gd name="connsiteY2" fmla="*/ 357221 h 602034"/>
                <a:gd name="connsiteX3" fmla="*/ 1673157 w 1678921"/>
                <a:gd name="connsiteY3" fmla="*/ 602034 h 602034"/>
                <a:gd name="connsiteX4" fmla="*/ 0 w 1678921"/>
                <a:gd name="connsiteY4" fmla="*/ 602034 h 602034"/>
                <a:gd name="connsiteX5" fmla="*/ 0 w 1678921"/>
                <a:gd name="connsiteY5" fmla="*/ 112408 h 602034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4100"/>
                <a:gd name="connsiteY0" fmla="*/ 112408 h 658511"/>
                <a:gd name="connsiteX1" fmla="*/ 1428344 w 1684100"/>
                <a:gd name="connsiteY1" fmla="*/ 112408 h 658511"/>
                <a:gd name="connsiteX2" fmla="*/ 1679642 w 1684100"/>
                <a:gd name="connsiteY2" fmla="*/ 571229 h 658511"/>
                <a:gd name="connsiteX3" fmla="*/ 1673157 w 1684100"/>
                <a:gd name="connsiteY3" fmla="*/ 602034 h 658511"/>
                <a:gd name="connsiteX4" fmla="*/ 0 w 1684100"/>
                <a:gd name="connsiteY4" fmla="*/ 602034 h 658511"/>
                <a:gd name="connsiteX5" fmla="*/ 0 w 1684100"/>
                <a:gd name="connsiteY5" fmla="*/ 112408 h 658511"/>
                <a:gd name="connsiteX0" fmla="*/ 0 w 1685406"/>
                <a:gd name="connsiteY0" fmla="*/ 112408 h 669824"/>
                <a:gd name="connsiteX1" fmla="*/ 1428344 w 1685406"/>
                <a:gd name="connsiteY1" fmla="*/ 112408 h 669824"/>
                <a:gd name="connsiteX2" fmla="*/ 1679642 w 1685406"/>
                <a:gd name="connsiteY2" fmla="*/ 571229 h 669824"/>
                <a:gd name="connsiteX3" fmla="*/ 1679642 w 1685406"/>
                <a:gd name="connsiteY3" fmla="*/ 647430 h 669824"/>
                <a:gd name="connsiteX4" fmla="*/ 0 w 1685406"/>
                <a:gd name="connsiteY4" fmla="*/ 602034 h 669824"/>
                <a:gd name="connsiteX5" fmla="*/ 0 w 1685406"/>
                <a:gd name="connsiteY5" fmla="*/ 112408 h 669824"/>
                <a:gd name="connsiteX0" fmla="*/ 0 w 1685406"/>
                <a:gd name="connsiteY0" fmla="*/ 112408 h 657112"/>
                <a:gd name="connsiteX1" fmla="*/ 1428344 w 1685406"/>
                <a:gd name="connsiteY1" fmla="*/ 112408 h 657112"/>
                <a:gd name="connsiteX2" fmla="*/ 1679642 w 1685406"/>
                <a:gd name="connsiteY2" fmla="*/ 571229 h 657112"/>
                <a:gd name="connsiteX3" fmla="*/ 1679642 w 1685406"/>
                <a:gd name="connsiteY3" fmla="*/ 595549 h 657112"/>
                <a:gd name="connsiteX4" fmla="*/ 0 w 1685406"/>
                <a:gd name="connsiteY4" fmla="*/ 602034 h 657112"/>
                <a:gd name="connsiteX5" fmla="*/ 0 w 1685406"/>
                <a:gd name="connsiteY5" fmla="*/ 112408 h 65711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  <a:gd name="connsiteX0" fmla="*/ 0 w 1685406"/>
                <a:gd name="connsiteY0" fmla="*/ 138348 h 683052"/>
                <a:gd name="connsiteX1" fmla="*/ 1428344 w 1685406"/>
                <a:gd name="connsiteY1" fmla="*/ 138348 h 683052"/>
                <a:gd name="connsiteX2" fmla="*/ 1679642 w 1685406"/>
                <a:gd name="connsiteY2" fmla="*/ 597169 h 683052"/>
                <a:gd name="connsiteX3" fmla="*/ 1679642 w 1685406"/>
                <a:gd name="connsiteY3" fmla="*/ 621489 h 683052"/>
                <a:gd name="connsiteX4" fmla="*/ 0 w 1685406"/>
                <a:gd name="connsiteY4" fmla="*/ 627974 h 683052"/>
                <a:gd name="connsiteX5" fmla="*/ 0 w 1685406"/>
                <a:gd name="connsiteY5" fmla="*/ 138348 h 6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5406" h="683052">
                  <a:moveTo>
                    <a:pt x="0" y="138348"/>
                  </a:moveTo>
                  <a:cubicBezTo>
                    <a:pt x="476115" y="138348"/>
                    <a:pt x="854952" y="-172937"/>
                    <a:pt x="1428344" y="138348"/>
                  </a:cubicBezTo>
                  <a:cubicBezTo>
                    <a:pt x="1775837" y="304258"/>
                    <a:pt x="1617493" y="593386"/>
                    <a:pt x="1679642" y="597169"/>
                  </a:cubicBezTo>
                  <a:cubicBezTo>
                    <a:pt x="1692613" y="814961"/>
                    <a:pt x="1679642" y="539885"/>
                    <a:pt x="1679642" y="621489"/>
                  </a:cubicBezTo>
                  <a:lnTo>
                    <a:pt x="0" y="627974"/>
                  </a:lnTo>
                  <a:lnTo>
                    <a:pt x="0" y="1383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9" name="Slika 8" descr="Slika na kojoj se prikazuje Font, grafika, grafički dizajn, logotip&#10;&#10;Opis je automatski generiran">
              <a:extLst>
                <a:ext uri="{FF2B5EF4-FFF2-40B4-BE49-F238E27FC236}">
                  <a16:creationId xmlns:a16="http://schemas.microsoft.com/office/drawing/2014/main" id="{6A8FE378-92A9-A7CC-E1BF-1DD1131D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bg2">
                  <a:lumMod val="2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23" y="6470515"/>
              <a:ext cx="1204371" cy="2529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16000"/>
                </a:prstClr>
              </a:outerShdw>
            </a:effectLst>
          </p:spPr>
        </p:pic>
      </p:grpSp>
      <p:sp>
        <p:nvSpPr>
          <p:cNvPr id="3" name="Naslov 1">
            <a:extLst>
              <a:ext uri="{FF2B5EF4-FFF2-40B4-BE49-F238E27FC236}">
                <a16:creationId xmlns:a16="http://schemas.microsoft.com/office/drawing/2014/main" id="{923C00CE-1B99-B683-48A1-2BF9FE4342C3}"/>
              </a:ext>
            </a:extLst>
          </p:cNvPr>
          <p:cNvSpPr txBox="1">
            <a:spLocks/>
          </p:cNvSpPr>
          <p:nvPr/>
        </p:nvSpPr>
        <p:spPr>
          <a:xfrm>
            <a:off x="640080" y="325370"/>
            <a:ext cx="4009741" cy="19568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Performanse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B9EC719-F7B1-AA8F-580C-AE6769C77176}"/>
              </a:ext>
            </a:extLst>
          </p:cNvPr>
          <p:cNvSpPr txBox="1">
            <a:spLocks/>
          </p:cNvSpPr>
          <p:nvPr/>
        </p:nvSpPr>
        <p:spPr>
          <a:xfrm>
            <a:off x="640079" y="2872898"/>
            <a:ext cx="8062933" cy="3819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Multitasking bez zastoja u zahtjevnim aplikacijama</a:t>
            </a:r>
          </a:p>
          <a:p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Brz</a:t>
            </a:r>
            <a:r>
              <a:rPr lang="hr-HR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obrad</a:t>
            </a:r>
            <a:r>
              <a:rPr lang="hr-HR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multimedijskih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sadržaja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uređivanj</a:t>
            </a:r>
            <a:r>
              <a:rPr lang="hr-HR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video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materijala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više</a:t>
            </a:r>
            <a:endParaRPr lang="hr-HR" sz="2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Stabilan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rad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tijekom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intenzivnog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korištenja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i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dugotrajne</a:t>
            </a:r>
            <a:r>
              <a:rPr lang="en-US" sz="2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upotrebe</a:t>
            </a:r>
            <a:endParaRPr lang="en-US" sz="2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92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247</Words>
  <Application>Microsoft Office PowerPoint</Application>
  <PresentationFormat>Široki zaslon</PresentationFormat>
  <Paragraphs>57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Demi Cond</vt:lpstr>
      <vt:lpstr>Franklin Gothic Medium</vt:lpstr>
      <vt:lpstr>Franklin Gothic Medium Cond</vt:lpstr>
      <vt:lpstr>Tema sustava Office</vt:lpstr>
      <vt:lpstr>Lenovo Legion 5 Pro Gen 7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Lenovo Legion 5</dc:title>
  <dc:creator>Luka Filipić | Student</dc:creator>
  <cp:lastModifiedBy>Luka Filipić | Student</cp:lastModifiedBy>
  <cp:revision>64</cp:revision>
  <dcterms:created xsi:type="dcterms:W3CDTF">2023-12-26T20:52:39Z</dcterms:created>
  <dcterms:modified xsi:type="dcterms:W3CDTF">2024-09-09T19:17:33Z</dcterms:modified>
</cp:coreProperties>
</file>