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7"/>
  </p:notesMasterIdLst>
  <p:handoutMasterIdLst>
    <p:handoutMasterId r:id="rId28"/>
  </p:handoutMasterIdLst>
  <p:sldIdLst>
    <p:sldId id="316" r:id="rId5"/>
    <p:sldId id="308" r:id="rId6"/>
    <p:sldId id="309" r:id="rId7"/>
    <p:sldId id="317" r:id="rId8"/>
    <p:sldId id="314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32" r:id="rId18"/>
    <p:sldId id="328" r:id="rId19"/>
    <p:sldId id="330" r:id="rId20"/>
    <p:sldId id="331" r:id="rId21"/>
    <p:sldId id="327" r:id="rId22"/>
    <p:sldId id="334" r:id="rId23"/>
    <p:sldId id="335" r:id="rId24"/>
    <p:sldId id="336" r:id="rId25"/>
    <p:sldId id="33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2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84967" autoAdjust="0"/>
  </p:normalViewPr>
  <p:slideViewPr>
    <p:cSldViewPr snapToGrid="0">
      <p:cViewPr varScale="1">
        <p:scale>
          <a:sx n="155" d="100"/>
          <a:sy n="155" d="100"/>
        </p:scale>
        <p:origin x="732" y="15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0C4153-8413-10F6-A348-DF275D4DF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F11CE-3CAC-43B0-3DCB-13D5829028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A85C9-BC1E-49E0-9704-B981D7CF0394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237C3-27D7-EB60-74F0-5C210FC320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3334D-3F15-38B8-66C2-157D1D4F73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BA01F-4B87-4CFF-93AA-D20E70B3F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97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12/18/2022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3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4829491" y="441374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Hello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34748" y="4700016"/>
            <a:ext cx="7700308" cy="1197864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There are no easter eggs here, go back to RAUP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3EF4EA-0657-5E09-AFAE-5AA202AB4C4F}"/>
              </a:ext>
            </a:extLst>
          </p:cNvPr>
          <p:cNvCxnSpPr>
            <a:cxnSpLocks/>
          </p:cNvCxnSpPr>
          <p:nvPr userDrawn="1"/>
        </p:nvCxnSpPr>
        <p:spPr>
          <a:xfrm>
            <a:off x="10893552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3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VISOKO UČILIŠTE ALGEBRA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0">
              <a:schemeClr val="accent4"/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VISOKO UČILIŠTE ALGEBRA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650576" y="365125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B0656A2-E93A-00C1-C6F4-8CE46E8D1A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11900"/>
            <a:ext cx="492543" cy="492543"/>
          </a:xfrm>
          <a:prstGeom prst="rect">
            <a:avLst/>
          </a:prstGeom>
        </p:spPr>
      </p:pic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9CE7495E-7BF3-AFE4-9D19-E38B078AE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2501" y="-39804"/>
            <a:ext cx="1036246" cy="10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3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3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7DB0-94F4-B51F-A3FA-ABF16B035C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ZAŠTO </a:t>
            </a:r>
            <a:r>
              <a:rPr lang="en-US" strike="sngStrike" dirty="0"/>
              <a:t>BAŠ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D390E-6C8D-E2D9-F63F-2D224051A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3774" y="3487442"/>
            <a:ext cx="7700308" cy="1197864"/>
          </a:xfrm>
        </p:spPr>
        <p:txBody>
          <a:bodyPr/>
          <a:lstStyle/>
          <a:p>
            <a:r>
              <a:rPr lang="en-US" dirty="0"/>
              <a:t>ALGEBRA?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3835C-3F66-24FF-EFE1-CAF923C2C5B2}"/>
              </a:ext>
            </a:extLst>
          </p:cNvPr>
          <p:cNvSpPr txBox="1"/>
          <p:nvPr/>
        </p:nvSpPr>
        <p:spPr>
          <a:xfrm>
            <a:off x="3688931" y="6488668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~Dominik Despot,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Visoko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učilište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Algebra~</a:t>
            </a:r>
          </a:p>
        </p:txBody>
      </p:sp>
    </p:spTree>
    <p:extLst>
      <p:ext uri="{BB962C8B-B14F-4D97-AF65-F5344CB8AC3E}">
        <p14:creationId xmlns:p14="http://schemas.microsoft.com/office/powerpoint/2010/main" val="1017411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B85236-1CAF-7DE1-619D-37B3AEB16C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AD9CD0-4B9D-93B5-4C3A-1FB4A8F3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17A35-9D5D-80CD-B5A0-FFEC41EB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VISOKO UČILIŠTE ALGEBRA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92547-88DB-F0A3-6AC8-C6FBD7C87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Za </a:t>
            </a:r>
            <a:r>
              <a:rPr lang="hr-HR" dirty="0"/>
              <a:t>vrijeme</a:t>
            </a:r>
            <a:r>
              <a:rPr lang="en-US" dirty="0"/>
              <a:t> </a:t>
            </a:r>
            <a:r>
              <a:rPr lang="hr-HR" dirty="0"/>
              <a:t>svoga</a:t>
            </a:r>
            <a:r>
              <a:rPr lang="en-US" dirty="0"/>
              <a:t> </a:t>
            </a:r>
            <a:r>
              <a:rPr lang="en-US" dirty="0" err="1"/>
              <a:t>studija</a:t>
            </a:r>
            <a:r>
              <a:rPr lang="en-US" dirty="0"/>
              <a:t> </a:t>
            </a:r>
            <a:r>
              <a:rPr lang="en-US" dirty="0" err="1"/>
              <a:t>imat</a:t>
            </a:r>
            <a:r>
              <a:rPr lang="en-US" dirty="0"/>
              <a:t> </a:t>
            </a:r>
            <a:r>
              <a:rPr lang="en-US" dirty="0" err="1"/>
              <a:t>ćeš</a:t>
            </a:r>
            <a:r>
              <a:rPr lang="en-US" dirty="0"/>
              <a:t>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priliku</a:t>
            </a:r>
            <a:r>
              <a:rPr lang="en-US" dirty="0"/>
              <a:t> </a:t>
            </a:r>
            <a:r>
              <a:rPr lang="en-US" dirty="0" err="1"/>
              <a:t>postaviti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kakvo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 za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poslje</a:t>
            </a:r>
            <a:r>
              <a:rPr lang="en-US" dirty="0"/>
              <a:t> </a:t>
            </a:r>
            <a:r>
              <a:rPr lang="en-US" dirty="0" err="1"/>
              <a:t>predavanja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i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besplatne</a:t>
            </a:r>
            <a:r>
              <a:rPr lang="en-US" dirty="0"/>
              <a:t> </a:t>
            </a:r>
            <a:r>
              <a:rPr lang="en-US" dirty="0" err="1"/>
              <a:t>konzultacije</a:t>
            </a:r>
            <a:r>
              <a:rPr lang="en-US" dirty="0"/>
              <a:t>(</a:t>
            </a:r>
            <a:r>
              <a:rPr lang="en-US" dirty="0" err="1"/>
              <a:t>instrukcije</a:t>
            </a:r>
            <a:r>
              <a:rPr lang="en-US" dirty="0"/>
              <a:t>).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predavači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asistenti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najboljima</a:t>
            </a:r>
            <a:r>
              <a:rPr lang="en-US" dirty="0"/>
              <a:t> u </a:t>
            </a:r>
            <a:r>
              <a:rPr lang="en-US" dirty="0" err="1"/>
              <a:t>Hrvatskoj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šire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8176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text, fan, device&#10;&#10;Description automatically generated">
            <a:extLst>
              <a:ext uri="{FF2B5EF4-FFF2-40B4-BE49-F238E27FC236}">
                <a16:creationId xmlns:a16="http://schemas.microsoft.com/office/drawing/2014/main" id="{B58DE29F-7B45-1F19-703A-5F80875843F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4FFD1D-DEC5-854F-075C-9873260B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#6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D1ADF-7B7A-5B87-15AF-795DC8D6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VISOKO UČILIŠTE ALGEBRA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9D535-99B7-4ECF-FB4A-39BD49203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Organiziramo međunarodne aktivnosti za naše studente, nastavnike i zaposlenike, ali i za strane studente i stručnjake koji dijele naše vrijednosti i uvjerenja. Potpora smo razmjeni studenata i nastavnika te potičemo provedbu praktične nastave u inozemstvu.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razmjene</a:t>
            </a:r>
            <a:r>
              <a:rPr lang="en-US" dirty="0"/>
              <a:t> </a:t>
            </a:r>
            <a:r>
              <a:rPr lang="en-US" dirty="0" err="1"/>
              <a:t>imaš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100 </a:t>
            </a:r>
            <a:r>
              <a:rPr lang="en-US" dirty="0" err="1"/>
              <a:t>sveučilišta</a:t>
            </a:r>
            <a:r>
              <a:rPr lang="en-US" dirty="0"/>
              <a:t>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65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logo&#10;&#10;Description automatically generated">
            <a:extLst>
              <a:ext uri="{FF2B5EF4-FFF2-40B4-BE49-F238E27FC236}">
                <a16:creationId xmlns:a16="http://schemas.microsoft.com/office/drawing/2014/main" id="{3D9E7D65-3003-DB40-7857-C8B271F8C9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A21F5C-2AF3-A6C7-1297-48D7FBD9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#7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B3B82-3AA6-D194-EBC5-2BB2840E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VISOKO UČILIŠTE ALGEBRA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CD030-FB11-CA63-C9ED-93C8A233B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Naši partneri poslodavci stalno traže talentirane studente. Tu smo da te povežemo s njima i pokrenemo tvoju karijeru već za vrijeme studija. Centar karijera ima odgovore na sva pitanja.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5111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logo&#10;&#10;Description automatically generated">
            <a:extLst>
              <a:ext uri="{FF2B5EF4-FFF2-40B4-BE49-F238E27FC236}">
                <a16:creationId xmlns:a16="http://schemas.microsoft.com/office/drawing/2014/main" id="{73E481DA-AC6D-FD1A-2C2A-06C3A4BAAE7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44B8AA-F165-063C-E408-111D63C4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#8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3CA61-4185-0A1B-2151-7BD44295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VISOKO UČILIŠTE ALGEBRA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8B372-C6B6-1739-F846-16B3F4861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studiranja</a:t>
            </a:r>
            <a:r>
              <a:rPr lang="en-US" dirty="0"/>
              <a:t> </a:t>
            </a:r>
            <a:r>
              <a:rPr lang="en-US" dirty="0" err="1"/>
              <a:t>imaš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stručnom</a:t>
            </a:r>
            <a:r>
              <a:rPr lang="en-US" dirty="0"/>
              <a:t> </a:t>
            </a:r>
            <a:r>
              <a:rPr lang="en-US" dirty="0" err="1"/>
              <a:t>savezu</a:t>
            </a:r>
            <a:r>
              <a:rPr lang="en-US" dirty="0"/>
              <a:t> </a:t>
            </a:r>
            <a:r>
              <a:rPr lang="en-US" dirty="0" err="1"/>
              <a:t>studentske</a:t>
            </a:r>
            <a:r>
              <a:rPr lang="en-US" dirty="0"/>
              <a:t> </a:t>
            </a:r>
            <a:r>
              <a:rPr lang="en-US" dirty="0" err="1"/>
              <a:t>udruge</a:t>
            </a:r>
            <a:r>
              <a:rPr lang="en-US" dirty="0"/>
              <a:t> </a:t>
            </a:r>
            <a:r>
              <a:rPr lang="en-US" dirty="0" err="1"/>
              <a:t>inovatora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cijelog</a:t>
            </a:r>
            <a:r>
              <a:rPr lang="en-US" dirty="0"/>
              <a:t> </a:t>
            </a:r>
            <a:r>
              <a:rPr lang="en-US" dirty="0" err="1"/>
              <a:t>inovacijskog</a:t>
            </a:r>
            <a:r>
              <a:rPr lang="en-US" dirty="0"/>
              <a:t> </a:t>
            </a:r>
            <a:r>
              <a:rPr lang="en-US" dirty="0" err="1"/>
              <a:t>laboratorija</a:t>
            </a:r>
            <a:r>
              <a:rPr lang="en-US" dirty="0"/>
              <a:t> s </a:t>
            </a:r>
            <a:r>
              <a:rPr lang="en-US" dirty="0" err="1"/>
              <a:t>mnoštvom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 za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tvoje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u </a:t>
            </a:r>
            <a:r>
              <a:rPr lang="en-US" dirty="0" err="1"/>
              <a:t>stvarnost</a:t>
            </a:r>
            <a:r>
              <a:rPr lang="en-US" dirty="0"/>
              <a:t>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38291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7259-2CEF-FD27-ACEE-1BC3A9D0C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Da, algebra </a:t>
            </a:r>
            <a:r>
              <a:rPr lang="en-US" dirty="0" err="1"/>
              <a:t>košta</a:t>
            </a:r>
            <a:r>
              <a:rPr lang="en-US" dirty="0"/>
              <a:t>...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90306-16D8-0C46-BB6E-DE4ECBCF9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...ALI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64711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61BFAD-AABA-D13D-5AF3-C9CAD1E5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800" b="1" i="0" kern="1200" cap="all" baseline="0" dirty="0">
                <a:latin typeface="+mj-lt"/>
                <a:ea typeface="+mj-ea"/>
                <a:cs typeface="+mj-cs"/>
              </a:rPr>
              <a:t>VRIJEME JE NOVAC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BBAEC-92A8-8E98-0458-3F5E8675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24937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cap="all" spc="100" baseline="0" dirty="0">
                <a:latin typeface="+mn-lt"/>
                <a:ea typeface="+mn-ea"/>
                <a:cs typeface="+mn-cs"/>
              </a:rPr>
              <a:t>VISOKO UČILIŠTE ALGEBRA</a:t>
            </a:r>
          </a:p>
        </p:txBody>
      </p:sp>
      <p:sp>
        <p:nvSpPr>
          <p:cNvPr id="16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0375BDBD-934F-045F-12A0-0F66E01BE8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6380106" y="1598246"/>
            <a:ext cx="4783504" cy="4783504"/>
          </a:xfrm>
          <a:prstGeom prst="rect">
            <a:avLst/>
          </a:prstGeom>
        </p:spPr>
      </p:pic>
      <p:sp>
        <p:nvSpPr>
          <p:cNvPr id="20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4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67B8D2-9030-719F-2E05-9D460717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678632" cy="362621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200" b="1" i="0" kern="1200" cap="all" baseline="0" dirty="0">
                <a:latin typeface="+mj-lt"/>
                <a:ea typeface="+mj-ea"/>
                <a:cs typeface="+mj-cs"/>
              </a:rPr>
              <a:t>VU Algebra</a:t>
            </a:r>
            <a:br>
              <a:rPr lang="en-US" sz="3200" b="1" i="0" kern="1200" cap="all" baseline="0" dirty="0">
                <a:latin typeface="+mj-lt"/>
                <a:ea typeface="+mj-ea"/>
                <a:cs typeface="+mj-cs"/>
              </a:rPr>
            </a:br>
            <a:r>
              <a:rPr lang="en-US" sz="3200" b="1" i="0" kern="1200" cap="all" baseline="0" dirty="0" err="1">
                <a:latin typeface="+mj-lt"/>
                <a:ea typeface="+mj-ea"/>
                <a:cs typeface="+mj-cs"/>
              </a:rPr>
              <a:t>Cijeni</a:t>
            </a:r>
            <a:r>
              <a:rPr lang="en-US" sz="3200" b="1" i="0" kern="1200" cap="all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i="0" kern="1200" cap="all" baseline="0" dirty="0" err="1">
                <a:latin typeface="+mj-lt"/>
                <a:ea typeface="+mj-ea"/>
                <a:cs typeface="+mj-cs"/>
              </a:rPr>
              <a:t>produktivnost</a:t>
            </a:r>
            <a:r>
              <a:rPr lang="en-US" sz="3200" b="1" i="0" kern="1200" cap="all" baseline="0" dirty="0"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8E808-1C48-9A53-84C5-1E9F88AB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224937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cap="all" spc="100" baseline="0">
                <a:latin typeface="+mn-lt"/>
                <a:ea typeface="+mn-ea"/>
                <a:cs typeface="+mn-cs"/>
              </a:rPr>
              <a:t>VISOKO UČILIŠTE ALGEBRA</a:t>
            </a:r>
          </a:p>
        </p:txBody>
      </p:sp>
      <p:sp>
        <p:nvSpPr>
          <p:cNvPr id="27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 descr="Icon&#10;&#10;Description automatically generated">
            <a:extLst>
              <a:ext uri="{FF2B5EF4-FFF2-40B4-BE49-F238E27FC236}">
                <a16:creationId xmlns:a16="http://schemas.microsoft.com/office/drawing/2014/main" id="{7702BE73-7BE4-328A-E1CB-6251B2A328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6380106" y="1598246"/>
            <a:ext cx="4783504" cy="4783504"/>
          </a:xfrm>
          <a:prstGeom prst="rect">
            <a:avLst/>
          </a:prstGeom>
        </p:spPr>
      </p:pic>
      <p:sp>
        <p:nvSpPr>
          <p:cNvPr id="2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B482-1158-691B-D46B-570ADD14E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1765"/>
            <a:ext cx="9144000" cy="2340864"/>
          </a:xfrm>
        </p:spPr>
        <p:txBody>
          <a:bodyPr>
            <a:normAutofit/>
          </a:bodyPr>
          <a:lstStyle/>
          <a:p>
            <a:r>
              <a:rPr lang="en-US" sz="5400" dirty="0"/>
              <a:t>CJENIVŠI </a:t>
            </a:r>
            <a:r>
              <a:rPr lang="en-US" sz="5400" dirty="0" err="1"/>
              <a:t>svoje</a:t>
            </a:r>
            <a:r>
              <a:rPr lang="en-US" sz="5400" dirty="0"/>
              <a:t> </a:t>
            </a:r>
            <a:r>
              <a:rPr lang="en-US" sz="5400" dirty="0" err="1"/>
              <a:t>vrijeme</a:t>
            </a:r>
            <a:endParaRPr lang="hr-HR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419F8-62CF-F667-B346-B2E3AE3083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CIJENIŠ SAM SEBE!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3514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D4A8C-F8D1-1CB5-974E-D5D1E55F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363" y="467271"/>
            <a:ext cx="4238026" cy="205252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MOGUĆNOSTI FINANCIRANJA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Placeholder 6" descr="Logo&#10;&#10;Description automatically generated">
            <a:extLst>
              <a:ext uri="{FF2B5EF4-FFF2-40B4-BE49-F238E27FC236}">
                <a16:creationId xmlns:a16="http://schemas.microsoft.com/office/drawing/2014/main" id="{3C786E5B-726E-C6FE-8770-8DC642A71D1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67C30-5ABA-8017-0AAA-F89ACD616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5363" y="2990818"/>
            <a:ext cx="4238027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Visoko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učilište</a:t>
            </a:r>
            <a:r>
              <a:rPr lang="en-US" dirty="0">
                <a:solidFill>
                  <a:schemeClr val="tx1"/>
                </a:solidFill>
              </a:rPr>
              <a:t> algebra </a:t>
            </a:r>
            <a:r>
              <a:rPr lang="en-US" dirty="0" err="1">
                <a:solidFill>
                  <a:schemeClr val="tx1"/>
                </a:solidFill>
              </a:rPr>
              <a:t>nudi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pogodnosti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financiranje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studija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marL="228600" indent="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Saznaj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više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18CD4-EB38-7CE2-9C21-9D5EC1B6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2115" y="1591485"/>
            <a:ext cx="35480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i="0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VISOKO UČILIŠTE ALGEBRA</a:t>
            </a:r>
          </a:p>
        </p:txBody>
      </p:sp>
      <p:sp>
        <p:nvSpPr>
          <p:cNvPr id="2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FACD128-3B26-CDBE-54FB-200C8530A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504" y="3922054"/>
            <a:ext cx="2622329" cy="26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131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4B07-5086-55E3-6361-1E1F94B32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382721"/>
            <a:ext cx="9144000" cy="2340864"/>
          </a:xfrm>
        </p:spPr>
        <p:txBody>
          <a:bodyPr/>
          <a:lstStyle/>
          <a:p>
            <a:r>
              <a:rPr lang="en-US" dirty="0"/>
              <a:t>ODGOVORE NA SVA TVOJA PITANJA IMAJU</a:t>
            </a:r>
            <a:endParaRPr lang="hr-HR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A184B2-29B3-9432-B677-231E90FC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202" y="3723585"/>
            <a:ext cx="2698750" cy="269875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0587656-5F40-B4FE-4C8E-6FE35F77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52" y="3723585"/>
            <a:ext cx="2698750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70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/>
              <a:t>Uvod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1" y="2825496"/>
            <a:ext cx="6272303" cy="33467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 </a:t>
            </a:r>
            <a:r>
              <a:rPr lang="en-US" sz="2000" dirty="0" err="1"/>
              <a:t>ovoj</a:t>
            </a:r>
            <a:r>
              <a:rPr lang="en-US" sz="2000" dirty="0"/>
              <a:t> </a:t>
            </a:r>
            <a:r>
              <a:rPr lang="en-US" sz="2000" dirty="0" err="1"/>
              <a:t>prezen</a:t>
            </a:r>
            <a:r>
              <a:rPr lang="en-US" dirty="0" err="1"/>
              <a:t>taciji</a:t>
            </a:r>
            <a:r>
              <a:rPr lang="en-US" dirty="0"/>
              <a:t> </a:t>
            </a:r>
            <a:r>
              <a:rPr lang="en-US" dirty="0" err="1"/>
              <a:t>proći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dvojbe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učilišta</a:t>
            </a:r>
            <a:r>
              <a:rPr lang="en-US" dirty="0"/>
              <a:t> Algebra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 </a:t>
            </a:r>
            <a:r>
              <a:rPr lang="en-US" sz="2000" dirty="0" err="1"/>
              <a:t>posljetku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vam</a:t>
            </a:r>
            <a:r>
              <a:rPr lang="en-US" sz="2000" dirty="0"/>
              <a:t> </a:t>
            </a:r>
            <a:r>
              <a:rPr lang="en-US" sz="2000" dirty="0" err="1"/>
              <a:t>svima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jasno</a:t>
            </a:r>
            <a:r>
              <a:rPr lang="en-US" sz="2000" dirty="0"/>
              <a:t> </a:t>
            </a:r>
            <a:r>
              <a:rPr lang="en-US" sz="2000" dirty="0" err="1"/>
              <a:t>zašto</a:t>
            </a:r>
            <a:r>
              <a:rPr lang="en-US" sz="2000" dirty="0"/>
              <a:t> je </a:t>
            </a:r>
            <a:r>
              <a:rPr lang="en-US" sz="2000" dirty="0" err="1"/>
              <a:t>studiranje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VU Algebra </a:t>
            </a:r>
            <a:r>
              <a:rPr lang="en-US" sz="2000" dirty="0" err="1"/>
              <a:t>najbolji</a:t>
            </a:r>
            <a:r>
              <a:rPr lang="en-US" sz="2000" dirty="0"/>
              <a:t> </a:t>
            </a:r>
            <a:r>
              <a:rPr lang="en-US" sz="2000" dirty="0" err="1"/>
              <a:t>izbor</a:t>
            </a:r>
            <a:r>
              <a:rPr lang="en-US" sz="2000" dirty="0"/>
              <a:t> za vas!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7451965" y="1665524"/>
            <a:ext cx="4266960" cy="426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SAD SMO 1 SLAJD BLIŽE USPJEHU</a:t>
            </a:r>
          </a:p>
          <a:p>
            <a:r>
              <a:rPr lang="en-US" sz="800" dirty="0"/>
              <a:t>VISOKO UČILIŠTE ALGEBRA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1CE062C4-AE44-BE14-2E0F-8BADD9422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085" y="487874"/>
            <a:ext cx="267836" cy="2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195B2-2321-AE95-5F73-446434EFF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</p:spPr>
        <p:txBody>
          <a:bodyPr anchor="t">
            <a:normAutofit/>
          </a:bodyPr>
          <a:lstStyle/>
          <a:p>
            <a:pPr algn="r"/>
            <a:r>
              <a:rPr lang="en-US" sz="5600"/>
              <a:t>POSTUPAK UPISA</a:t>
            </a:r>
            <a:endParaRPr lang="hr-HR" sz="5600"/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8D40664-E012-9D68-B40B-3FE60FB5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213" y="1598246"/>
            <a:ext cx="4819290" cy="4783504"/>
          </a:xfrm>
          <a:prstGeom prst="rect">
            <a:avLst/>
          </a:prstGeom>
        </p:spPr>
      </p:pic>
      <p:sp>
        <p:nvSpPr>
          <p:cNvPr id="1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1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E5CB-295B-79A7-5E5E-D08F4D0FB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VIDIMO SE!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B38B9-D2FA-113C-344E-872E9A8203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~U ZVJEZDAMA~</a:t>
            </a: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EEB3C-88BB-C158-C42A-436F9310BA73}"/>
              </a:ext>
            </a:extLst>
          </p:cNvPr>
          <p:cNvSpPr txBox="1"/>
          <p:nvPr/>
        </p:nvSpPr>
        <p:spPr>
          <a:xfrm>
            <a:off x="4439136" y="6406978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VISOKO UČILIŠTE ALGEBRA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3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repeatCount="indefinite" fill="hold" grpId="0" nodeType="after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6949E-CF36-5A76-4369-B126E02A5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6"/>
            <a:ext cx="4076460" cy="3626217"/>
          </a:xfrm>
        </p:spPr>
        <p:txBody>
          <a:bodyPr anchor="b">
            <a:normAutofit/>
          </a:bodyPr>
          <a:lstStyle/>
          <a:p>
            <a:pPr algn="r"/>
            <a:r>
              <a:rPr lang="en-US" sz="7200"/>
              <a:t>HVALA na pažnji</a:t>
            </a:r>
            <a:endParaRPr lang="hr-HR" sz="720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07F57E1-AD0B-0B5F-63E2-B116D675E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r="1794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12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2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spc="400" dirty="0" err="1">
                <a:solidFill>
                  <a:schemeClr val="bg1"/>
                </a:solidFill>
                <a:latin typeface="+mn-lt"/>
              </a:rPr>
              <a:t>Prednosti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bg1"/>
                </a:solidFill>
              </a:rPr>
              <a:t>Visokog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učilišta</a:t>
            </a:r>
            <a:r>
              <a:rPr lang="en-US" sz="2000" dirty="0">
                <a:solidFill>
                  <a:schemeClr val="bg1"/>
                </a:solidFill>
              </a:rPr>
              <a:t>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BFC938-0F2A-2510-C181-3A2DD037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663" y="82922"/>
            <a:ext cx="5276088" cy="2276856"/>
          </a:xfrm>
        </p:spPr>
        <p:txBody>
          <a:bodyPr/>
          <a:lstStyle/>
          <a:p>
            <a:r>
              <a:rPr lang="en-US" dirty="0" err="1"/>
              <a:t>Prednosti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ACFDA9-70D5-CC70-FECC-AEB4BC7F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Visoko</a:t>
            </a:r>
            <a:r>
              <a:rPr lang="en-US" dirty="0"/>
              <a:t> </a:t>
            </a:r>
            <a:r>
              <a:rPr lang="en-US" dirty="0" err="1"/>
              <a:t>učilište</a:t>
            </a:r>
            <a:r>
              <a:rPr lang="en-US" dirty="0"/>
              <a:t> algebra</a:t>
            </a:r>
          </a:p>
        </p:txBody>
      </p:sp>
      <p:pic>
        <p:nvPicPr>
          <p:cNvPr id="18" name="Picture Placeholder 17" descr="A picture containing icon&#10;&#10;Description automatically generated">
            <a:extLst>
              <a:ext uri="{FF2B5EF4-FFF2-40B4-BE49-F238E27FC236}">
                <a16:creationId xmlns:a16="http://schemas.microsoft.com/office/drawing/2014/main" id="{8820B4CA-E6A9-46C6-D087-1C4A0FB753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41" b="41"/>
          <a:stretch>
            <a:fillRect/>
          </a:stretch>
        </p:blipFill>
        <p:spPr/>
      </p:pic>
      <p:pic>
        <p:nvPicPr>
          <p:cNvPr id="30" name="Picture Placeholder 17">
            <a:extLst>
              <a:ext uri="{FF2B5EF4-FFF2-40B4-BE49-F238E27FC236}">
                <a16:creationId xmlns:a16="http://schemas.microsoft.com/office/drawing/2014/main" id="{90D05785-7711-44AF-7275-35D55934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01568" y="1737325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</p:pic>
      <p:pic>
        <p:nvPicPr>
          <p:cNvPr id="31" name="Picture Placeholder 17">
            <a:extLst>
              <a:ext uri="{FF2B5EF4-FFF2-40B4-BE49-F238E27FC236}">
                <a16:creationId xmlns:a16="http://schemas.microsoft.com/office/drawing/2014/main" id="{B85131BD-0EE8-0547-EEFC-DA1CAE9069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77111" y="3162533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</p:pic>
      <p:pic>
        <p:nvPicPr>
          <p:cNvPr id="32" name="Picture Placeholder 17">
            <a:extLst>
              <a:ext uri="{FF2B5EF4-FFF2-40B4-BE49-F238E27FC236}">
                <a16:creationId xmlns:a16="http://schemas.microsoft.com/office/drawing/2014/main" id="{0D8DE75B-AA33-2FB6-CCA6-51EF8598AD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01567" y="4498222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</p:pic>
      <p:pic>
        <p:nvPicPr>
          <p:cNvPr id="34" name="Picture Placeholder 17">
            <a:extLst>
              <a:ext uri="{FF2B5EF4-FFF2-40B4-BE49-F238E27FC236}">
                <a16:creationId xmlns:a16="http://schemas.microsoft.com/office/drawing/2014/main" id="{F0D8515D-AC48-1A5D-8B19-42650FD22D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6435" y="3162533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</p:pic>
      <p:pic>
        <p:nvPicPr>
          <p:cNvPr id="35" name="Picture Placeholder 17">
            <a:extLst>
              <a:ext uri="{FF2B5EF4-FFF2-40B4-BE49-F238E27FC236}">
                <a16:creationId xmlns:a16="http://schemas.microsoft.com/office/drawing/2014/main" id="{2B748823-0F9F-00BE-AA62-4B5B115BDC6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38156" y="4498221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</p:pic>
      <p:pic>
        <p:nvPicPr>
          <p:cNvPr id="38" name="Picture Placeholder 17">
            <a:extLst>
              <a:ext uri="{FF2B5EF4-FFF2-40B4-BE49-F238E27FC236}">
                <a16:creationId xmlns:a16="http://schemas.microsoft.com/office/drawing/2014/main" id="{D0DC15CF-7804-4E25-D3A4-8C80AD67494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63024" y="3162532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</p:pic>
      <p:pic>
        <p:nvPicPr>
          <p:cNvPr id="39" name="Picture Placeholder 17">
            <a:extLst>
              <a:ext uri="{FF2B5EF4-FFF2-40B4-BE49-F238E27FC236}">
                <a16:creationId xmlns:a16="http://schemas.microsoft.com/office/drawing/2014/main" id="{F8FA8885-3D2E-CF9F-585D-B9558F22FA9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226617" y="4498221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47688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394" y="260364"/>
            <a:ext cx="9605211" cy="1754925"/>
          </a:xfrm>
        </p:spPr>
        <p:txBody>
          <a:bodyPr>
            <a:normAutofit fontScale="90000"/>
          </a:bodyPr>
          <a:lstStyle/>
          <a:p>
            <a:r>
              <a:rPr lang="en-US" sz="4900" b="1" cap="all" spc="400" dirty="0">
                <a:solidFill>
                  <a:schemeClr val="bg1"/>
                </a:solidFill>
                <a:latin typeface="+mn-lt"/>
              </a:rPr>
              <a:t>PUT DO USPJEHA</a:t>
            </a:r>
            <a:br>
              <a:rPr lang="en-US" b="1" cap="all" spc="400" dirty="0">
                <a:solidFill>
                  <a:schemeClr val="bg1"/>
                </a:solidFill>
                <a:latin typeface="+mn-lt"/>
              </a:rPr>
            </a:br>
            <a:r>
              <a:rPr lang="en-US" sz="8000" b="1" cap="all" spc="400" dirty="0">
                <a:solidFill>
                  <a:schemeClr val="bg1"/>
                </a:solidFill>
                <a:latin typeface="+mn-lt"/>
              </a:rPr>
              <a:t>POČINJE S TOBOM</a:t>
            </a:r>
            <a:endParaRPr lang="en-US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EED3930-1901-9C53-DEF4-125990A1918E}"/>
              </a:ext>
            </a:extLst>
          </p:cNvPr>
          <p:cNvSpPr/>
          <p:nvPr/>
        </p:nvSpPr>
        <p:spPr>
          <a:xfrm>
            <a:off x="2292095" y="4485675"/>
            <a:ext cx="7607808" cy="123832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8A4F5978-8B56-6E61-1761-EA442834B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004" y="4864205"/>
            <a:ext cx="481263" cy="48126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C3C0A2-430D-E4E1-9C77-8E8DB9622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2" y="4168811"/>
            <a:ext cx="1430065" cy="187204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AB60379-D70B-57AB-E2AA-A96E6D0D4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059" y="4107937"/>
            <a:ext cx="1949695" cy="19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87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icon&#10;&#10;Description automatically generated">
            <a:extLst>
              <a:ext uri="{FF2B5EF4-FFF2-40B4-BE49-F238E27FC236}">
                <a16:creationId xmlns:a16="http://schemas.microsoft.com/office/drawing/2014/main" id="{937B41B3-72BE-2124-9262-255B6288BA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2ED018-EF98-421E-86EB-A5C4842D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B1453-054C-2760-0810-0FD3C7F7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VISOKO UČILIŠTE ALGEBRA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5E398-C7D2-08D8-0AF2-A35C15AAC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rezultatima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sveukupne</a:t>
            </a:r>
            <a:r>
              <a:rPr lang="en-US" dirty="0"/>
              <a:t> </a:t>
            </a:r>
            <a:r>
              <a:rPr lang="en-US" dirty="0" err="1"/>
              <a:t>kvalitete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koji </a:t>
            </a:r>
            <a:r>
              <a:rPr lang="en-US" dirty="0" err="1"/>
              <a:t>provodi</a:t>
            </a:r>
            <a:r>
              <a:rPr lang="en-US" dirty="0"/>
              <a:t> </a:t>
            </a:r>
            <a:r>
              <a:rPr lang="en-US" dirty="0" err="1"/>
              <a:t>Agencija</a:t>
            </a:r>
            <a:r>
              <a:rPr lang="en-US" dirty="0"/>
              <a:t> za </a:t>
            </a:r>
            <a:r>
              <a:rPr lang="en-US" dirty="0" err="1"/>
              <a:t>znanosti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visoko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, AZVO,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reakreditacije</a:t>
            </a:r>
            <a:r>
              <a:rPr lang="en-US" dirty="0"/>
              <a:t> </a:t>
            </a:r>
            <a:r>
              <a:rPr lang="en-US" dirty="0" err="1"/>
              <a:t>proglašeni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najkvalitetnijim</a:t>
            </a:r>
            <a:r>
              <a:rPr lang="en-US" dirty="0"/>
              <a:t> </a:t>
            </a:r>
            <a:r>
              <a:rPr lang="en-US" dirty="0" err="1"/>
              <a:t>stručnim</a:t>
            </a:r>
            <a:r>
              <a:rPr lang="en-US" dirty="0"/>
              <a:t> </a:t>
            </a:r>
            <a:r>
              <a:rPr lang="en-US" dirty="0" err="1"/>
              <a:t>studijem</a:t>
            </a:r>
            <a:r>
              <a:rPr lang="en-US" dirty="0"/>
              <a:t> u </a:t>
            </a:r>
            <a:r>
              <a:rPr lang="en-US" dirty="0" err="1"/>
              <a:t>Hrvatskoj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80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iagram&#10;&#10;Description automatically generated">
            <a:extLst>
              <a:ext uri="{FF2B5EF4-FFF2-40B4-BE49-F238E27FC236}">
                <a16:creationId xmlns:a16="http://schemas.microsoft.com/office/drawing/2014/main" id="{BE1007E4-A0A5-DAF5-CA13-5EECC5D0FE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FFE6BF-2E09-98A0-D88F-4873C44C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55018-9924-EF38-5017-D816DD63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VISOKO UČILIŠTE ALGEBRA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D4EE2-20A1-66EB-5561-D35B87A675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Za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studija</a:t>
            </a:r>
            <a:r>
              <a:rPr lang="en-US" dirty="0"/>
              <a:t> </a:t>
            </a:r>
            <a:r>
              <a:rPr lang="en-US" dirty="0" err="1"/>
              <a:t>imat</a:t>
            </a:r>
            <a:r>
              <a:rPr lang="en-US" dirty="0"/>
              <a:t> </a:t>
            </a:r>
            <a:r>
              <a:rPr lang="en-US" dirty="0" err="1"/>
              <a:t>ćeš</a:t>
            </a:r>
            <a:r>
              <a:rPr lang="en-US" dirty="0"/>
              <a:t> </a:t>
            </a:r>
            <a:r>
              <a:rPr lang="en-US" dirty="0" err="1"/>
              <a:t>priliku</a:t>
            </a:r>
            <a:r>
              <a:rPr lang="en-US" dirty="0"/>
              <a:t> </a:t>
            </a:r>
            <a:r>
              <a:rPr lang="en-US" dirty="0" err="1"/>
              <a:t>naučiti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položiti</a:t>
            </a:r>
            <a:r>
              <a:rPr lang="en-US" dirty="0"/>
              <a:t> </a:t>
            </a:r>
            <a:r>
              <a:rPr lang="en-US" dirty="0" err="1"/>
              <a:t>svjetski</a:t>
            </a:r>
            <a:r>
              <a:rPr lang="en-US" dirty="0"/>
              <a:t> </a:t>
            </a:r>
            <a:r>
              <a:rPr lang="en-US" dirty="0" err="1"/>
              <a:t>priznate</a:t>
            </a:r>
            <a:r>
              <a:rPr lang="en-US" dirty="0"/>
              <a:t> </a:t>
            </a:r>
            <a:r>
              <a:rPr lang="en-US" dirty="0" err="1"/>
              <a:t>certifikate</a:t>
            </a:r>
            <a:r>
              <a:rPr lang="en-US" dirty="0"/>
              <a:t>, a </a:t>
            </a:r>
            <a:r>
              <a:rPr lang="en-US" dirty="0" err="1"/>
              <a:t>dobit</a:t>
            </a:r>
            <a:r>
              <a:rPr lang="en-US" dirty="0"/>
              <a:t> </a:t>
            </a:r>
            <a:r>
              <a:rPr lang="en-US" dirty="0" err="1"/>
              <a:t>ćeš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Dreamspark</a:t>
            </a:r>
            <a:r>
              <a:rPr lang="en-US" dirty="0"/>
              <a:t> Premium </a:t>
            </a:r>
            <a:r>
              <a:rPr lang="en-US" dirty="0" err="1"/>
              <a:t>pretplatu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160 </a:t>
            </a:r>
            <a:r>
              <a:rPr lang="en-US" dirty="0" err="1"/>
              <a:t>Microsoftovih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ostvaruješ</a:t>
            </a:r>
            <a:r>
              <a:rPr lang="en-US" dirty="0"/>
              <a:t> parvo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alate </a:t>
            </a:r>
            <a:r>
              <a:rPr lang="en-US" dirty="0" err="1"/>
              <a:t>dostupne</a:t>
            </a:r>
            <a:r>
              <a:rPr lang="en-US" dirty="0"/>
              <a:t> </a:t>
            </a:r>
            <a:r>
              <a:rPr lang="en-US" dirty="0" err="1"/>
              <a:t>edukacijskim</a:t>
            </a:r>
            <a:r>
              <a:rPr lang="en-US" dirty="0"/>
              <a:t> </a:t>
            </a:r>
            <a:r>
              <a:rPr lang="en-US" dirty="0" err="1"/>
              <a:t>licencama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28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9B6D36-665F-251C-8BB3-73F4FC9203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75D8FB-6ED3-D995-367C-B55F9F8C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6BFD8-4B0F-5481-7251-CA6922C3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VISOKO UČILIŠTE ALGEBRA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DD43E-E35C-822C-CF9E-AF25B4A1C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96% </a:t>
            </a:r>
            <a:r>
              <a:rPr lang="en-US" dirty="0" err="1"/>
              <a:t>naših</a:t>
            </a:r>
            <a:r>
              <a:rPr lang="en-US" dirty="0"/>
              <a:t> </a:t>
            </a:r>
            <a:r>
              <a:rPr lang="en-US" dirty="0" err="1"/>
              <a:t>diplomiranih</a:t>
            </a:r>
            <a:r>
              <a:rPr lang="en-US" dirty="0"/>
              <a:t> </a:t>
            </a:r>
            <a:r>
              <a:rPr lang="en-US" dirty="0" err="1"/>
              <a:t>studenata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struci</a:t>
            </a:r>
            <a:r>
              <a:rPr lang="en-US" dirty="0"/>
              <a:t> 3 </a:t>
            </a:r>
            <a:r>
              <a:rPr lang="en-US" dirty="0" err="1"/>
              <a:t>mjeseca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završetka</a:t>
            </a:r>
            <a:r>
              <a:rPr lang="en-US" dirty="0"/>
              <a:t> </a:t>
            </a:r>
            <a:r>
              <a:rPr lang="en-US" dirty="0" err="1"/>
              <a:t>studija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64019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iagram&#10;&#10;Description automatically generated">
            <a:extLst>
              <a:ext uri="{FF2B5EF4-FFF2-40B4-BE49-F238E27FC236}">
                <a16:creationId xmlns:a16="http://schemas.microsoft.com/office/drawing/2014/main" id="{FF20E36A-9F52-8C0A-08BC-CE5E2192DF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D993E6-FCA1-3174-F796-4E2CE299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702C9-AF38-B7AD-B3A8-AFD98078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VISOKO UČILIŠTE ALGEBRA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E24D5-CD3E-8337-B62A-06C122E18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Algebria</a:t>
            </a:r>
            <a:r>
              <a:rPr lang="en-US" dirty="0"/>
              <a:t> </a:t>
            </a:r>
            <a:r>
              <a:rPr lang="en-US" dirty="0" err="1"/>
              <a:t>jedinstvena</a:t>
            </a:r>
            <a:r>
              <a:rPr lang="en-US" dirty="0"/>
              <a:t> web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mobilna</a:t>
            </a:r>
            <a:r>
              <a:rPr lang="en-US" dirty="0"/>
              <a:t> </a:t>
            </a:r>
            <a:r>
              <a:rPr lang="en-US" dirty="0" err="1"/>
              <a:t>aplikacija</a:t>
            </a:r>
            <a:r>
              <a:rPr lang="en-US" dirty="0"/>
              <a:t>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noProof="1"/>
              <a:t>novosti</a:t>
            </a:r>
            <a:r>
              <a:rPr lang="en-US" dirty="0"/>
              <a:t>, </a:t>
            </a:r>
            <a:r>
              <a:rPr lang="en-US" dirty="0" err="1"/>
              <a:t>ankete</a:t>
            </a:r>
            <a:r>
              <a:rPr lang="en-US" dirty="0"/>
              <a:t>, </a:t>
            </a:r>
            <a:r>
              <a:rPr lang="en-US" dirty="0" err="1"/>
              <a:t>ispite</a:t>
            </a:r>
            <a:r>
              <a:rPr lang="en-US" dirty="0"/>
              <a:t>, online </a:t>
            </a:r>
            <a:r>
              <a:rPr lang="en-US" dirty="0" err="1"/>
              <a:t>knjižnicu</a:t>
            </a:r>
            <a:r>
              <a:rPr lang="en-US" dirty="0"/>
              <a:t>, </a:t>
            </a:r>
            <a:r>
              <a:rPr lang="en-US" dirty="0" err="1"/>
              <a:t>ocjene</a:t>
            </a:r>
            <a:r>
              <a:rPr lang="en-US" dirty="0"/>
              <a:t>, </a:t>
            </a:r>
            <a:r>
              <a:rPr lang="en-US" dirty="0" err="1"/>
              <a:t>predmetne</a:t>
            </a:r>
            <a:r>
              <a:rPr lang="en-US" dirty="0"/>
              <a:t> </a:t>
            </a:r>
            <a:r>
              <a:rPr lang="en-US" dirty="0" err="1"/>
              <a:t>materijale</a:t>
            </a:r>
            <a:r>
              <a:rPr lang="en-US" dirty="0"/>
              <a:t>, </a:t>
            </a:r>
            <a:r>
              <a:rPr lang="en-US" dirty="0" err="1"/>
              <a:t>prisustva</a:t>
            </a:r>
            <a:r>
              <a:rPr lang="en-US" dirty="0"/>
              <a:t>,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toga,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mjestu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2166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Univers">
  <a:themeElements>
    <a:clrScheme name="Custom 1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FF227D"/>
      </a:accent1>
      <a:accent2>
        <a:srgbClr val="FF227D"/>
      </a:accent2>
      <a:accent3>
        <a:srgbClr val="FF83B6"/>
      </a:accent3>
      <a:accent4>
        <a:srgbClr val="FF9022"/>
      </a:accent4>
      <a:accent5>
        <a:srgbClr val="FF1F85"/>
      </a:accent5>
      <a:accent6>
        <a:srgbClr val="FFBC7A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Galaxy presentation</Template>
  <TotalTime>883</TotalTime>
  <Words>430</Words>
  <Application>Microsoft Office PowerPoint</Application>
  <PresentationFormat>Widescreen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Univers</vt:lpstr>
      <vt:lpstr>GradientUnivers</vt:lpstr>
      <vt:lpstr>ZAŠTO BAŠ</vt:lpstr>
      <vt:lpstr>Uvod</vt:lpstr>
      <vt:lpstr>Prednosti</vt:lpstr>
      <vt:lpstr>Prednosti</vt:lpstr>
      <vt:lpstr>PUT DO USPJEHA POČINJE S TOBOM</vt:lpstr>
      <vt:lpstr>#1</vt:lpstr>
      <vt:lpstr>#2</vt:lpstr>
      <vt:lpstr>#3</vt:lpstr>
      <vt:lpstr>#4</vt:lpstr>
      <vt:lpstr>#5</vt:lpstr>
      <vt:lpstr>#6</vt:lpstr>
      <vt:lpstr>#7</vt:lpstr>
      <vt:lpstr>#8</vt:lpstr>
      <vt:lpstr>Da, algebra košta...</vt:lpstr>
      <vt:lpstr>VRIJEME JE NOVAC</vt:lpstr>
      <vt:lpstr>VU Algebra Cijeni produktivnost!</vt:lpstr>
      <vt:lpstr>CJENIVŠI svoje vrijeme</vt:lpstr>
      <vt:lpstr>MOGUĆNOSTI FINANCIRANJA</vt:lpstr>
      <vt:lpstr>ODGOVORE NA SVA TVOJA PITANJA IMAJU</vt:lpstr>
      <vt:lpstr>POSTUPAK UPISA</vt:lpstr>
      <vt:lpstr>VIDIMO SE!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Visoko učilište algebra</dc:title>
  <dc:creator>Dominik Despot</dc:creator>
  <cp:lastModifiedBy>Dominik Despot</cp:lastModifiedBy>
  <cp:revision>37</cp:revision>
  <dcterms:created xsi:type="dcterms:W3CDTF">2022-12-16T15:29:24Z</dcterms:created>
  <dcterms:modified xsi:type="dcterms:W3CDTF">2022-12-18T13:37:22Z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