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8" autoAdjust="0"/>
    <p:restoredTop sz="94660"/>
  </p:normalViewPr>
  <p:slideViewPr>
    <p:cSldViewPr snapToGrid="0">
      <p:cViewPr varScale="1">
        <p:scale>
          <a:sx n="101" d="100"/>
          <a:sy n="101" d="100"/>
        </p:scale>
        <p:origin x="12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emf"/><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smtClean="0"/>
              <a:t>Uredite stil naslova matrice</a:t>
            </a:r>
            <a:endParaRPr lang="hr-H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Uredite stil podnaslova matrice</a:t>
            </a:r>
            <a:endParaRPr lang="hr-HR"/>
          </a:p>
        </p:txBody>
      </p:sp>
      <p:sp>
        <p:nvSpPr>
          <p:cNvPr id="4" name="Rezervirano mjesto datuma 3"/>
          <p:cNvSpPr>
            <a:spLocks noGrp="1"/>
          </p:cNvSpPr>
          <p:nvPr>
            <p:ph type="dt" sz="half" idx="10"/>
          </p:nvPr>
        </p:nvSpPr>
        <p:spPr/>
        <p:txBody>
          <a:bodyPr/>
          <a:lstStyle/>
          <a:p>
            <a:fld id="{EB77D475-B714-4FE8-BD01-A65551583F2A}" type="datetimeFigureOut">
              <a:rPr lang="hr-HR" smtClean="0"/>
              <a:t>30.1.2017.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7F79164-2DEA-4435-BC46-E670AE97F258}" type="slidenum">
              <a:rPr lang="hr-HR" smtClean="0"/>
              <a:t>‹#›</a:t>
            </a:fld>
            <a:endParaRPr lang="hr-HR"/>
          </a:p>
        </p:txBody>
      </p:sp>
    </p:spTree>
    <p:extLst>
      <p:ext uri="{BB962C8B-B14F-4D97-AF65-F5344CB8AC3E}">
        <p14:creationId xmlns:p14="http://schemas.microsoft.com/office/powerpoint/2010/main" val="1919314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EB77D475-B714-4FE8-BD01-A65551583F2A}" type="datetimeFigureOut">
              <a:rPr lang="hr-HR" smtClean="0"/>
              <a:t>30.1.2017.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7F79164-2DEA-4435-BC46-E670AE97F258}" type="slidenum">
              <a:rPr lang="hr-HR" smtClean="0"/>
              <a:t>‹#›</a:t>
            </a:fld>
            <a:endParaRPr lang="hr-HR"/>
          </a:p>
        </p:txBody>
      </p:sp>
    </p:spTree>
    <p:extLst>
      <p:ext uri="{BB962C8B-B14F-4D97-AF65-F5344CB8AC3E}">
        <p14:creationId xmlns:p14="http://schemas.microsoft.com/office/powerpoint/2010/main" val="213789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EB77D475-B714-4FE8-BD01-A65551583F2A}" type="datetimeFigureOut">
              <a:rPr lang="hr-HR" smtClean="0"/>
              <a:t>30.1.2017.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7F79164-2DEA-4435-BC46-E670AE97F258}" type="slidenum">
              <a:rPr lang="hr-HR" smtClean="0"/>
              <a:t>‹#›</a:t>
            </a:fld>
            <a:endParaRPr lang="hr-HR"/>
          </a:p>
        </p:txBody>
      </p:sp>
    </p:spTree>
    <p:extLst>
      <p:ext uri="{BB962C8B-B14F-4D97-AF65-F5344CB8AC3E}">
        <p14:creationId xmlns:p14="http://schemas.microsoft.com/office/powerpoint/2010/main" val="2660261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EB77D475-B714-4FE8-BD01-A65551583F2A}" type="datetimeFigureOut">
              <a:rPr lang="hr-HR" smtClean="0"/>
              <a:t>30.1.2017.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7F79164-2DEA-4435-BC46-E670AE97F258}" type="slidenum">
              <a:rPr lang="hr-HR" smtClean="0"/>
              <a:t>‹#›</a:t>
            </a:fld>
            <a:endParaRPr lang="hr-HR"/>
          </a:p>
        </p:txBody>
      </p:sp>
    </p:spTree>
    <p:extLst>
      <p:ext uri="{BB962C8B-B14F-4D97-AF65-F5344CB8AC3E}">
        <p14:creationId xmlns:p14="http://schemas.microsoft.com/office/powerpoint/2010/main" val="62575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hr-H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EB77D475-B714-4FE8-BD01-A65551583F2A}" type="datetimeFigureOut">
              <a:rPr lang="hr-HR" smtClean="0"/>
              <a:t>30.1.2017.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7F79164-2DEA-4435-BC46-E670AE97F258}" type="slidenum">
              <a:rPr lang="hr-HR" smtClean="0"/>
              <a:t>‹#›</a:t>
            </a:fld>
            <a:endParaRPr lang="hr-HR"/>
          </a:p>
        </p:txBody>
      </p:sp>
    </p:spTree>
    <p:extLst>
      <p:ext uri="{BB962C8B-B14F-4D97-AF65-F5344CB8AC3E}">
        <p14:creationId xmlns:p14="http://schemas.microsoft.com/office/powerpoint/2010/main" val="38934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EB77D475-B714-4FE8-BD01-A65551583F2A}" type="datetimeFigureOut">
              <a:rPr lang="hr-HR" smtClean="0"/>
              <a:t>30.1.2017.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B7F79164-2DEA-4435-BC46-E670AE97F258}" type="slidenum">
              <a:rPr lang="hr-HR" smtClean="0"/>
              <a:t>‹#›</a:t>
            </a:fld>
            <a:endParaRPr lang="hr-HR"/>
          </a:p>
        </p:txBody>
      </p:sp>
    </p:spTree>
    <p:extLst>
      <p:ext uri="{BB962C8B-B14F-4D97-AF65-F5344CB8AC3E}">
        <p14:creationId xmlns:p14="http://schemas.microsoft.com/office/powerpoint/2010/main" val="10489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smtClean="0"/>
              <a:t>Uredite stil naslova matrice</a:t>
            </a:r>
            <a:endParaRPr lang="hr-H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EB77D475-B714-4FE8-BD01-A65551583F2A}" type="datetimeFigureOut">
              <a:rPr lang="hr-HR" smtClean="0"/>
              <a:t>30.1.2017.</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B7F79164-2DEA-4435-BC46-E670AE97F258}" type="slidenum">
              <a:rPr lang="hr-HR" smtClean="0"/>
              <a:t>‹#›</a:t>
            </a:fld>
            <a:endParaRPr lang="hr-HR"/>
          </a:p>
        </p:txBody>
      </p:sp>
    </p:spTree>
    <p:extLst>
      <p:ext uri="{BB962C8B-B14F-4D97-AF65-F5344CB8AC3E}">
        <p14:creationId xmlns:p14="http://schemas.microsoft.com/office/powerpoint/2010/main" val="1848463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EB77D475-B714-4FE8-BD01-A65551583F2A}" type="datetimeFigureOut">
              <a:rPr lang="hr-HR" smtClean="0"/>
              <a:t>30.1.2017.</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B7F79164-2DEA-4435-BC46-E670AE97F258}" type="slidenum">
              <a:rPr lang="hr-HR" smtClean="0"/>
              <a:t>‹#›</a:t>
            </a:fld>
            <a:endParaRPr lang="hr-HR"/>
          </a:p>
        </p:txBody>
      </p:sp>
    </p:spTree>
    <p:extLst>
      <p:ext uri="{BB962C8B-B14F-4D97-AF65-F5344CB8AC3E}">
        <p14:creationId xmlns:p14="http://schemas.microsoft.com/office/powerpoint/2010/main" val="3150851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EB77D475-B714-4FE8-BD01-A65551583F2A}" type="datetimeFigureOut">
              <a:rPr lang="hr-HR" smtClean="0"/>
              <a:t>30.1.2017.</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B7F79164-2DEA-4435-BC46-E670AE97F258}" type="slidenum">
              <a:rPr lang="hr-HR" smtClean="0"/>
              <a:t>‹#›</a:t>
            </a:fld>
            <a:endParaRPr lang="hr-HR"/>
          </a:p>
        </p:txBody>
      </p:sp>
    </p:spTree>
    <p:extLst>
      <p:ext uri="{BB962C8B-B14F-4D97-AF65-F5344CB8AC3E}">
        <p14:creationId xmlns:p14="http://schemas.microsoft.com/office/powerpoint/2010/main" val="188697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EB77D475-B714-4FE8-BD01-A65551583F2A}" type="datetimeFigureOut">
              <a:rPr lang="hr-HR" smtClean="0"/>
              <a:t>30.1.2017.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B7F79164-2DEA-4435-BC46-E670AE97F258}" type="slidenum">
              <a:rPr lang="hr-HR" smtClean="0"/>
              <a:t>‹#›</a:t>
            </a:fld>
            <a:endParaRPr lang="hr-HR"/>
          </a:p>
        </p:txBody>
      </p:sp>
    </p:spTree>
    <p:extLst>
      <p:ext uri="{BB962C8B-B14F-4D97-AF65-F5344CB8AC3E}">
        <p14:creationId xmlns:p14="http://schemas.microsoft.com/office/powerpoint/2010/main" val="73489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EB77D475-B714-4FE8-BD01-A65551583F2A}" type="datetimeFigureOut">
              <a:rPr lang="hr-HR" smtClean="0"/>
              <a:t>30.1.2017.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B7F79164-2DEA-4435-BC46-E670AE97F258}" type="slidenum">
              <a:rPr lang="hr-HR" smtClean="0"/>
              <a:t>‹#›</a:t>
            </a:fld>
            <a:endParaRPr lang="hr-HR"/>
          </a:p>
        </p:txBody>
      </p:sp>
    </p:spTree>
    <p:extLst>
      <p:ext uri="{BB962C8B-B14F-4D97-AF65-F5344CB8AC3E}">
        <p14:creationId xmlns:p14="http://schemas.microsoft.com/office/powerpoint/2010/main" val="256020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7D475-B714-4FE8-BD01-A65551583F2A}" type="datetimeFigureOut">
              <a:rPr lang="hr-HR" smtClean="0"/>
              <a:t>30.1.2017.</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79164-2DEA-4435-BC46-E670AE97F258}" type="slidenum">
              <a:rPr lang="hr-HR" smtClean="0"/>
              <a:t>‹#›</a:t>
            </a:fld>
            <a:endParaRPr lang="hr-HR"/>
          </a:p>
        </p:txBody>
      </p:sp>
    </p:spTree>
    <p:extLst>
      <p:ext uri="{BB962C8B-B14F-4D97-AF65-F5344CB8AC3E}">
        <p14:creationId xmlns:p14="http://schemas.microsoft.com/office/powerpoint/2010/main" val="450625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6.bin"/><Relationship Id="rId7" Type="http://schemas.openxmlformats.org/officeDocument/2006/relationships/oleObject" Target="../embeddings/Microsoft_Word_97_-_2003_Document3.doc"/><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emf"/><Relationship Id="rId5" Type="http://schemas.openxmlformats.org/officeDocument/2006/relationships/oleObject" Target="../embeddings/oleObject7.bin"/><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emf"/><Relationship Id="rId5" Type="http://schemas.openxmlformats.org/officeDocument/2006/relationships/oleObject" Target="../embeddings/oleObject9.bin"/><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3.png"/><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13.bin"/><Relationship Id="rId7" Type="http://schemas.openxmlformats.org/officeDocument/2006/relationships/oleObject" Target="../embeddings/Microsoft_Word_97_-_2003_Document4.doc"/><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6.emf"/><Relationship Id="rId5" Type="http://schemas.openxmlformats.org/officeDocument/2006/relationships/oleObject" Target="../embeddings/oleObject14.bin"/><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6.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Microsoft_Word_97_-_2003_Document2.doc"/><Relationship Id="rId4" Type="http://schemas.openxmlformats.org/officeDocument/2006/relationships/image" Target="../media/image8.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smtClean="0"/>
              <a:t>Ponavljanje</a:t>
            </a:r>
            <a:endParaRPr lang="hr-HR" dirty="0"/>
          </a:p>
        </p:txBody>
      </p:sp>
      <p:sp>
        <p:nvSpPr>
          <p:cNvPr id="3" name="Podnaslov 2"/>
          <p:cNvSpPr>
            <a:spLocks noGrp="1"/>
          </p:cNvSpPr>
          <p:nvPr>
            <p:ph type="subTitle" idx="1"/>
          </p:nvPr>
        </p:nvSpPr>
        <p:spPr/>
        <p:txBody>
          <a:bodyPr/>
          <a:lstStyle/>
          <a:p>
            <a:endParaRPr lang="hr-HR"/>
          </a:p>
        </p:txBody>
      </p:sp>
    </p:spTree>
    <p:extLst>
      <p:ext uri="{BB962C8B-B14F-4D97-AF65-F5344CB8AC3E}">
        <p14:creationId xmlns:p14="http://schemas.microsoft.com/office/powerpoint/2010/main" val="779406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Nacrtati simbol i shemu nepotpunog zbrajala i napisati pripadajuću tablicu stanja.</a:t>
            </a:r>
          </a:p>
        </p:txBody>
      </p:sp>
      <p:sp>
        <p:nvSpPr>
          <p:cNvPr id="3" name="Rezervirano mjesto sadržaja 2"/>
          <p:cNvSpPr>
            <a:spLocks noGrp="1"/>
          </p:cNvSpPr>
          <p:nvPr>
            <p:ph idx="1"/>
          </p:nvPr>
        </p:nvSpPr>
        <p:spPr>
          <a:xfrm>
            <a:off x="838200" y="5829299"/>
            <a:ext cx="10515600" cy="347663"/>
          </a:xfrm>
        </p:spPr>
        <p:txBody>
          <a:bodyPr>
            <a:normAutofit fontScale="85000" lnSpcReduction="20000"/>
          </a:bodyPr>
          <a:lstStyle/>
          <a:p>
            <a:endParaRPr lang="hr-HR"/>
          </a:p>
        </p:txBody>
      </p:sp>
      <p:graphicFrame>
        <p:nvGraphicFramePr>
          <p:cNvPr id="4" name="Object 6"/>
          <p:cNvGraphicFramePr>
            <a:graphicFrameLocks noChangeAspect="1"/>
          </p:cNvGraphicFramePr>
          <p:nvPr>
            <p:extLst>
              <p:ext uri="{D42A27DB-BD31-4B8C-83A1-F6EECF244321}">
                <p14:modId xmlns:p14="http://schemas.microsoft.com/office/powerpoint/2010/main" val="3894464926"/>
              </p:ext>
            </p:extLst>
          </p:nvPr>
        </p:nvGraphicFramePr>
        <p:xfrm>
          <a:off x="6502876" y="2570096"/>
          <a:ext cx="2335213" cy="1581150"/>
        </p:xfrm>
        <a:graphic>
          <a:graphicData uri="http://schemas.openxmlformats.org/presentationml/2006/ole">
            <mc:AlternateContent xmlns:mc="http://schemas.openxmlformats.org/markup-compatibility/2006">
              <mc:Choice xmlns:v="urn:schemas-microsoft-com:vml" Requires="v">
                <p:oleObj spid="_x0000_s11278" name="Visio" r:id="rId3" imgW="2595385" imgH="1759701" progId="Visio.Drawing.11">
                  <p:embed/>
                </p:oleObj>
              </mc:Choice>
              <mc:Fallback>
                <p:oleObj name="Visio" r:id="rId3" imgW="2595385" imgH="1759701"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876" y="2570096"/>
                        <a:ext cx="2335213" cy="158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7"/>
          <p:cNvGraphicFramePr>
            <a:graphicFrameLocks noChangeAspect="1"/>
          </p:cNvGraphicFramePr>
          <p:nvPr>
            <p:extLst>
              <p:ext uri="{D42A27DB-BD31-4B8C-83A1-F6EECF244321}">
                <p14:modId xmlns:p14="http://schemas.microsoft.com/office/powerpoint/2010/main" val="2425682021"/>
              </p:ext>
            </p:extLst>
          </p:nvPr>
        </p:nvGraphicFramePr>
        <p:xfrm>
          <a:off x="3775665" y="2664987"/>
          <a:ext cx="1785340" cy="1391369"/>
        </p:xfrm>
        <a:graphic>
          <a:graphicData uri="http://schemas.openxmlformats.org/presentationml/2006/ole">
            <mc:AlternateContent xmlns:mc="http://schemas.openxmlformats.org/markup-compatibility/2006">
              <mc:Choice xmlns:v="urn:schemas-microsoft-com:vml" Requires="v">
                <p:oleObj spid="_x0000_s11279" name="VISIO" r:id="rId5" imgW="948960" imgH="737640" progId="Visio.Drawing.11">
                  <p:embed/>
                </p:oleObj>
              </mc:Choice>
              <mc:Fallback>
                <p:oleObj name="VISIO" r:id="rId5" imgW="948960" imgH="737640"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5665" y="2664987"/>
                        <a:ext cx="1785340" cy="1391369"/>
                      </a:xfrm>
                      <a:prstGeom prst="rect">
                        <a:avLst/>
                      </a:prstGeom>
                      <a:noFill/>
                      <a:extLst/>
                    </p:spPr>
                  </p:pic>
                </p:oleObj>
              </mc:Fallback>
            </mc:AlternateContent>
          </a:graphicData>
        </a:graphic>
      </p:graphicFrame>
      <p:graphicFrame>
        <p:nvGraphicFramePr>
          <p:cNvPr id="6" name="Object 8"/>
          <p:cNvGraphicFramePr>
            <a:graphicFrameLocks noChangeAspect="1"/>
          </p:cNvGraphicFramePr>
          <p:nvPr>
            <p:extLst>
              <p:ext uri="{D42A27DB-BD31-4B8C-83A1-F6EECF244321}">
                <p14:modId xmlns:p14="http://schemas.microsoft.com/office/powerpoint/2010/main" val="1740491853"/>
              </p:ext>
            </p:extLst>
          </p:nvPr>
        </p:nvGraphicFramePr>
        <p:xfrm>
          <a:off x="1219903" y="2570096"/>
          <a:ext cx="1728192" cy="2079230"/>
        </p:xfrm>
        <a:graphic>
          <a:graphicData uri="http://schemas.openxmlformats.org/presentationml/2006/ole">
            <mc:AlternateContent xmlns:mc="http://schemas.openxmlformats.org/markup-compatibility/2006">
              <mc:Choice xmlns:v="urn:schemas-microsoft-com:vml" Requires="v">
                <p:oleObj spid="_x0000_s11280" name="Document" r:id="rId7" imgW="1016640" imgH="1222560" progId="Word.Document.8">
                  <p:embed/>
                </p:oleObj>
              </mc:Choice>
              <mc:Fallback>
                <p:oleObj name="Document" r:id="rId7" imgW="1016640" imgH="122256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903" y="2570096"/>
                        <a:ext cx="1728192" cy="2079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3678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5725" y="365125"/>
            <a:ext cx="12001500" cy="1325563"/>
          </a:xfrm>
        </p:spPr>
        <p:txBody>
          <a:bodyPr>
            <a:noAutofit/>
          </a:bodyPr>
          <a:lstStyle/>
          <a:p>
            <a:r>
              <a:rPr lang="hr-HR" sz="2800" dirty="0"/>
              <a:t>Nacrtati shemu DA pretvornika za pretvorbu 3-bitnog binarnog broja u analogni oblik. Označiti vrijednosti svih otpornika, ako otpornik koji odgovara najznačajnijem bitu ima vrijednost od 2kΩ. Odrediti vrijednost izlaznog napona, ako je na ulaz dovedena binarna kombinacija 101,uz napon rezolucije od 0,1V.</a:t>
            </a:r>
          </a:p>
        </p:txBody>
      </p:sp>
      <p:sp>
        <p:nvSpPr>
          <p:cNvPr id="3" name="Rezervirano mjesto sadržaja 2"/>
          <p:cNvSpPr>
            <a:spLocks noGrp="1"/>
          </p:cNvSpPr>
          <p:nvPr>
            <p:ph idx="1"/>
          </p:nvPr>
        </p:nvSpPr>
        <p:spPr>
          <a:xfrm>
            <a:off x="266700" y="1825625"/>
            <a:ext cx="11753850" cy="4889500"/>
          </a:xfrm>
        </p:spPr>
        <p:txBody>
          <a:bodyPr/>
          <a:lstStyle/>
          <a:p>
            <a:endParaRPr lang="hr-HR" dirty="0"/>
          </a:p>
        </p:txBody>
      </p:sp>
    </p:spTree>
    <p:extLst>
      <p:ext uri="{BB962C8B-B14F-4D97-AF65-F5344CB8AC3E}">
        <p14:creationId xmlns:p14="http://schemas.microsoft.com/office/powerpoint/2010/main" val="281640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1450" y="365125"/>
            <a:ext cx="11925300" cy="1325563"/>
          </a:xfrm>
        </p:spPr>
        <p:txBody>
          <a:bodyPr>
            <a:normAutofit fontScale="90000"/>
          </a:bodyPr>
          <a:lstStyle/>
          <a:p>
            <a:r>
              <a:rPr lang="hr-HR" sz="3200" dirty="0"/>
              <a:t>Izračunati maksimalni iznos izlaznog napona DA pretvornika, ako se za podatak 11001010 dobije na izlazu vrijednost napona od 20V, a za podatak 00000000  se dobije 0V.</a:t>
            </a:r>
          </a:p>
        </p:txBody>
      </p:sp>
      <p:sp>
        <p:nvSpPr>
          <p:cNvPr id="3" name="Rezervirano mjesto sadržaja 2"/>
          <p:cNvSpPr>
            <a:spLocks noGrp="1"/>
          </p:cNvSpPr>
          <p:nvPr>
            <p:ph idx="1"/>
          </p:nvPr>
        </p:nvSpPr>
        <p:spPr>
          <a:xfrm>
            <a:off x="171450" y="1825625"/>
            <a:ext cx="11811000" cy="4351338"/>
          </a:xfrm>
        </p:spPr>
        <p:txBody>
          <a:bodyPr/>
          <a:lstStyle/>
          <a:p>
            <a:endParaRPr lang="hr-HR" dirty="0"/>
          </a:p>
        </p:txBody>
      </p:sp>
    </p:spTree>
    <p:extLst>
      <p:ext uri="{BB962C8B-B14F-4D97-AF65-F5344CB8AC3E}">
        <p14:creationId xmlns:p14="http://schemas.microsoft.com/office/powerpoint/2010/main" val="1621836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4325" y="171451"/>
            <a:ext cx="11039475" cy="1314450"/>
          </a:xfrm>
        </p:spPr>
        <p:txBody>
          <a:bodyPr>
            <a:normAutofit/>
          </a:bodyPr>
          <a:lstStyle/>
          <a:p>
            <a:r>
              <a:rPr lang="hr-HR" dirty="0"/>
              <a:t>Nacrtati shemu </a:t>
            </a:r>
            <a:r>
              <a:rPr lang="hr-HR" dirty="0" err="1"/>
              <a:t>Wilkinsonovog</a:t>
            </a:r>
            <a:r>
              <a:rPr lang="hr-HR" dirty="0"/>
              <a:t> AD pretvornika i na vremenskom dijagramu analizirati rad</a:t>
            </a:r>
            <a:r>
              <a:rPr lang="hr-HR" dirty="0" smtClean="0"/>
              <a:t>.</a:t>
            </a:r>
            <a:endParaRPr lang="hr-HR" dirty="0"/>
          </a:p>
        </p:txBody>
      </p:sp>
      <p:sp>
        <p:nvSpPr>
          <p:cNvPr id="3" name="Rezervirano mjesto sadržaja 2"/>
          <p:cNvSpPr>
            <a:spLocks noGrp="1"/>
          </p:cNvSpPr>
          <p:nvPr>
            <p:ph idx="1"/>
          </p:nvPr>
        </p:nvSpPr>
        <p:spPr>
          <a:xfrm>
            <a:off x="838200" y="5972175"/>
            <a:ext cx="10515600" cy="204788"/>
          </a:xfrm>
        </p:spPr>
        <p:txBody>
          <a:bodyPr>
            <a:normAutofit fontScale="32500" lnSpcReduction="20000"/>
          </a:bodyPr>
          <a:lstStyle/>
          <a:p>
            <a:endParaRPr lang="hr-HR"/>
          </a:p>
        </p:txBody>
      </p:sp>
      <p:graphicFrame>
        <p:nvGraphicFramePr>
          <p:cNvPr id="4" name="Object 4"/>
          <p:cNvGraphicFramePr>
            <a:graphicFrameLocks noChangeAspect="1"/>
          </p:cNvGraphicFramePr>
          <p:nvPr>
            <p:extLst>
              <p:ext uri="{D42A27DB-BD31-4B8C-83A1-F6EECF244321}">
                <p14:modId xmlns:p14="http://schemas.microsoft.com/office/powerpoint/2010/main" val="2064426722"/>
              </p:ext>
            </p:extLst>
          </p:nvPr>
        </p:nvGraphicFramePr>
        <p:xfrm>
          <a:off x="660778" y="2655679"/>
          <a:ext cx="7151829" cy="2169661"/>
        </p:xfrm>
        <a:graphic>
          <a:graphicData uri="http://schemas.openxmlformats.org/presentationml/2006/ole">
            <mc:AlternateContent xmlns:mc="http://schemas.openxmlformats.org/markup-compatibility/2006">
              <mc:Choice xmlns:v="urn:schemas-microsoft-com:vml" Requires="v">
                <p:oleObj spid="_x0000_s9228" name="VISIO" r:id="rId3" imgW="4642200" imgH="1392120" progId="">
                  <p:embed/>
                </p:oleObj>
              </mc:Choice>
              <mc:Fallback>
                <p:oleObj name="VISIO" r:id="rId3" imgW="4642200" imgH="13921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78" y="2655679"/>
                        <a:ext cx="7151829" cy="2169661"/>
                      </a:xfrm>
                      <a:prstGeom prst="rect">
                        <a:avLst/>
                      </a:prstGeom>
                      <a:noFill/>
                      <a:ex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1877584135"/>
              </p:ext>
            </p:extLst>
          </p:nvPr>
        </p:nvGraphicFramePr>
        <p:xfrm>
          <a:off x="8754229" y="1609910"/>
          <a:ext cx="2437646" cy="4238255"/>
        </p:xfrm>
        <a:graphic>
          <a:graphicData uri="http://schemas.openxmlformats.org/presentationml/2006/ole">
            <mc:AlternateContent xmlns:mc="http://schemas.openxmlformats.org/markup-compatibility/2006">
              <mc:Choice xmlns:v="urn:schemas-microsoft-com:vml" Requires="v">
                <p:oleObj spid="_x0000_s9229" name="VISIO" r:id="rId5" imgW="1687320" imgH="2931120" progId="">
                  <p:embed/>
                </p:oleObj>
              </mc:Choice>
              <mc:Fallback>
                <p:oleObj name="VISIO" r:id="rId5" imgW="1687320" imgH="29311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4229" y="1609910"/>
                        <a:ext cx="2437646" cy="4238255"/>
                      </a:xfrm>
                      <a:prstGeom prst="rect">
                        <a:avLst/>
                      </a:prstGeom>
                      <a:noFill/>
                      <a:extLst/>
                    </p:spPr>
                  </p:pic>
                </p:oleObj>
              </mc:Fallback>
            </mc:AlternateContent>
          </a:graphicData>
        </a:graphic>
      </p:graphicFrame>
    </p:spTree>
    <p:extLst>
      <p:ext uri="{BB962C8B-B14F-4D97-AF65-F5344CB8AC3E}">
        <p14:creationId xmlns:p14="http://schemas.microsoft.com/office/powerpoint/2010/main" val="49560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2400" y="117475"/>
            <a:ext cx="11887200" cy="1325563"/>
          </a:xfrm>
        </p:spPr>
        <p:txBody>
          <a:bodyPr>
            <a:noAutofit/>
          </a:bodyPr>
          <a:lstStyle/>
          <a:p>
            <a:r>
              <a:rPr lang="hr-HR" sz="3200" dirty="0"/>
              <a:t>Nacrtati matrični prikaz permanentne memorije čiji sadržaj će odgovarati rješenju zadanih funkcija:    f</a:t>
            </a:r>
            <a:r>
              <a:rPr lang="hr-HR" sz="3200" baseline="-25000" dirty="0"/>
              <a:t>1</a:t>
            </a:r>
            <a:r>
              <a:rPr lang="hr-HR" sz="3200" dirty="0"/>
              <a:t>=A+BC  ; f</a:t>
            </a:r>
            <a:r>
              <a:rPr lang="hr-HR" sz="3200" baseline="-25000" dirty="0"/>
              <a:t>2</a:t>
            </a:r>
            <a:r>
              <a:rPr lang="hr-HR" sz="3200" dirty="0"/>
              <a:t>=  ABC     </a:t>
            </a:r>
            <a:r>
              <a:rPr lang="hr-HR" sz="3200" dirty="0" smtClean="0"/>
              <a:t>f</a:t>
            </a:r>
            <a:r>
              <a:rPr lang="hr-HR" sz="3200" baseline="-25000" dirty="0" smtClean="0"/>
              <a:t>3</a:t>
            </a:r>
            <a:r>
              <a:rPr lang="hr-HR" sz="3200" dirty="0" smtClean="0"/>
              <a:t>=A+B+C. Odrediti </a:t>
            </a:r>
            <a:r>
              <a:rPr lang="hr-HR" sz="3200" dirty="0"/>
              <a:t>sadržaj memorije na lokaciji čija je adresa 100.</a:t>
            </a:r>
          </a:p>
        </p:txBody>
      </p:sp>
      <p:sp>
        <p:nvSpPr>
          <p:cNvPr id="3" name="Rezervirano mjesto sadržaja 2"/>
          <p:cNvSpPr>
            <a:spLocks noGrp="1"/>
          </p:cNvSpPr>
          <p:nvPr>
            <p:ph idx="1"/>
          </p:nvPr>
        </p:nvSpPr>
        <p:spPr>
          <a:xfrm>
            <a:off x="152399" y="1590675"/>
            <a:ext cx="11725275" cy="5029200"/>
          </a:xfrm>
        </p:spPr>
        <p:txBody>
          <a:bodyPr/>
          <a:lstStyle/>
          <a:p>
            <a:endParaRPr lang="hr-HR"/>
          </a:p>
        </p:txBody>
      </p:sp>
    </p:spTree>
    <p:extLst>
      <p:ext uri="{BB962C8B-B14F-4D97-AF65-F5344CB8AC3E}">
        <p14:creationId xmlns:p14="http://schemas.microsoft.com/office/powerpoint/2010/main" val="142394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Nacrtati ćeliju i objasniti princip rada dinamičke memorije</a:t>
            </a:r>
          </a:p>
        </p:txBody>
      </p:sp>
      <p:sp>
        <p:nvSpPr>
          <p:cNvPr id="3" name="Rezervirano mjesto sadržaja 2"/>
          <p:cNvSpPr>
            <a:spLocks noGrp="1"/>
          </p:cNvSpPr>
          <p:nvPr>
            <p:ph idx="1"/>
          </p:nvPr>
        </p:nvSpPr>
        <p:spPr>
          <a:xfrm>
            <a:off x="4895850" y="1825625"/>
            <a:ext cx="6457950" cy="4351338"/>
          </a:xfrm>
        </p:spPr>
        <p:txBody>
          <a:bodyPr/>
          <a:lstStyle/>
          <a:p>
            <a:endParaRPr lang="hr-HR" dirty="0"/>
          </a:p>
        </p:txBody>
      </p:sp>
      <p:pic>
        <p:nvPicPr>
          <p:cNvPr id="4" name="Picture 3"/>
          <p:cNvPicPr>
            <a:picLocks noChangeAspect="1" noChangeArrowheads="1"/>
          </p:cNvPicPr>
          <p:nvPr/>
        </p:nvPicPr>
        <p:blipFill>
          <a:blip r:embed="rId2" cstate="print"/>
          <a:srcRect/>
          <a:stretch>
            <a:fillRect/>
          </a:stretch>
        </p:blipFill>
        <p:spPr bwMode="auto">
          <a:xfrm>
            <a:off x="1295117" y="2279100"/>
            <a:ext cx="3072022" cy="3444388"/>
          </a:xfrm>
          <a:prstGeom prst="rect">
            <a:avLst/>
          </a:prstGeom>
          <a:noFill/>
          <a:ln w="9525">
            <a:noFill/>
            <a:miter lim="800000"/>
            <a:headEnd/>
            <a:tailEnd/>
          </a:ln>
        </p:spPr>
      </p:pic>
    </p:spTree>
    <p:extLst>
      <p:ext uri="{BB962C8B-B14F-4D97-AF65-F5344CB8AC3E}">
        <p14:creationId xmlns:p14="http://schemas.microsoft.com/office/powerpoint/2010/main" val="62649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Objasniti osnovne pojmove vezane za organizaciju podataka na tvrdom disku</a:t>
            </a:r>
          </a:p>
        </p:txBody>
      </p:sp>
      <p:sp>
        <p:nvSpPr>
          <p:cNvPr id="3" name="Rezervirano mjesto sadržaja 2"/>
          <p:cNvSpPr>
            <a:spLocks noGrp="1"/>
          </p:cNvSpPr>
          <p:nvPr>
            <p:ph idx="1"/>
          </p:nvPr>
        </p:nvSpPr>
        <p:spPr>
          <a:xfrm>
            <a:off x="838200" y="5762625"/>
            <a:ext cx="10515600" cy="414338"/>
          </a:xfrm>
        </p:spPr>
        <p:txBody>
          <a:bodyPr>
            <a:normAutofit fontScale="92500" lnSpcReduction="10000"/>
          </a:bodyPr>
          <a:lstStyle/>
          <a:p>
            <a:endParaRPr lang="hr-HR"/>
          </a:p>
        </p:txBody>
      </p:sp>
      <p:sp>
        <p:nvSpPr>
          <p:cNvPr id="4" name="Rectangle 3"/>
          <p:cNvSpPr txBox="1">
            <a:spLocks/>
          </p:cNvSpPr>
          <p:nvPr/>
        </p:nvSpPr>
        <p:spPr>
          <a:xfrm>
            <a:off x="753068" y="2214488"/>
            <a:ext cx="2808312" cy="4810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r>
              <a:rPr lang="hr-HR" sz="3200" dirty="0" smtClean="0"/>
              <a:t>Staza </a:t>
            </a:r>
          </a:p>
          <a:p>
            <a:pPr marL="609600" indent="-609600"/>
            <a:r>
              <a:rPr lang="hr-HR" sz="3200" dirty="0" smtClean="0"/>
              <a:t>Cilindar</a:t>
            </a:r>
          </a:p>
          <a:p>
            <a:pPr marL="609600" indent="-609600"/>
            <a:r>
              <a:rPr lang="hr-HR" sz="3200" dirty="0" smtClean="0"/>
              <a:t>Sektor</a:t>
            </a:r>
          </a:p>
          <a:p>
            <a:pPr marL="609600" indent="-609600"/>
            <a:r>
              <a:rPr lang="hr-HR" sz="3200" dirty="0" err="1" smtClean="0"/>
              <a:t>Klaster</a:t>
            </a:r>
            <a:endParaRPr lang="hr-HR" sz="3200" dirty="0" smtClean="0"/>
          </a:p>
        </p:txBody>
      </p:sp>
      <p:pic>
        <p:nvPicPr>
          <p:cNvPr id="5" name="Picture 1"/>
          <p:cNvPicPr>
            <a:picLocks noChangeAspect="1" noChangeArrowheads="1"/>
          </p:cNvPicPr>
          <p:nvPr/>
        </p:nvPicPr>
        <p:blipFill>
          <a:blip r:embed="rId2" cstate="print"/>
          <a:srcRect/>
          <a:stretch>
            <a:fillRect/>
          </a:stretch>
        </p:blipFill>
        <p:spPr bwMode="auto">
          <a:xfrm>
            <a:off x="4051285" y="2214488"/>
            <a:ext cx="4089430" cy="3024336"/>
          </a:xfrm>
          <a:prstGeom prst="rect">
            <a:avLst/>
          </a:prstGeom>
          <a:noFill/>
          <a:ln w="9525">
            <a:noFill/>
            <a:miter lim="800000"/>
            <a:headEnd/>
            <a:tailEnd/>
          </a:ln>
        </p:spPr>
      </p:pic>
    </p:spTree>
    <p:extLst>
      <p:ext uri="{BB962C8B-B14F-4D97-AF65-F5344CB8AC3E}">
        <p14:creationId xmlns:p14="http://schemas.microsoft.com/office/powerpoint/2010/main" val="1391787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sz="3200" dirty="0"/>
              <a:t>Serijski upisati podatak B</a:t>
            </a:r>
            <a:r>
              <a:rPr lang="hr-HR" sz="3200" baseline="-25000" dirty="0"/>
              <a:t>0</a:t>
            </a:r>
            <a:r>
              <a:rPr lang="hr-HR" sz="3200" dirty="0"/>
              <a:t>B</a:t>
            </a:r>
            <a:r>
              <a:rPr lang="hr-HR" sz="3200" baseline="-25000" dirty="0"/>
              <a:t>1</a:t>
            </a:r>
            <a:r>
              <a:rPr lang="hr-HR" sz="3200" dirty="0"/>
              <a:t>B</a:t>
            </a:r>
            <a:r>
              <a:rPr lang="hr-HR" sz="3200" baseline="-25000" dirty="0"/>
              <a:t>2</a:t>
            </a:r>
            <a:r>
              <a:rPr lang="hr-HR" sz="3200" dirty="0"/>
              <a:t> =110 u </a:t>
            </a:r>
            <a:r>
              <a:rPr lang="hr-HR" sz="3200" dirty="0" err="1"/>
              <a:t>posmačni</a:t>
            </a:r>
            <a:r>
              <a:rPr lang="hr-HR" sz="3200" dirty="0"/>
              <a:t> registar izveden sa D </a:t>
            </a:r>
            <a:r>
              <a:rPr lang="hr-HR" sz="3200" dirty="0" err="1" smtClean="0"/>
              <a:t>bistabilima</a:t>
            </a:r>
            <a:r>
              <a:rPr lang="hr-HR" sz="3200" dirty="0"/>
              <a:t>, te analizirati rad  prikazom tablice stanja. Nacrtati shemu spoja.</a:t>
            </a:r>
          </a:p>
        </p:txBody>
      </p:sp>
      <p:sp>
        <p:nvSpPr>
          <p:cNvPr id="3" name="Rezervirano mjesto sadržaja 2"/>
          <p:cNvSpPr>
            <a:spLocks noGrp="1"/>
          </p:cNvSpPr>
          <p:nvPr>
            <p:ph idx="1"/>
          </p:nvPr>
        </p:nvSpPr>
        <p:spPr>
          <a:xfrm>
            <a:off x="838200" y="5105399"/>
            <a:ext cx="10515600" cy="1071563"/>
          </a:xfrm>
        </p:spPr>
        <p:txBody>
          <a:bodyPr/>
          <a:lstStyle/>
          <a:p>
            <a:endParaRPr lang="hr-HR"/>
          </a:p>
        </p:txBody>
      </p:sp>
      <p:graphicFrame>
        <p:nvGraphicFramePr>
          <p:cNvPr id="4" name="Object 4"/>
          <p:cNvGraphicFramePr>
            <a:graphicFrameLocks noChangeAspect="1"/>
          </p:cNvGraphicFramePr>
          <p:nvPr>
            <p:extLst>
              <p:ext uri="{D42A27DB-BD31-4B8C-83A1-F6EECF244321}">
                <p14:modId xmlns:p14="http://schemas.microsoft.com/office/powerpoint/2010/main" val="1135425113"/>
              </p:ext>
            </p:extLst>
          </p:nvPr>
        </p:nvGraphicFramePr>
        <p:xfrm>
          <a:off x="1203325" y="2104655"/>
          <a:ext cx="6989763" cy="1577266"/>
        </p:xfrm>
        <a:graphic>
          <a:graphicData uri="http://schemas.openxmlformats.org/presentationml/2006/ole">
            <mc:AlternateContent xmlns:mc="http://schemas.openxmlformats.org/markup-compatibility/2006">
              <mc:Choice xmlns:v="urn:schemas-microsoft-com:vml" Requires="v">
                <p:oleObj spid="_x0000_s12291" name="VISIO" r:id="rId3" imgW="5822640" imgH="1403280" progId="Visio.Drawing.11">
                  <p:embed/>
                </p:oleObj>
              </mc:Choice>
              <mc:Fallback>
                <p:oleObj name="VISIO" r:id="rId3" imgW="5822640" imgH="140328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325" y="2104655"/>
                        <a:ext cx="6989763" cy="157726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2930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9550" y="365125"/>
            <a:ext cx="11868150" cy="1325563"/>
          </a:xfrm>
        </p:spPr>
        <p:txBody>
          <a:bodyPr>
            <a:noAutofit/>
          </a:bodyPr>
          <a:lstStyle/>
          <a:p>
            <a:r>
              <a:rPr lang="hr-HR" sz="3200" dirty="0"/>
              <a:t>Nacrtati prstenasto brojilo izvedeno sa tri SR bistabila, te analizirati rad </a:t>
            </a:r>
            <a:r>
              <a:rPr lang="hr-HR" sz="3200" b="1" dirty="0"/>
              <a:t> </a:t>
            </a:r>
            <a:r>
              <a:rPr lang="hr-HR" sz="3200" dirty="0"/>
              <a:t>prikazom tablice stanja i dijagramom stanja i početnim stanjem B</a:t>
            </a:r>
            <a:r>
              <a:rPr lang="hr-HR" sz="3200" baseline="-25000" dirty="0"/>
              <a:t>0</a:t>
            </a:r>
            <a:r>
              <a:rPr lang="hr-HR" sz="3200" dirty="0"/>
              <a:t>B</a:t>
            </a:r>
            <a:r>
              <a:rPr lang="hr-HR" sz="3200" baseline="-25000" dirty="0"/>
              <a:t>1</a:t>
            </a:r>
            <a:r>
              <a:rPr lang="hr-HR" sz="3200" dirty="0"/>
              <a:t>B</a:t>
            </a:r>
            <a:r>
              <a:rPr lang="hr-HR" sz="3200" baseline="-25000" dirty="0"/>
              <a:t>2</a:t>
            </a:r>
            <a:r>
              <a:rPr lang="hr-HR" sz="3200" dirty="0"/>
              <a:t>=100.</a:t>
            </a:r>
          </a:p>
        </p:txBody>
      </p:sp>
      <p:sp>
        <p:nvSpPr>
          <p:cNvPr id="3" name="Rezervirano mjesto sadržaja 2"/>
          <p:cNvSpPr>
            <a:spLocks noGrp="1"/>
          </p:cNvSpPr>
          <p:nvPr>
            <p:ph idx="1"/>
          </p:nvPr>
        </p:nvSpPr>
        <p:spPr>
          <a:xfrm>
            <a:off x="714375" y="6562724"/>
            <a:ext cx="10515600" cy="195263"/>
          </a:xfrm>
        </p:spPr>
        <p:txBody>
          <a:bodyPr>
            <a:normAutofit fontScale="32500" lnSpcReduction="20000"/>
          </a:bodyPr>
          <a:lstStyle/>
          <a:p>
            <a:endParaRPr lang="hr-HR" dirty="0"/>
          </a:p>
        </p:txBody>
      </p:sp>
      <p:graphicFrame>
        <p:nvGraphicFramePr>
          <p:cNvPr id="4" name="Object 4"/>
          <p:cNvGraphicFramePr>
            <a:graphicFrameLocks noChangeAspect="1"/>
          </p:cNvGraphicFramePr>
          <p:nvPr>
            <p:extLst>
              <p:ext uri="{D42A27DB-BD31-4B8C-83A1-F6EECF244321}">
                <p14:modId xmlns:p14="http://schemas.microsoft.com/office/powerpoint/2010/main" val="1426870071"/>
              </p:ext>
            </p:extLst>
          </p:nvPr>
        </p:nvGraphicFramePr>
        <p:xfrm>
          <a:off x="2584789" y="1854994"/>
          <a:ext cx="5581650" cy="2447925"/>
        </p:xfrm>
        <a:graphic>
          <a:graphicData uri="http://schemas.openxmlformats.org/presentationml/2006/ole">
            <mc:AlternateContent xmlns:mc="http://schemas.openxmlformats.org/markup-compatibility/2006">
              <mc:Choice xmlns:v="urn:schemas-microsoft-com:vml" Requires="v">
                <p:oleObj spid="_x0000_s13315" name="VISIO" r:id="rId3" imgW="3978000" imgH="1746000" progId="Visio.Drawing.11">
                  <p:embed/>
                </p:oleObj>
              </mc:Choice>
              <mc:Fallback>
                <p:oleObj name="VISIO" r:id="rId3" imgW="3978000" imgH="174600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4789" y="1854994"/>
                        <a:ext cx="55816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4678" y="4476353"/>
            <a:ext cx="2466975"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9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6200" y="117475"/>
            <a:ext cx="12115800" cy="1325563"/>
          </a:xfrm>
        </p:spPr>
        <p:txBody>
          <a:bodyPr>
            <a:normAutofit fontScale="90000"/>
          </a:bodyPr>
          <a:lstStyle/>
          <a:p>
            <a:r>
              <a:rPr lang="hr-HR" sz="3600" dirty="0"/>
              <a:t>Nacrtati shemu 3-bitnog sinkronog binarnog brojila. Koristiti negativnim bridom okidane T </a:t>
            </a:r>
            <a:r>
              <a:rPr lang="hr-HR" sz="3600" dirty="0" err="1"/>
              <a:t>bistabile</a:t>
            </a:r>
            <a:r>
              <a:rPr lang="hr-HR" sz="3600" dirty="0"/>
              <a:t>. Zadano je početno stanje brojila: B</a:t>
            </a:r>
            <a:r>
              <a:rPr lang="hr-HR" sz="3600" baseline="-25000" dirty="0"/>
              <a:t>0</a:t>
            </a:r>
            <a:r>
              <a:rPr lang="hr-HR" sz="3600" dirty="0"/>
              <a:t>B</a:t>
            </a:r>
            <a:r>
              <a:rPr lang="hr-HR" sz="3600" baseline="-25000" dirty="0"/>
              <a:t>1</a:t>
            </a:r>
            <a:r>
              <a:rPr lang="hr-HR" sz="3600" dirty="0"/>
              <a:t>B</a:t>
            </a:r>
            <a:r>
              <a:rPr lang="hr-HR" sz="3600" baseline="-25000" dirty="0"/>
              <a:t>2</a:t>
            </a:r>
            <a:r>
              <a:rPr lang="hr-HR" sz="3600" dirty="0"/>
              <a:t>=110. Nacrtati valne oblike na izlazima bistabila za prva 4 taktna impulsa</a:t>
            </a:r>
            <a:r>
              <a:rPr lang="hr-HR" sz="3600" dirty="0" smtClean="0"/>
              <a:t>.</a:t>
            </a:r>
            <a:endParaRPr lang="hr-HR" dirty="0"/>
          </a:p>
        </p:txBody>
      </p:sp>
      <p:sp>
        <p:nvSpPr>
          <p:cNvPr id="3" name="Rezervirano mjesto sadržaja 2"/>
          <p:cNvSpPr>
            <a:spLocks noGrp="1"/>
          </p:cNvSpPr>
          <p:nvPr>
            <p:ph idx="1"/>
          </p:nvPr>
        </p:nvSpPr>
        <p:spPr>
          <a:xfrm>
            <a:off x="152399" y="3057524"/>
            <a:ext cx="11801475" cy="3581399"/>
          </a:xfrm>
        </p:spPr>
        <p:txBody>
          <a:bodyPr/>
          <a:lstStyle/>
          <a:p>
            <a:endParaRPr lang="hr-HR" dirty="0"/>
          </a:p>
        </p:txBody>
      </p:sp>
      <p:sp>
        <p:nvSpPr>
          <p:cNvPr id="4" name="Rectangle 2"/>
          <p:cNvSpPr>
            <a:spLocks noChangeArrowheads="1"/>
          </p:cNvSpPr>
          <p:nvPr/>
        </p:nvSpPr>
        <p:spPr bwMode="auto">
          <a:xfrm>
            <a:off x="76200" y="12977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aphicFrame>
        <p:nvGraphicFramePr>
          <p:cNvPr id="5" name="Objekt 4"/>
          <p:cNvGraphicFramePr>
            <a:graphicFrameLocks noChangeAspect="1"/>
          </p:cNvGraphicFramePr>
          <p:nvPr>
            <p:extLst>
              <p:ext uri="{D42A27DB-BD31-4B8C-83A1-F6EECF244321}">
                <p14:modId xmlns:p14="http://schemas.microsoft.com/office/powerpoint/2010/main" val="3252439546"/>
              </p:ext>
            </p:extLst>
          </p:nvPr>
        </p:nvGraphicFramePr>
        <p:xfrm>
          <a:off x="76200" y="1297782"/>
          <a:ext cx="4057650" cy="1685925"/>
        </p:xfrm>
        <a:graphic>
          <a:graphicData uri="http://schemas.openxmlformats.org/presentationml/2006/ole">
            <mc:AlternateContent xmlns:mc="http://schemas.openxmlformats.org/markup-compatibility/2006">
              <mc:Choice xmlns:v="urn:schemas-microsoft-com:vml" Requires="v">
                <p:oleObj spid="_x0000_s2069" r:id="rId3" imgW="4600592" imgH="2771843" progId="Visio.Drawing.11">
                  <p:embed/>
                </p:oleObj>
              </mc:Choice>
              <mc:Fallback>
                <p:oleObj r:id="rId3" imgW="4600592" imgH="277184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97782"/>
                        <a:ext cx="4057650" cy="168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26049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sz="3200" dirty="0"/>
              <a:t>Serijski upisati podatak B</a:t>
            </a:r>
            <a:r>
              <a:rPr lang="hr-HR" sz="3200" baseline="-25000" dirty="0"/>
              <a:t>0</a:t>
            </a:r>
            <a:r>
              <a:rPr lang="hr-HR" sz="3200" dirty="0"/>
              <a:t>=B</a:t>
            </a:r>
            <a:r>
              <a:rPr lang="hr-HR" sz="3200" baseline="-25000" dirty="0"/>
              <a:t>1</a:t>
            </a:r>
            <a:r>
              <a:rPr lang="hr-HR" sz="3200" dirty="0"/>
              <a:t>=B</a:t>
            </a:r>
            <a:r>
              <a:rPr lang="hr-HR" sz="3200" baseline="-25000" dirty="0"/>
              <a:t>2</a:t>
            </a:r>
            <a:r>
              <a:rPr lang="hr-HR" sz="3200" dirty="0"/>
              <a:t> =100 u </a:t>
            </a:r>
            <a:r>
              <a:rPr lang="hr-HR" sz="3200" dirty="0" err="1"/>
              <a:t>posmačni</a:t>
            </a:r>
            <a:r>
              <a:rPr lang="hr-HR" sz="3200" dirty="0"/>
              <a:t> registar izveden sa </a:t>
            </a:r>
            <a:r>
              <a:rPr lang="hr-HR" sz="3200" dirty="0" smtClean="0"/>
              <a:t>D </a:t>
            </a:r>
            <a:r>
              <a:rPr lang="hr-HR" sz="3200" dirty="0" err="1" smtClean="0"/>
              <a:t>bistabilima</a:t>
            </a:r>
            <a:r>
              <a:rPr lang="hr-HR" sz="3200" dirty="0"/>
              <a:t>, te analizirati rad  prikazom tablice stanja. Nacrtati shemu spoja.</a:t>
            </a:r>
          </a:p>
        </p:txBody>
      </p:sp>
      <p:sp>
        <p:nvSpPr>
          <p:cNvPr id="3" name="Rezervirano mjesto sadržaja 2"/>
          <p:cNvSpPr>
            <a:spLocks noGrp="1"/>
          </p:cNvSpPr>
          <p:nvPr>
            <p:ph idx="1"/>
          </p:nvPr>
        </p:nvSpPr>
        <p:spPr>
          <a:xfrm>
            <a:off x="695325" y="6048374"/>
            <a:ext cx="10515600" cy="461963"/>
          </a:xfrm>
        </p:spPr>
        <p:txBody>
          <a:bodyPr>
            <a:normAutofit lnSpcReduction="10000"/>
          </a:bodyPr>
          <a:lstStyle/>
          <a:p>
            <a:endParaRPr lang="hr-HR"/>
          </a:p>
        </p:txBody>
      </p:sp>
      <p:graphicFrame>
        <p:nvGraphicFramePr>
          <p:cNvPr id="4" name="Object 4"/>
          <p:cNvGraphicFramePr>
            <a:graphicFrameLocks noChangeAspect="1"/>
          </p:cNvGraphicFramePr>
          <p:nvPr>
            <p:extLst>
              <p:ext uri="{D42A27DB-BD31-4B8C-83A1-F6EECF244321}">
                <p14:modId xmlns:p14="http://schemas.microsoft.com/office/powerpoint/2010/main" val="3547096080"/>
              </p:ext>
            </p:extLst>
          </p:nvPr>
        </p:nvGraphicFramePr>
        <p:xfrm>
          <a:off x="838200" y="2544462"/>
          <a:ext cx="4840288" cy="1873250"/>
        </p:xfrm>
        <a:graphic>
          <a:graphicData uri="http://schemas.openxmlformats.org/presentationml/2006/ole">
            <mc:AlternateContent xmlns:mc="http://schemas.openxmlformats.org/markup-compatibility/2006">
              <mc:Choice xmlns:v="urn:schemas-microsoft-com:vml" Requires="v">
                <p:oleObj spid="_x0000_s6162" name="VISIO" r:id="rId3" imgW="5154480" imgH="1994760" progId="Visio.Drawing.11">
                  <p:embed/>
                </p:oleObj>
              </mc:Choice>
              <mc:Fallback>
                <p:oleObj name="VISIO" r:id="rId3" imgW="5154480" imgH="199476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44462"/>
                        <a:ext cx="484028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1621927861"/>
              </p:ext>
            </p:extLst>
          </p:nvPr>
        </p:nvGraphicFramePr>
        <p:xfrm>
          <a:off x="7155657" y="2249980"/>
          <a:ext cx="2530475" cy="2462213"/>
        </p:xfrm>
        <a:graphic>
          <a:graphicData uri="http://schemas.openxmlformats.org/presentationml/2006/ole">
            <mc:AlternateContent xmlns:mc="http://schemas.openxmlformats.org/markup-compatibility/2006">
              <mc:Choice xmlns:v="urn:schemas-microsoft-com:vml" Requires="v">
                <p:oleObj spid="_x0000_s6163" name="VISIO" r:id="rId5" imgW="2110680" imgH="2051640" progId="Visio.Drawing.11">
                  <p:embed/>
                </p:oleObj>
              </mc:Choice>
              <mc:Fallback>
                <p:oleObj name="VISIO" r:id="rId5" imgW="2110680" imgH="2051640"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5657" y="2249980"/>
                        <a:ext cx="2530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9901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0024" y="136525"/>
            <a:ext cx="11896725" cy="1325563"/>
          </a:xfrm>
        </p:spPr>
        <p:txBody>
          <a:bodyPr>
            <a:normAutofit/>
          </a:bodyPr>
          <a:lstStyle/>
          <a:p>
            <a:r>
              <a:rPr lang="hr-HR" sz="3200" dirty="0"/>
              <a:t>Nacrtati shemu </a:t>
            </a:r>
            <a:r>
              <a:rPr lang="hr-HR" sz="3200" dirty="0" err="1"/>
              <a:t>trobitnog</a:t>
            </a:r>
            <a:r>
              <a:rPr lang="hr-HR" sz="3200" dirty="0"/>
              <a:t> binarnog asinkronog brojila koje broji unazad i analizirati rad prikazom tablice stanja.</a:t>
            </a: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3510358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Nacrtati simbol i logičku shemu </a:t>
            </a:r>
            <a:r>
              <a:rPr lang="hr-HR" dirty="0" err="1"/>
              <a:t>dekodera</a:t>
            </a:r>
            <a:r>
              <a:rPr lang="hr-HR" dirty="0"/>
              <a:t> 2/4, te napisati tablicu stanja.</a:t>
            </a: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3614997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Nacrtati simbol i logičku shemu </a:t>
            </a:r>
            <a:r>
              <a:rPr lang="hr-HR" dirty="0" err="1"/>
              <a:t>multipleksora</a:t>
            </a:r>
            <a:r>
              <a:rPr lang="hr-HR" dirty="0"/>
              <a:t> 4/1, te napisati tablicu stanja</a:t>
            </a: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1358308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500062"/>
            <a:ext cx="10515600" cy="1325563"/>
          </a:xfrm>
        </p:spPr>
        <p:txBody>
          <a:bodyPr>
            <a:normAutofit/>
          </a:bodyPr>
          <a:lstStyle/>
          <a:p>
            <a:r>
              <a:rPr kumimoji="0" lang="hr-HR" altLang="sr-Latn-RS" sz="3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Pomoću </a:t>
            </a:r>
            <a:r>
              <a:rPr kumimoji="0" lang="hr-HR" altLang="sr-Latn-RS" sz="32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dekodera</a:t>
            </a:r>
            <a:r>
              <a:rPr kumimoji="0" lang="hr-HR" altLang="sr-Latn-RS" sz="3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realizirati  logičku funkciju (napisati tablicu stanja i nacrtati shemu spoja</a:t>
            </a:r>
            <a:endParaRPr lang="hr-HR" sz="3200" dirty="0"/>
          </a:p>
        </p:txBody>
      </p:sp>
      <p:sp>
        <p:nvSpPr>
          <p:cNvPr id="3" name="Rezervirano mjesto sadržaja 2"/>
          <p:cNvSpPr>
            <a:spLocks noGrp="1"/>
          </p:cNvSpPr>
          <p:nvPr>
            <p:ph idx="1"/>
          </p:nvPr>
        </p:nvSpPr>
        <p:spPr/>
        <p:txBody>
          <a:bodyPr/>
          <a:lstStyle/>
          <a:p>
            <a:endParaRPr lang="hr-HR" dirty="0"/>
          </a:p>
        </p:txBody>
      </p:sp>
      <p:sp>
        <p:nvSpPr>
          <p:cNvPr id="4" name="Rectangle 2"/>
          <p:cNvSpPr>
            <a:spLocks noChangeArrowheads="1"/>
          </p:cNvSpPr>
          <p:nvPr/>
        </p:nvSpPr>
        <p:spPr bwMode="auto">
          <a:xfrm>
            <a:off x="5709816" y="232732"/>
            <a:ext cx="10390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1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hr-HR" altLang="sr-Latn-RS" sz="1800" b="0" i="0" u="none" strike="noStrike" cap="none" normalizeH="0" baseline="0" dirty="0" smtClean="0">
              <a:ln>
                <a:noFill/>
              </a:ln>
              <a:solidFill>
                <a:schemeClr val="tx1"/>
              </a:solidFill>
              <a:effectLst/>
              <a:latin typeface="Arial" panose="020B0604020202020204" pitchFamily="34" charset="0"/>
            </a:endParaRPr>
          </a:p>
        </p:txBody>
      </p:sp>
      <p:pic>
        <p:nvPicPr>
          <p:cNvPr id="3073" name="Slika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274" y="1246981"/>
            <a:ext cx="3318671" cy="3817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9050" y="9159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2669272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a:t>Pomoću </a:t>
            </a:r>
            <a:r>
              <a:rPr lang="hr-HR" dirty="0" err="1"/>
              <a:t>multipleksora</a:t>
            </a:r>
            <a:r>
              <a:rPr lang="hr-HR" dirty="0"/>
              <a:t> 4/1 realizirati logičku funkciju  (napisati tablicu stanja i nacrtati shemu spoja)</a:t>
            </a: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3371796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Nacrtati simbol i shemu potpunog zbrajala i napisati pripadajuću tablicu stanja.</a:t>
            </a:r>
          </a:p>
        </p:txBody>
      </p:sp>
      <p:sp>
        <p:nvSpPr>
          <p:cNvPr id="3" name="Rezervirano mjesto sadržaja 2"/>
          <p:cNvSpPr>
            <a:spLocks noGrp="1"/>
          </p:cNvSpPr>
          <p:nvPr>
            <p:ph idx="1"/>
          </p:nvPr>
        </p:nvSpPr>
        <p:spPr>
          <a:xfrm>
            <a:off x="838200" y="5943599"/>
            <a:ext cx="10515600" cy="233363"/>
          </a:xfrm>
        </p:spPr>
        <p:txBody>
          <a:bodyPr>
            <a:normAutofit fontScale="47500" lnSpcReduction="20000"/>
          </a:bodyPr>
          <a:lstStyle/>
          <a:p>
            <a:endParaRPr lang="hr-HR"/>
          </a:p>
        </p:txBody>
      </p:sp>
      <p:graphicFrame>
        <p:nvGraphicFramePr>
          <p:cNvPr id="4" name="Object 5"/>
          <p:cNvGraphicFramePr>
            <a:graphicFrameLocks noChangeAspect="1"/>
          </p:cNvGraphicFramePr>
          <p:nvPr>
            <p:extLst>
              <p:ext uri="{D42A27DB-BD31-4B8C-83A1-F6EECF244321}">
                <p14:modId xmlns:p14="http://schemas.microsoft.com/office/powerpoint/2010/main" val="2694295715"/>
              </p:ext>
            </p:extLst>
          </p:nvPr>
        </p:nvGraphicFramePr>
        <p:xfrm>
          <a:off x="283507" y="1690688"/>
          <a:ext cx="4928856" cy="1809428"/>
        </p:xfrm>
        <a:graphic>
          <a:graphicData uri="http://schemas.openxmlformats.org/presentationml/2006/ole">
            <mc:AlternateContent xmlns:mc="http://schemas.openxmlformats.org/markup-compatibility/2006">
              <mc:Choice xmlns:v="urn:schemas-microsoft-com:vml" Requires="v">
                <p:oleObj spid="_x0000_s10257" name="VISIO" r:id="rId3" imgW="3292200" imgH="1207440" progId="Visio.Drawing.11">
                  <p:embed/>
                </p:oleObj>
              </mc:Choice>
              <mc:Fallback>
                <p:oleObj name="VISIO" r:id="rId3" imgW="3292200" imgH="120744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507" y="1690688"/>
                        <a:ext cx="4928856" cy="18094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184083548"/>
              </p:ext>
            </p:extLst>
          </p:nvPr>
        </p:nvGraphicFramePr>
        <p:xfrm>
          <a:off x="283507" y="4466084"/>
          <a:ext cx="1321445" cy="1029841"/>
        </p:xfrm>
        <a:graphic>
          <a:graphicData uri="http://schemas.openxmlformats.org/presentationml/2006/ole">
            <mc:AlternateContent xmlns:mc="http://schemas.openxmlformats.org/markup-compatibility/2006">
              <mc:Choice xmlns:v="urn:schemas-microsoft-com:vml" Requires="v">
                <p:oleObj spid="_x0000_s10258" name="VISIO" r:id="rId5" imgW="948960" imgH="737640" progId="Visio.Drawing.11">
                  <p:embed/>
                </p:oleObj>
              </mc:Choice>
              <mc:Fallback>
                <p:oleObj name="VISIO" r:id="rId5" imgW="948960" imgH="737640"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507" y="4466084"/>
                        <a:ext cx="1321445" cy="10298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364963573"/>
              </p:ext>
            </p:extLst>
          </p:nvPr>
        </p:nvGraphicFramePr>
        <p:xfrm>
          <a:off x="8689504" y="2022818"/>
          <a:ext cx="2664296" cy="3613600"/>
        </p:xfrm>
        <a:graphic>
          <a:graphicData uri="http://schemas.openxmlformats.org/presentationml/2006/ole">
            <mc:AlternateContent xmlns:mc="http://schemas.openxmlformats.org/markup-compatibility/2006">
              <mc:Choice xmlns:v="urn:schemas-microsoft-com:vml" Requires="v">
                <p:oleObj spid="_x0000_s10259" name="Document" r:id="rId7" imgW="1123354" imgH="1735480" progId="Word.Document.8">
                  <p:embed/>
                </p:oleObj>
              </mc:Choice>
              <mc:Fallback>
                <p:oleObj name="Document" r:id="rId7" imgW="1123354" imgH="173548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9504" y="2022818"/>
                        <a:ext cx="2664296" cy="361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7105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2875" y="365125"/>
            <a:ext cx="11925300" cy="1325563"/>
          </a:xfrm>
        </p:spPr>
        <p:txBody>
          <a:bodyPr>
            <a:noAutofit/>
          </a:bodyPr>
          <a:lstStyle/>
          <a:p>
            <a:r>
              <a:rPr lang="hr-HR" sz="3200" dirty="0"/>
              <a:t>Nacrtati shemu DA pretvornika za pretvorbu 4-bitnog binarnog broja u analogni oblik. Označiti vrijednosti svih otpornika, ako otpornik koji odgovara najznačajnijem bitu ima vrijednost od 2kΩ. Odrediti vrijednost izlaznog napona, ako je na ulaz dovedena binarna kombinacija 1010 uz napon rezolucije od 0,1V.</a:t>
            </a:r>
          </a:p>
        </p:txBody>
      </p:sp>
      <p:sp>
        <p:nvSpPr>
          <p:cNvPr id="3" name="Rezervirano mjesto sadržaja 2"/>
          <p:cNvSpPr>
            <a:spLocks noGrp="1"/>
          </p:cNvSpPr>
          <p:nvPr>
            <p:ph idx="1"/>
          </p:nvPr>
        </p:nvSpPr>
        <p:spPr>
          <a:xfrm>
            <a:off x="161924" y="2159000"/>
            <a:ext cx="11820525" cy="4351338"/>
          </a:xfrm>
        </p:spPr>
        <p:txBody>
          <a:bodyPr/>
          <a:lstStyle/>
          <a:p>
            <a:endParaRPr lang="hr-HR"/>
          </a:p>
        </p:txBody>
      </p:sp>
    </p:spTree>
    <p:extLst>
      <p:ext uri="{BB962C8B-B14F-4D97-AF65-F5344CB8AC3E}">
        <p14:creationId xmlns:p14="http://schemas.microsoft.com/office/powerpoint/2010/main" val="3277254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3825" y="365125"/>
            <a:ext cx="11944349" cy="1325563"/>
          </a:xfrm>
        </p:spPr>
        <p:txBody>
          <a:bodyPr>
            <a:noAutofit/>
          </a:bodyPr>
          <a:lstStyle/>
          <a:p>
            <a:r>
              <a:rPr lang="hr-HR" sz="3200" dirty="0"/>
              <a:t>Izračunati maksimalni iznos izlaznog napona DA pretvornika, ako se za podatak 11001110 dobije na izlazu vrijednost napona od 24V, a za podatak 00000000  se dobije 0V.</a:t>
            </a:r>
          </a:p>
        </p:txBody>
      </p:sp>
      <p:sp>
        <p:nvSpPr>
          <p:cNvPr id="3" name="Rezervirano mjesto sadržaja 2"/>
          <p:cNvSpPr>
            <a:spLocks noGrp="1"/>
          </p:cNvSpPr>
          <p:nvPr>
            <p:ph idx="1"/>
          </p:nvPr>
        </p:nvSpPr>
        <p:spPr>
          <a:xfrm>
            <a:off x="200025" y="1825625"/>
            <a:ext cx="11153775" cy="4351338"/>
          </a:xfrm>
        </p:spPr>
        <p:txBody>
          <a:bodyPr/>
          <a:lstStyle/>
          <a:p>
            <a:endParaRPr lang="hr-HR" dirty="0"/>
          </a:p>
        </p:txBody>
      </p:sp>
    </p:spTree>
    <p:extLst>
      <p:ext uri="{BB962C8B-B14F-4D97-AF65-F5344CB8AC3E}">
        <p14:creationId xmlns:p14="http://schemas.microsoft.com/office/powerpoint/2010/main" val="2323837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a:t>Nacrtati shemu </a:t>
            </a:r>
            <a:r>
              <a:rPr lang="hr-HR" dirty="0" err="1"/>
              <a:t>Wilkinsonovog</a:t>
            </a:r>
            <a:r>
              <a:rPr lang="hr-HR" dirty="0"/>
              <a:t> AD pretvornika i na vremenskom dijagramu analizirati rad</a:t>
            </a:r>
            <a:r>
              <a:rPr lang="hr-HR" dirty="0" smtClean="0"/>
              <a:t>.</a:t>
            </a:r>
            <a:endParaRPr lang="hr-HR" dirty="0"/>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3832488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499" y="155575"/>
            <a:ext cx="11896725" cy="1325563"/>
          </a:xfrm>
        </p:spPr>
        <p:txBody>
          <a:bodyPr>
            <a:noAutofit/>
          </a:bodyPr>
          <a:lstStyle/>
          <a:p>
            <a:r>
              <a:rPr lang="hr-HR" sz="3200" dirty="0"/>
              <a:t>Nacrtati matrični prikaz permanentne memorije čiji sadržaj će odgovarati rješenju zadanih funkcija.  Odrediti sadržaj memorije na lokaciji čija je adresa 110</a:t>
            </a:r>
          </a:p>
        </p:txBody>
      </p:sp>
      <p:sp>
        <p:nvSpPr>
          <p:cNvPr id="3" name="Rezervirano mjesto sadržaja 2"/>
          <p:cNvSpPr>
            <a:spLocks noGrp="1"/>
          </p:cNvSpPr>
          <p:nvPr>
            <p:ph idx="1"/>
          </p:nvPr>
        </p:nvSpPr>
        <p:spPr>
          <a:xfrm>
            <a:off x="104775" y="2366645"/>
            <a:ext cx="10515600" cy="4351338"/>
          </a:xfrm>
        </p:spPr>
        <p:txBody>
          <a:bodyPr/>
          <a:lstStyle/>
          <a:p>
            <a:endParaRPr lang="hr-HR" dirty="0"/>
          </a:p>
        </p:txBody>
      </p:sp>
      <p:pic>
        <p:nvPicPr>
          <p:cNvPr id="4" name="Slika 3"/>
          <p:cNvPicPr/>
          <p:nvPr/>
        </p:nvPicPr>
        <p:blipFill>
          <a:blip r:embed="rId2">
            <a:extLst>
              <a:ext uri="{28A0092B-C50C-407E-A947-70E740481C1C}">
                <a14:useLocalDpi xmlns:a14="http://schemas.microsoft.com/office/drawing/2010/main" val="0"/>
              </a:ext>
            </a:extLst>
          </a:blip>
          <a:srcRect/>
          <a:stretch>
            <a:fillRect/>
          </a:stretch>
        </p:blipFill>
        <p:spPr bwMode="auto">
          <a:xfrm>
            <a:off x="4937442" y="1041082"/>
            <a:ext cx="1368108" cy="1206817"/>
          </a:xfrm>
          <a:prstGeom prst="rect">
            <a:avLst/>
          </a:prstGeom>
          <a:noFill/>
          <a:ln>
            <a:noFill/>
          </a:ln>
        </p:spPr>
      </p:pic>
    </p:spTree>
    <p:extLst>
      <p:ext uri="{BB962C8B-B14F-4D97-AF65-F5344CB8AC3E}">
        <p14:creationId xmlns:p14="http://schemas.microsoft.com/office/powerpoint/2010/main" val="870994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dirty="0"/>
              <a:t>Nacrtati </a:t>
            </a:r>
            <a:r>
              <a:rPr lang="hr-HR" sz="3200" dirty="0" err="1"/>
              <a:t>Johnsonovo</a:t>
            </a:r>
            <a:r>
              <a:rPr lang="hr-HR" sz="3200" dirty="0"/>
              <a:t> brojilo izvedeno sa tri D bistabila, te analizirati rad </a:t>
            </a:r>
            <a:r>
              <a:rPr lang="hr-HR" sz="3200" b="1" dirty="0"/>
              <a:t> </a:t>
            </a:r>
            <a:r>
              <a:rPr lang="hr-HR" sz="3200" dirty="0"/>
              <a:t>prikazom tablice stanja i dijagramom stanja.</a:t>
            </a:r>
          </a:p>
        </p:txBody>
      </p:sp>
      <p:sp>
        <p:nvSpPr>
          <p:cNvPr id="3" name="Rezervirano mjesto sadržaja 2"/>
          <p:cNvSpPr>
            <a:spLocks noGrp="1"/>
          </p:cNvSpPr>
          <p:nvPr>
            <p:ph idx="1"/>
          </p:nvPr>
        </p:nvSpPr>
        <p:spPr>
          <a:xfrm>
            <a:off x="196948" y="6362700"/>
            <a:ext cx="11774658" cy="291317"/>
          </a:xfrm>
        </p:spPr>
        <p:txBody>
          <a:bodyPr>
            <a:normAutofit fontScale="62500" lnSpcReduction="20000"/>
          </a:bodyPr>
          <a:lstStyle/>
          <a:p>
            <a:endParaRPr lang="hr-HR" dirty="0"/>
          </a:p>
        </p:txBody>
      </p:sp>
      <p:pic>
        <p:nvPicPr>
          <p:cNvPr id="4" name="Slika 3"/>
          <p:cNvPicPr>
            <a:picLocks noChangeAspect="1"/>
          </p:cNvPicPr>
          <p:nvPr/>
        </p:nvPicPr>
        <p:blipFill>
          <a:blip r:embed="rId3"/>
          <a:stretch>
            <a:fillRect/>
          </a:stretch>
        </p:blipFill>
        <p:spPr>
          <a:xfrm>
            <a:off x="557643" y="1576514"/>
            <a:ext cx="6885714" cy="2028571"/>
          </a:xfrm>
          <a:prstGeom prst="rect">
            <a:avLst/>
          </a:prstGeom>
        </p:spPr>
      </p:pic>
      <p:graphicFrame>
        <p:nvGraphicFramePr>
          <p:cNvPr id="5" name="Object 5"/>
          <p:cNvGraphicFramePr>
            <a:graphicFrameLocks noChangeAspect="1"/>
          </p:cNvGraphicFramePr>
          <p:nvPr>
            <p:extLst>
              <p:ext uri="{D42A27DB-BD31-4B8C-83A1-F6EECF244321}">
                <p14:modId xmlns:p14="http://schemas.microsoft.com/office/powerpoint/2010/main" val="235639217"/>
              </p:ext>
            </p:extLst>
          </p:nvPr>
        </p:nvGraphicFramePr>
        <p:xfrm>
          <a:off x="8245074" y="1690688"/>
          <a:ext cx="2016125" cy="2927350"/>
        </p:xfrm>
        <a:graphic>
          <a:graphicData uri="http://schemas.openxmlformats.org/presentationml/2006/ole">
            <mc:AlternateContent xmlns:mc="http://schemas.openxmlformats.org/markup-compatibility/2006">
              <mc:Choice xmlns:v="urn:schemas-microsoft-com:vml" Requires="v">
                <p:oleObj spid="_x0000_s7178" name="Document" r:id="rId4" imgW="1006471" imgH="1600886" progId="Word.Document.8">
                  <p:embed/>
                </p:oleObj>
              </mc:Choice>
              <mc:Fallback>
                <p:oleObj name="Document" r:id="rId4" imgW="1006471" imgH="160088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5074" y="1690688"/>
                        <a:ext cx="201612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Slika 5"/>
          <p:cNvPicPr>
            <a:picLocks noChangeAspect="1"/>
          </p:cNvPicPr>
          <p:nvPr/>
        </p:nvPicPr>
        <p:blipFill>
          <a:blip r:embed="rId6"/>
          <a:stretch>
            <a:fillRect/>
          </a:stretch>
        </p:blipFill>
        <p:spPr>
          <a:xfrm>
            <a:off x="700443" y="3748276"/>
            <a:ext cx="5685714" cy="2523809"/>
          </a:xfrm>
          <a:prstGeom prst="rect">
            <a:avLst/>
          </a:prstGeom>
        </p:spPr>
      </p:pic>
    </p:spTree>
    <p:extLst>
      <p:ext uri="{BB962C8B-B14F-4D97-AF65-F5344CB8AC3E}">
        <p14:creationId xmlns:p14="http://schemas.microsoft.com/office/powerpoint/2010/main" val="123072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Simbolički prikaz memorijske hijerarhije u računarskom sustavu</a:t>
            </a:r>
          </a:p>
        </p:txBody>
      </p:sp>
      <p:pic>
        <p:nvPicPr>
          <p:cNvPr id="4" name="Picture 2"/>
          <p:cNvPicPr>
            <a:picLocks noChangeAspect="1" noChangeArrowheads="1"/>
          </p:cNvPicPr>
          <p:nvPr/>
        </p:nvPicPr>
        <p:blipFill>
          <a:blip r:embed="rId2" cstate="print"/>
          <a:srcRect/>
          <a:stretch>
            <a:fillRect/>
          </a:stretch>
        </p:blipFill>
        <p:spPr bwMode="auto">
          <a:xfrm>
            <a:off x="1943562" y="2010867"/>
            <a:ext cx="7892970" cy="4597992"/>
          </a:xfrm>
          <a:prstGeom prst="rect">
            <a:avLst/>
          </a:prstGeom>
          <a:noFill/>
          <a:ln w="9525">
            <a:noFill/>
            <a:miter lim="800000"/>
            <a:headEnd/>
            <a:tailEnd/>
          </a:ln>
        </p:spPr>
      </p:pic>
    </p:spTree>
    <p:extLst>
      <p:ext uri="{BB962C8B-B14F-4D97-AF65-F5344CB8AC3E}">
        <p14:creationId xmlns:p14="http://schemas.microsoft.com/office/powerpoint/2010/main" val="216026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Objasniti osnovne pojmove vezane za organizaciju podataka na tvrdom disku</a:t>
            </a: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3662808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6201" y="0"/>
            <a:ext cx="12115799" cy="1114425"/>
          </a:xfrm>
        </p:spPr>
        <p:txBody>
          <a:bodyPr>
            <a:normAutofit fontScale="90000"/>
          </a:bodyPr>
          <a:lstStyle/>
          <a:p>
            <a:r>
              <a:rPr lang="hr-HR" sz="3600" dirty="0"/>
              <a:t>Serijski upisati podatak </a:t>
            </a:r>
            <a:r>
              <a:rPr lang="hr-HR" sz="3600" dirty="0" smtClean="0"/>
              <a:t>B</a:t>
            </a:r>
            <a:r>
              <a:rPr lang="hr-HR" sz="3600" baseline="-25000" dirty="0" smtClean="0"/>
              <a:t>0</a:t>
            </a:r>
            <a:r>
              <a:rPr lang="hr-HR" sz="3600" dirty="0" smtClean="0"/>
              <a:t>B</a:t>
            </a:r>
            <a:r>
              <a:rPr lang="hr-HR" sz="3600" baseline="-25000" dirty="0" smtClean="0"/>
              <a:t>1</a:t>
            </a:r>
            <a:r>
              <a:rPr lang="hr-HR" sz="3600" dirty="0" smtClean="0"/>
              <a:t>B</a:t>
            </a:r>
            <a:r>
              <a:rPr lang="hr-HR" sz="3600" baseline="-25000" dirty="0" smtClean="0"/>
              <a:t>2</a:t>
            </a:r>
            <a:r>
              <a:rPr lang="hr-HR" sz="3600" dirty="0" smtClean="0"/>
              <a:t>=110 </a:t>
            </a:r>
            <a:r>
              <a:rPr lang="hr-HR" sz="3600" dirty="0"/>
              <a:t>u </a:t>
            </a:r>
            <a:r>
              <a:rPr lang="hr-HR" sz="3600" dirty="0" err="1"/>
              <a:t>posmačni</a:t>
            </a:r>
            <a:r>
              <a:rPr lang="hr-HR" sz="3600" dirty="0"/>
              <a:t> registar izveden sa JK </a:t>
            </a:r>
            <a:r>
              <a:rPr lang="hr-HR" sz="3600" dirty="0" err="1" smtClean="0"/>
              <a:t>bistabilima</a:t>
            </a:r>
            <a:r>
              <a:rPr lang="hr-HR" sz="3600" dirty="0"/>
              <a:t>, </a:t>
            </a:r>
            <a:r>
              <a:rPr lang="hr-HR" sz="3600" dirty="0" smtClean="0"/>
              <a:t>analizirati </a:t>
            </a:r>
            <a:r>
              <a:rPr lang="hr-HR" sz="3600" dirty="0"/>
              <a:t>rad </a:t>
            </a:r>
            <a:r>
              <a:rPr lang="hr-HR" sz="3600" dirty="0" smtClean="0"/>
              <a:t>prikazom </a:t>
            </a:r>
            <a:r>
              <a:rPr lang="hr-HR" sz="3600" dirty="0"/>
              <a:t>tablice </a:t>
            </a:r>
            <a:r>
              <a:rPr lang="hr-HR" sz="3100" dirty="0" smtClean="0"/>
              <a:t>stanja. </a:t>
            </a:r>
            <a:r>
              <a:rPr lang="hr-HR" sz="3600" dirty="0" smtClean="0"/>
              <a:t>Nacrtati </a:t>
            </a:r>
            <a:r>
              <a:rPr lang="hr-HR" sz="3600" dirty="0"/>
              <a:t>shemu spoja</a:t>
            </a:r>
            <a:r>
              <a:rPr lang="hr-HR" sz="3600" dirty="0" smtClean="0"/>
              <a:t>.</a:t>
            </a:r>
            <a:endParaRPr lang="hr-HR" sz="3600" dirty="0"/>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4274427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 y="365125"/>
            <a:ext cx="12049125" cy="1325563"/>
          </a:xfrm>
        </p:spPr>
        <p:txBody>
          <a:bodyPr>
            <a:normAutofit fontScale="90000"/>
          </a:bodyPr>
          <a:lstStyle/>
          <a:p>
            <a:r>
              <a:rPr lang="hr-HR" dirty="0"/>
              <a:t>Nacrtati prstenasto brojilo izvedeno sa tri D bistabila, te analizirati rad </a:t>
            </a:r>
            <a:r>
              <a:rPr lang="hr-HR" b="1" dirty="0"/>
              <a:t> </a:t>
            </a:r>
            <a:r>
              <a:rPr lang="hr-HR" dirty="0"/>
              <a:t>prikazom tablice stanja i dijagramom stanja i početnim stanjem B</a:t>
            </a:r>
            <a:r>
              <a:rPr lang="hr-HR" baseline="-25000" dirty="0"/>
              <a:t>0</a:t>
            </a:r>
            <a:r>
              <a:rPr lang="hr-HR" dirty="0"/>
              <a:t>B</a:t>
            </a:r>
            <a:r>
              <a:rPr lang="hr-HR" baseline="-25000" dirty="0"/>
              <a:t>1</a:t>
            </a:r>
            <a:r>
              <a:rPr lang="hr-HR" dirty="0"/>
              <a:t>B</a:t>
            </a:r>
            <a:r>
              <a:rPr lang="hr-HR" baseline="-25000" dirty="0"/>
              <a:t>2</a:t>
            </a:r>
            <a:r>
              <a:rPr lang="hr-HR" dirty="0"/>
              <a:t>=100.</a:t>
            </a: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3197830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4299" y="365125"/>
            <a:ext cx="12077701" cy="1325563"/>
          </a:xfrm>
        </p:spPr>
        <p:txBody>
          <a:bodyPr>
            <a:noAutofit/>
          </a:bodyPr>
          <a:lstStyle/>
          <a:p>
            <a:r>
              <a:rPr lang="hr-HR" sz="3200" dirty="0"/>
              <a:t>Nacrtati shemu 3-bitnog asinkronog binarnog brojila. Koristiti negativnim bridom okidane T </a:t>
            </a:r>
            <a:r>
              <a:rPr lang="hr-HR" sz="3200" dirty="0" err="1"/>
              <a:t>bistabile</a:t>
            </a:r>
            <a:r>
              <a:rPr lang="hr-HR" sz="3200" dirty="0"/>
              <a:t>. Zadano je početno stanje brojila: B</a:t>
            </a:r>
            <a:r>
              <a:rPr lang="hr-HR" sz="3200" baseline="-25000" dirty="0"/>
              <a:t>0</a:t>
            </a:r>
            <a:r>
              <a:rPr lang="hr-HR" sz="3200" dirty="0"/>
              <a:t>B</a:t>
            </a:r>
            <a:r>
              <a:rPr lang="hr-HR" sz="3200" baseline="-25000" dirty="0"/>
              <a:t>1</a:t>
            </a:r>
            <a:r>
              <a:rPr lang="hr-HR" sz="3200" dirty="0"/>
              <a:t>B</a:t>
            </a:r>
            <a:r>
              <a:rPr lang="hr-HR" sz="3200" baseline="-25000" dirty="0"/>
              <a:t>2</a:t>
            </a:r>
            <a:r>
              <a:rPr lang="hr-HR" sz="3200" dirty="0"/>
              <a:t>=010. Nacrtati valne oblike na izlazima bistabila za prva 4 taktna impulsa.</a:t>
            </a:r>
          </a:p>
        </p:txBody>
      </p:sp>
      <p:sp>
        <p:nvSpPr>
          <p:cNvPr id="3" name="Rezervirano mjesto sadržaja 2"/>
          <p:cNvSpPr>
            <a:spLocks noGrp="1"/>
          </p:cNvSpPr>
          <p:nvPr>
            <p:ph idx="1"/>
          </p:nvPr>
        </p:nvSpPr>
        <p:spPr>
          <a:xfrm>
            <a:off x="2790825" y="2025650"/>
            <a:ext cx="9124950" cy="4622800"/>
          </a:xfrm>
        </p:spPr>
        <p:txBody>
          <a:bodyPr/>
          <a:lstStyle/>
          <a:p>
            <a:endParaRPr lang="hr-HR" dirty="0"/>
          </a:p>
        </p:txBody>
      </p:sp>
      <p:sp>
        <p:nvSpPr>
          <p:cNvPr id="4" name="Rectangle 2"/>
          <p:cNvSpPr>
            <a:spLocks noChangeArrowheads="1"/>
          </p:cNvSpPr>
          <p:nvPr/>
        </p:nvSpPr>
        <p:spPr bwMode="auto">
          <a:xfrm>
            <a:off x="200025" y="2001838"/>
            <a:ext cx="101313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r-HR"/>
          </a:p>
        </p:txBody>
      </p:sp>
      <p:graphicFrame>
        <p:nvGraphicFramePr>
          <p:cNvPr id="5" name="Objekt 4"/>
          <p:cNvGraphicFramePr>
            <a:graphicFrameLocks noChangeAspect="1"/>
          </p:cNvGraphicFramePr>
          <p:nvPr>
            <p:extLst>
              <p:ext uri="{D42A27DB-BD31-4B8C-83A1-F6EECF244321}">
                <p14:modId xmlns:p14="http://schemas.microsoft.com/office/powerpoint/2010/main" val="460028096"/>
              </p:ext>
            </p:extLst>
          </p:nvPr>
        </p:nvGraphicFramePr>
        <p:xfrm>
          <a:off x="200025" y="2001838"/>
          <a:ext cx="3371850" cy="1685925"/>
        </p:xfrm>
        <a:graphic>
          <a:graphicData uri="http://schemas.openxmlformats.org/presentationml/2006/ole">
            <mc:AlternateContent xmlns:mc="http://schemas.openxmlformats.org/markup-compatibility/2006">
              <mc:Choice xmlns:v="urn:schemas-microsoft-com:vml" Requires="v">
                <p:oleObj spid="_x0000_s4115" r:id="rId3" imgW="4600592" imgH="2771843" progId="Visio.Drawing.11">
                  <p:embed/>
                </p:oleObj>
              </mc:Choice>
              <mc:Fallback>
                <p:oleObj r:id="rId3" imgW="4600592" imgH="277184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2001838"/>
                        <a:ext cx="3371850" cy="1685925"/>
                      </a:xfrm>
                      <a:prstGeom prst="rect">
                        <a:avLst/>
                      </a:prstGeom>
                      <a:noFill/>
                    </p:spPr>
                  </p:pic>
                </p:oleObj>
              </mc:Fallback>
            </mc:AlternateContent>
          </a:graphicData>
        </a:graphic>
      </p:graphicFrame>
    </p:spTree>
    <p:extLst>
      <p:ext uri="{BB962C8B-B14F-4D97-AF65-F5344CB8AC3E}">
        <p14:creationId xmlns:p14="http://schemas.microsoft.com/office/powerpoint/2010/main" val="4057137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a:t>Nacrtati shemu </a:t>
            </a:r>
            <a:r>
              <a:rPr lang="hr-HR" dirty="0" err="1"/>
              <a:t>četverobitnog</a:t>
            </a:r>
            <a:r>
              <a:rPr lang="hr-HR" dirty="0"/>
              <a:t> binarnog sinkronog paralelnog brojila  i definirati koliko stanja broji.</a:t>
            </a: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2756568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Nacrtati simbol i logičku shemu </a:t>
            </a:r>
            <a:r>
              <a:rPr lang="hr-HR" dirty="0" err="1"/>
              <a:t>dekodera</a:t>
            </a:r>
            <a:r>
              <a:rPr lang="hr-HR" dirty="0"/>
              <a:t> 3/5, te napisati tablicu stanja.</a:t>
            </a: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2888395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Nacrtati simbol i logičku shemu </a:t>
            </a:r>
            <a:r>
              <a:rPr lang="hr-HR" dirty="0" err="1"/>
              <a:t>multipleksora</a:t>
            </a:r>
            <a:r>
              <a:rPr lang="hr-HR" dirty="0"/>
              <a:t> 4/1, te napisati tablicu stanja.</a:t>
            </a: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1684932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Pomoću </a:t>
            </a:r>
            <a:r>
              <a:rPr lang="hr-HR" dirty="0" err="1"/>
              <a:t>multipleksora</a:t>
            </a:r>
            <a:r>
              <a:rPr lang="hr-HR" dirty="0"/>
              <a:t> 8/1 realizirati logičku funkciju</a:t>
            </a: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4241296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dirty="0"/>
              <a:t>Pomoću </a:t>
            </a:r>
            <a:r>
              <a:rPr lang="hr-HR" sz="3200" dirty="0" err="1"/>
              <a:t>multipleksora</a:t>
            </a:r>
            <a:r>
              <a:rPr lang="hr-HR" sz="3200" dirty="0"/>
              <a:t> 4/1 realizirati logičku funkciju  (napisati tablicu stanja i nacrtati shemu spoja)</a:t>
            </a: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3835804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6609" y="365125"/>
            <a:ext cx="11859065" cy="1325563"/>
          </a:xfrm>
        </p:spPr>
        <p:txBody>
          <a:bodyPr>
            <a:noAutofit/>
          </a:bodyPr>
          <a:lstStyle/>
          <a:p>
            <a:r>
              <a:rPr lang="hr-HR" sz="3200" dirty="0"/>
              <a:t>Nacrtati shemu 3-bitnog sinkronog binarnog brojila. Koristiti negativnim bridom okidane T </a:t>
            </a:r>
            <a:r>
              <a:rPr lang="hr-HR" sz="3200" dirty="0" err="1"/>
              <a:t>bistabile</a:t>
            </a:r>
            <a:r>
              <a:rPr lang="hr-HR" sz="3200" dirty="0"/>
              <a:t>. Zadano je početno stanje brojila: B</a:t>
            </a:r>
            <a:r>
              <a:rPr lang="hr-HR" sz="3200" baseline="-25000" dirty="0"/>
              <a:t>0</a:t>
            </a:r>
            <a:r>
              <a:rPr lang="hr-HR" sz="3200" dirty="0"/>
              <a:t>B</a:t>
            </a:r>
            <a:r>
              <a:rPr lang="hr-HR" sz="3200" baseline="-25000" dirty="0"/>
              <a:t>1</a:t>
            </a:r>
            <a:r>
              <a:rPr lang="hr-HR" sz="3200" dirty="0"/>
              <a:t>B</a:t>
            </a:r>
            <a:r>
              <a:rPr lang="hr-HR" sz="3200" baseline="-25000" dirty="0"/>
              <a:t>2</a:t>
            </a:r>
            <a:r>
              <a:rPr lang="hr-HR" sz="3200" dirty="0"/>
              <a:t>=100. Nacrtati valne oblike na izlazima bistabila za prva 4 taktna impulsa.</a:t>
            </a:r>
          </a:p>
        </p:txBody>
      </p:sp>
      <p:sp>
        <p:nvSpPr>
          <p:cNvPr id="3" name="Rezervirano mjesto sadržaja 2"/>
          <p:cNvSpPr>
            <a:spLocks noGrp="1"/>
          </p:cNvSpPr>
          <p:nvPr>
            <p:ph idx="1"/>
          </p:nvPr>
        </p:nvSpPr>
        <p:spPr>
          <a:xfrm>
            <a:off x="361657" y="6315075"/>
            <a:ext cx="7105968" cy="319454"/>
          </a:xfrm>
        </p:spPr>
        <p:txBody>
          <a:bodyPr>
            <a:normAutofit fontScale="70000" lnSpcReduction="20000"/>
          </a:bodyPr>
          <a:lstStyle/>
          <a:p>
            <a:endParaRPr lang="hr-HR" dirty="0"/>
          </a:p>
        </p:txBody>
      </p:sp>
      <p:sp>
        <p:nvSpPr>
          <p:cNvPr id="4" name="Rectangle 2"/>
          <p:cNvSpPr>
            <a:spLocks noChangeArrowheads="1"/>
          </p:cNvSpPr>
          <p:nvPr/>
        </p:nvSpPr>
        <p:spPr bwMode="auto">
          <a:xfrm>
            <a:off x="7124914" y="1665118"/>
            <a:ext cx="129951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r-HR"/>
          </a:p>
        </p:txBody>
      </p:sp>
      <p:graphicFrame>
        <p:nvGraphicFramePr>
          <p:cNvPr id="5" name="Objekt 4"/>
          <p:cNvGraphicFramePr>
            <a:graphicFrameLocks noChangeAspect="1"/>
          </p:cNvGraphicFramePr>
          <p:nvPr>
            <p:extLst>
              <p:ext uri="{D42A27DB-BD31-4B8C-83A1-F6EECF244321}">
                <p14:modId xmlns:p14="http://schemas.microsoft.com/office/powerpoint/2010/main" val="1241237612"/>
              </p:ext>
            </p:extLst>
          </p:nvPr>
        </p:nvGraphicFramePr>
        <p:xfrm>
          <a:off x="7353324" y="1665119"/>
          <a:ext cx="4632350" cy="1924709"/>
        </p:xfrm>
        <a:graphic>
          <a:graphicData uri="http://schemas.openxmlformats.org/presentationml/2006/ole">
            <mc:AlternateContent xmlns:mc="http://schemas.openxmlformats.org/markup-compatibility/2006">
              <mc:Choice xmlns:v="urn:schemas-microsoft-com:vml" Requires="v">
                <p:oleObj spid="_x0000_s1055" r:id="rId3" imgW="4600592" imgH="2771843" progId="Visio.Drawing.11">
                  <p:embed/>
                </p:oleObj>
              </mc:Choice>
              <mc:Fallback>
                <p:oleObj r:id="rId3" imgW="4600592" imgH="277184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324" y="1665119"/>
                        <a:ext cx="4632350" cy="1924709"/>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62759593"/>
              </p:ext>
            </p:extLst>
          </p:nvPr>
        </p:nvGraphicFramePr>
        <p:xfrm>
          <a:off x="668166" y="2209310"/>
          <a:ext cx="5387975" cy="2206625"/>
        </p:xfrm>
        <a:graphic>
          <a:graphicData uri="http://schemas.openxmlformats.org/presentationml/2006/ole">
            <mc:AlternateContent xmlns:mc="http://schemas.openxmlformats.org/markup-compatibility/2006">
              <mc:Choice xmlns:v="urn:schemas-microsoft-com:vml" Requires="v">
                <p:oleObj spid="_x0000_s1056" name="VISIO" r:id="rId5" imgW="6020640" imgH="2458080" progId="Visio.Drawing.11">
                  <p:embed/>
                </p:oleObj>
              </mc:Choice>
              <mc:Fallback>
                <p:oleObj name="VISIO" r:id="rId5" imgW="6020640" imgH="2458080"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166" y="2209310"/>
                        <a:ext cx="538797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566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1451" y="365125"/>
            <a:ext cx="11934824" cy="1325563"/>
          </a:xfrm>
        </p:spPr>
        <p:txBody>
          <a:bodyPr>
            <a:normAutofit fontScale="90000"/>
          </a:bodyPr>
          <a:lstStyle/>
          <a:p>
            <a:r>
              <a:rPr lang="hr-HR" dirty="0"/>
              <a:t>Nacrtati shemu paralelnog zbrajala, te prikazi zbrajanje dva broja na primjeru zbroja brojeva 23 i 14.</a:t>
            </a: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1926583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3825" y="365125"/>
            <a:ext cx="11944350" cy="1325563"/>
          </a:xfrm>
        </p:spPr>
        <p:txBody>
          <a:bodyPr>
            <a:noAutofit/>
          </a:bodyPr>
          <a:lstStyle/>
          <a:p>
            <a:r>
              <a:rPr lang="hr-HR" sz="3200" dirty="0"/>
              <a:t>Nacrtati shemu DA pretvornika za pretvorbu 4-bitnog binarnog broja u analogni oblik. Označiti vrijednosti svih otpornika, ako otpornik koji odgovara najznačajnijem bitu ima vrijednost od 1kΩ. Odrediti vrijednost izlaznog napona, ako je na ulaz dovedena binarna kombinacija 1110 uz napon rezolucije od 0,1V.</a:t>
            </a:r>
          </a:p>
        </p:txBody>
      </p:sp>
      <p:sp>
        <p:nvSpPr>
          <p:cNvPr id="3" name="Rezervirano mjesto sadržaja 2"/>
          <p:cNvSpPr>
            <a:spLocks noGrp="1"/>
          </p:cNvSpPr>
          <p:nvPr>
            <p:ph idx="1"/>
          </p:nvPr>
        </p:nvSpPr>
        <p:spPr>
          <a:xfrm>
            <a:off x="123825" y="2409824"/>
            <a:ext cx="11849100" cy="4314825"/>
          </a:xfrm>
        </p:spPr>
        <p:txBody>
          <a:bodyPr/>
          <a:lstStyle/>
          <a:p>
            <a:endParaRPr lang="hr-HR" dirty="0"/>
          </a:p>
        </p:txBody>
      </p:sp>
    </p:spTree>
    <p:extLst>
      <p:ext uri="{BB962C8B-B14F-4D97-AF65-F5344CB8AC3E}">
        <p14:creationId xmlns:p14="http://schemas.microsoft.com/office/powerpoint/2010/main" val="396915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349" y="365125"/>
            <a:ext cx="11972925" cy="1325563"/>
          </a:xfrm>
        </p:spPr>
        <p:txBody>
          <a:bodyPr>
            <a:noAutofit/>
          </a:bodyPr>
          <a:lstStyle/>
          <a:p>
            <a:r>
              <a:rPr lang="hr-HR" sz="3200" dirty="0"/>
              <a:t>Izračunati maksimalni iznos izlaznog napona DA pretvornika, ako se za podatak 11001111 dobije na izlazu vrijednost napona od 25V, a za podatak 00000000  se dobije 0V.</a:t>
            </a:r>
          </a:p>
        </p:txBody>
      </p:sp>
      <p:sp>
        <p:nvSpPr>
          <p:cNvPr id="3" name="Rezervirano mjesto sadržaja 2"/>
          <p:cNvSpPr>
            <a:spLocks noGrp="1"/>
          </p:cNvSpPr>
          <p:nvPr>
            <p:ph idx="1"/>
          </p:nvPr>
        </p:nvSpPr>
        <p:spPr/>
        <p:txBody>
          <a:bodyPr/>
          <a:lstStyle/>
          <a:p>
            <a:endParaRPr lang="hr-HR" dirty="0"/>
          </a:p>
        </p:txBody>
      </p:sp>
    </p:spTree>
    <p:extLst>
      <p:ext uri="{BB962C8B-B14F-4D97-AF65-F5344CB8AC3E}">
        <p14:creationId xmlns:p14="http://schemas.microsoft.com/office/powerpoint/2010/main" val="3581683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a:t>Nacrtati shemu </a:t>
            </a:r>
            <a:r>
              <a:rPr lang="hr-HR" dirty="0" err="1"/>
              <a:t>Wilkinsonovog</a:t>
            </a:r>
            <a:r>
              <a:rPr lang="hr-HR" dirty="0"/>
              <a:t> AD pretvornika i na vremenskom dijagramu analizirati rad</a:t>
            </a:r>
            <a:r>
              <a:rPr lang="hr-HR" dirty="0" smtClean="0"/>
              <a:t>.</a:t>
            </a:r>
            <a:endParaRPr lang="hr-HR" dirty="0"/>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320628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2399" y="365125"/>
            <a:ext cx="11858625" cy="1325563"/>
          </a:xfrm>
        </p:spPr>
        <p:txBody>
          <a:bodyPr>
            <a:noAutofit/>
          </a:bodyPr>
          <a:lstStyle/>
          <a:p>
            <a:r>
              <a:rPr lang="hr-HR" sz="3200" dirty="0"/>
              <a:t>Nacrtati matrični prikaz permanentne memorije čiji sadržaj će odgovarati rješenju zadanih funkcija.  Odrediti sadržaj memorije na lokaciji čija je adresa 010.</a:t>
            </a: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884716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Simbolički prikaz memorijske hijerarhije u računarskom sustavu</a:t>
            </a: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1631789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Nabrojati organizacije memorijskog polja</a:t>
            </a: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3282752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27000"/>
            <a:ext cx="12030075" cy="1325563"/>
          </a:xfrm>
        </p:spPr>
        <p:txBody>
          <a:bodyPr>
            <a:normAutofit fontScale="90000"/>
          </a:bodyPr>
          <a:lstStyle/>
          <a:p>
            <a:r>
              <a:rPr lang="hr-HR" dirty="0"/>
              <a:t>Serijski upisati podatak B</a:t>
            </a:r>
            <a:r>
              <a:rPr lang="hr-HR" baseline="-25000" dirty="0"/>
              <a:t>0</a:t>
            </a:r>
            <a:r>
              <a:rPr lang="hr-HR" dirty="0"/>
              <a:t>=B</a:t>
            </a:r>
            <a:r>
              <a:rPr lang="hr-HR" baseline="-25000" dirty="0"/>
              <a:t>1</a:t>
            </a:r>
            <a:r>
              <a:rPr lang="hr-HR" dirty="0"/>
              <a:t>=B</a:t>
            </a:r>
            <a:r>
              <a:rPr lang="hr-HR" baseline="-25000" dirty="0"/>
              <a:t>2</a:t>
            </a:r>
            <a:r>
              <a:rPr lang="hr-HR" dirty="0"/>
              <a:t> =010 u </a:t>
            </a:r>
            <a:r>
              <a:rPr lang="hr-HR" dirty="0" err="1"/>
              <a:t>posmačni</a:t>
            </a:r>
            <a:r>
              <a:rPr lang="hr-HR" dirty="0"/>
              <a:t> registar izveden sa D  </a:t>
            </a:r>
            <a:r>
              <a:rPr lang="hr-HR" dirty="0" err="1" smtClean="0"/>
              <a:t>bistabilima</a:t>
            </a:r>
            <a:r>
              <a:rPr lang="hr-HR" dirty="0"/>
              <a:t>, te analizirati rad  prikazom tablice stanja. Nacrtati shemu spoja.</a:t>
            </a:r>
          </a:p>
        </p:txBody>
      </p:sp>
      <p:sp>
        <p:nvSpPr>
          <p:cNvPr id="3" name="Rezervirano mjesto sadržaja 2"/>
          <p:cNvSpPr>
            <a:spLocks noGrp="1"/>
          </p:cNvSpPr>
          <p:nvPr>
            <p:ph idx="1"/>
          </p:nvPr>
        </p:nvSpPr>
        <p:spPr>
          <a:xfrm>
            <a:off x="228600" y="1825625"/>
            <a:ext cx="11125200" cy="4351338"/>
          </a:xfrm>
        </p:spPr>
        <p:txBody>
          <a:bodyPr/>
          <a:lstStyle/>
          <a:p>
            <a:endParaRPr lang="hr-HR" dirty="0"/>
          </a:p>
        </p:txBody>
      </p:sp>
    </p:spTree>
    <p:extLst>
      <p:ext uri="{BB962C8B-B14F-4D97-AF65-F5344CB8AC3E}">
        <p14:creationId xmlns:p14="http://schemas.microsoft.com/office/powerpoint/2010/main" val="1362153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499" y="365125"/>
            <a:ext cx="11915775" cy="1325563"/>
          </a:xfrm>
        </p:spPr>
        <p:txBody>
          <a:bodyPr>
            <a:normAutofit/>
          </a:bodyPr>
          <a:lstStyle/>
          <a:p>
            <a:r>
              <a:rPr lang="hr-HR" sz="3600" dirty="0"/>
              <a:t>Nacrtati </a:t>
            </a:r>
            <a:r>
              <a:rPr lang="hr-HR" sz="3600" dirty="0" err="1"/>
              <a:t>Johnsonovo</a:t>
            </a:r>
            <a:r>
              <a:rPr lang="hr-HR" sz="3600" dirty="0"/>
              <a:t> brojilo izvedeno sa tri D bistabila, te analizirati rad </a:t>
            </a:r>
            <a:r>
              <a:rPr lang="hr-HR" sz="3600" b="1" dirty="0"/>
              <a:t> </a:t>
            </a:r>
            <a:r>
              <a:rPr lang="hr-HR" sz="3600" dirty="0"/>
              <a:t>prikazom tablice stanja i dijagramom stanja.</a:t>
            </a: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3046567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350" y="365125"/>
            <a:ext cx="11925300" cy="1325563"/>
          </a:xfrm>
        </p:spPr>
        <p:txBody>
          <a:bodyPr>
            <a:noAutofit/>
          </a:bodyPr>
          <a:lstStyle/>
          <a:p>
            <a:r>
              <a:rPr lang="hr-HR" sz="3200" dirty="0"/>
              <a:t>Nacrtati shemu 3-bitnog asinkronog binarnog brojila. Koristiti negativnim bridom okidane T </a:t>
            </a:r>
            <a:r>
              <a:rPr lang="hr-HR" sz="3200" dirty="0" err="1"/>
              <a:t>bistabile</a:t>
            </a:r>
            <a:r>
              <a:rPr lang="hr-HR" sz="3200" dirty="0"/>
              <a:t>. Zadano je početno stanje brojila: B</a:t>
            </a:r>
            <a:r>
              <a:rPr lang="hr-HR" sz="3200" baseline="-25000" dirty="0"/>
              <a:t>0</a:t>
            </a:r>
            <a:r>
              <a:rPr lang="hr-HR" sz="3200" dirty="0"/>
              <a:t>B</a:t>
            </a:r>
            <a:r>
              <a:rPr lang="hr-HR" sz="3200" baseline="-25000" dirty="0"/>
              <a:t>1</a:t>
            </a:r>
            <a:r>
              <a:rPr lang="hr-HR" sz="3200" dirty="0"/>
              <a:t>B</a:t>
            </a:r>
            <a:r>
              <a:rPr lang="hr-HR" sz="3200" baseline="-25000" dirty="0"/>
              <a:t>2</a:t>
            </a:r>
            <a:r>
              <a:rPr lang="hr-HR" sz="3200" dirty="0"/>
              <a:t>=100. Nacrtati valne oblike na izlazima bistabila za prva 4 taktna impulsa</a:t>
            </a:r>
          </a:p>
        </p:txBody>
      </p:sp>
      <p:sp>
        <p:nvSpPr>
          <p:cNvPr id="3" name="Rezervirano mjesto sadržaja 2"/>
          <p:cNvSpPr>
            <a:spLocks noGrp="1"/>
          </p:cNvSpPr>
          <p:nvPr>
            <p:ph idx="1"/>
          </p:nvPr>
        </p:nvSpPr>
        <p:spPr>
          <a:xfrm>
            <a:off x="3067050" y="1924050"/>
            <a:ext cx="8991600" cy="4743449"/>
          </a:xfrm>
        </p:spPr>
        <p:txBody>
          <a:bodyPr/>
          <a:lstStyle/>
          <a:p>
            <a:endParaRPr lang="hr-HR" dirty="0"/>
          </a:p>
        </p:txBody>
      </p:sp>
      <p:sp>
        <p:nvSpPr>
          <p:cNvPr id="4" name="Rectangle 2"/>
          <p:cNvSpPr>
            <a:spLocks noChangeArrowheads="1"/>
          </p:cNvSpPr>
          <p:nvPr/>
        </p:nvSpPr>
        <p:spPr bwMode="auto">
          <a:xfrm>
            <a:off x="0" y="179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aphicFrame>
        <p:nvGraphicFramePr>
          <p:cNvPr id="5" name="Objekt 4"/>
          <p:cNvGraphicFramePr>
            <a:graphicFrameLocks noChangeAspect="1"/>
          </p:cNvGraphicFramePr>
          <p:nvPr>
            <p:extLst>
              <p:ext uri="{D42A27DB-BD31-4B8C-83A1-F6EECF244321}">
                <p14:modId xmlns:p14="http://schemas.microsoft.com/office/powerpoint/2010/main" val="2111373982"/>
              </p:ext>
            </p:extLst>
          </p:nvPr>
        </p:nvGraphicFramePr>
        <p:xfrm>
          <a:off x="0" y="1790700"/>
          <a:ext cx="4057650" cy="1685925"/>
        </p:xfrm>
        <a:graphic>
          <a:graphicData uri="http://schemas.openxmlformats.org/presentationml/2006/ole">
            <mc:AlternateContent xmlns:mc="http://schemas.openxmlformats.org/markup-compatibility/2006">
              <mc:Choice xmlns:v="urn:schemas-microsoft-com:vml" Requires="v">
                <p:oleObj spid="_x0000_s5137" r:id="rId3" imgW="4600592" imgH="2771843" progId="Visio.Drawing.11">
                  <p:embed/>
                </p:oleObj>
              </mc:Choice>
              <mc:Fallback>
                <p:oleObj r:id="rId3" imgW="4600592" imgH="277184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90700"/>
                        <a:ext cx="4057650" cy="168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5954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96312"/>
            <a:ext cx="11859064" cy="1325563"/>
          </a:xfrm>
        </p:spPr>
        <p:txBody>
          <a:bodyPr>
            <a:normAutofit fontScale="90000"/>
          </a:bodyPr>
          <a:lstStyle/>
          <a:p>
            <a:r>
              <a:rPr lang="hr-HR" dirty="0"/>
              <a:t>Nacrtati shemu </a:t>
            </a:r>
            <a:r>
              <a:rPr lang="hr-HR" dirty="0" err="1"/>
              <a:t>trobitnog</a:t>
            </a:r>
            <a:r>
              <a:rPr lang="hr-HR" dirty="0"/>
              <a:t> binarnog asinkronog brojila koje broji naprijed i analizirati rad prikazom tablice stanja.</a:t>
            </a:r>
          </a:p>
        </p:txBody>
      </p:sp>
      <p:sp>
        <p:nvSpPr>
          <p:cNvPr id="3" name="Rezervirano mjesto sadržaja 2"/>
          <p:cNvSpPr>
            <a:spLocks noGrp="1"/>
          </p:cNvSpPr>
          <p:nvPr>
            <p:ph idx="1"/>
          </p:nvPr>
        </p:nvSpPr>
        <p:spPr>
          <a:xfrm>
            <a:off x="10515600" y="1825624"/>
            <a:ext cx="1512276" cy="4870597"/>
          </a:xfrm>
        </p:spPr>
        <p:txBody>
          <a:bodyPr/>
          <a:lstStyle/>
          <a:p>
            <a:endParaRPr lang="hr-HR" dirty="0"/>
          </a:p>
        </p:txBody>
      </p:sp>
      <p:graphicFrame>
        <p:nvGraphicFramePr>
          <p:cNvPr id="4" name="Object 5"/>
          <p:cNvGraphicFramePr>
            <a:graphicFrameLocks noChangeAspect="1"/>
          </p:cNvGraphicFramePr>
          <p:nvPr>
            <p:extLst>
              <p:ext uri="{D42A27DB-BD31-4B8C-83A1-F6EECF244321}">
                <p14:modId xmlns:p14="http://schemas.microsoft.com/office/powerpoint/2010/main" val="4129490624"/>
              </p:ext>
            </p:extLst>
          </p:nvPr>
        </p:nvGraphicFramePr>
        <p:xfrm>
          <a:off x="701798" y="1895475"/>
          <a:ext cx="3746377" cy="1522413"/>
        </p:xfrm>
        <a:graphic>
          <a:graphicData uri="http://schemas.openxmlformats.org/presentationml/2006/ole">
            <mc:AlternateContent xmlns:mc="http://schemas.openxmlformats.org/markup-compatibility/2006">
              <mc:Choice xmlns:v="urn:schemas-microsoft-com:vml" Requires="v">
                <p:oleObj spid="_x0000_s8208" name="VISIO" r:id="rId3" imgW="3758760" imgH="1375560" progId="Visio.Drawing.11">
                  <p:embed/>
                </p:oleObj>
              </mc:Choice>
              <mc:Fallback>
                <p:oleObj name="VISIO" r:id="rId3" imgW="3758760" imgH="137556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798" y="1895475"/>
                        <a:ext cx="3746377" cy="1522413"/>
                      </a:xfrm>
                      <a:prstGeom prst="rect">
                        <a:avLst/>
                      </a:prstGeom>
                      <a:noFill/>
                      <a:ln>
                        <a:noFill/>
                      </a:ln>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515827666"/>
              </p:ext>
            </p:extLst>
          </p:nvPr>
        </p:nvGraphicFramePr>
        <p:xfrm>
          <a:off x="5929532" y="1895475"/>
          <a:ext cx="2570163" cy="2736850"/>
        </p:xfrm>
        <a:graphic>
          <a:graphicData uri="http://schemas.openxmlformats.org/presentationml/2006/ole">
            <mc:AlternateContent xmlns:mc="http://schemas.openxmlformats.org/markup-compatibility/2006">
              <mc:Choice xmlns:v="urn:schemas-microsoft-com:vml" Requires="v">
                <p:oleObj spid="_x0000_s8209" name="Document" r:id="rId5" imgW="2066544" imgH="2289048" progId="Word.Document.8">
                  <p:embed/>
                </p:oleObj>
              </mc:Choice>
              <mc:Fallback>
                <p:oleObj name="Document" r:id="rId5" imgW="2066544" imgH="2289048"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9532" y="1895475"/>
                        <a:ext cx="257016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244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Nacrtati simbol i logičku shemu </a:t>
            </a:r>
            <a:r>
              <a:rPr lang="hr-HR" dirty="0" err="1"/>
              <a:t>multipleksora</a:t>
            </a:r>
            <a:r>
              <a:rPr lang="hr-HR" dirty="0"/>
              <a:t> 5/1, te napisati tablicu stanja</a:t>
            </a:r>
          </a:p>
        </p:txBody>
      </p:sp>
      <p:sp>
        <p:nvSpPr>
          <p:cNvPr id="3" name="Rezervirano mjesto sadržaja 2"/>
          <p:cNvSpPr>
            <a:spLocks noGrp="1"/>
          </p:cNvSpPr>
          <p:nvPr>
            <p:ph idx="1"/>
          </p:nvPr>
        </p:nvSpPr>
        <p:spPr/>
        <p:txBody>
          <a:bodyPr/>
          <a:lstStyle/>
          <a:p>
            <a:endParaRPr lang="hr-HR" dirty="0"/>
          </a:p>
        </p:txBody>
      </p:sp>
    </p:spTree>
    <p:extLst>
      <p:ext uri="{BB962C8B-B14F-4D97-AF65-F5344CB8AC3E}">
        <p14:creationId xmlns:p14="http://schemas.microsoft.com/office/powerpoint/2010/main" val="3426279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Pomoću </a:t>
            </a:r>
            <a:r>
              <a:rPr lang="hr-HR" dirty="0" err="1"/>
              <a:t>dekodera</a:t>
            </a:r>
            <a:r>
              <a:rPr lang="hr-HR" dirty="0"/>
              <a:t> realizirati logičku funkciju   (napisati tablicu stanja i nacrtati shemu spoja)</a:t>
            </a: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2357157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7174" y="155575"/>
            <a:ext cx="11801475" cy="1044575"/>
          </a:xfrm>
        </p:spPr>
        <p:txBody>
          <a:bodyPr>
            <a:normAutofit/>
          </a:bodyPr>
          <a:lstStyle/>
          <a:p>
            <a:r>
              <a:rPr lang="hr-HR" sz="3200" dirty="0"/>
              <a:t>Pomoću </a:t>
            </a:r>
            <a:r>
              <a:rPr lang="hr-HR" sz="3200" dirty="0" err="1"/>
              <a:t>multipleksora</a:t>
            </a:r>
            <a:r>
              <a:rPr lang="hr-HR" sz="3200" dirty="0"/>
              <a:t> 8/1 realizirati logičku funkciju   (napisati tablicu stanja i nacrtati shemu spoja)</a:t>
            </a:r>
          </a:p>
        </p:txBody>
      </p:sp>
      <p:sp>
        <p:nvSpPr>
          <p:cNvPr id="3" name="Rezervirano mjesto sadržaja 2"/>
          <p:cNvSpPr>
            <a:spLocks noGrp="1"/>
          </p:cNvSpPr>
          <p:nvPr>
            <p:ph idx="1"/>
          </p:nvPr>
        </p:nvSpPr>
        <p:spPr>
          <a:xfrm>
            <a:off x="257174" y="1311275"/>
            <a:ext cx="11668126" cy="5327650"/>
          </a:xfrm>
        </p:spPr>
        <p:txBody>
          <a:bodyPr/>
          <a:lstStyle/>
          <a:p>
            <a:endParaRPr lang="hr-HR"/>
          </a:p>
        </p:txBody>
      </p:sp>
    </p:spTree>
    <p:extLst>
      <p:ext uri="{BB962C8B-B14F-4D97-AF65-F5344CB8AC3E}">
        <p14:creationId xmlns:p14="http://schemas.microsoft.com/office/powerpoint/2010/main" val="3029956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8113" y="803275"/>
            <a:ext cx="11915774" cy="1325563"/>
          </a:xfrm>
        </p:spPr>
        <p:txBody>
          <a:bodyPr>
            <a:normAutofit fontScale="90000"/>
          </a:bodyPr>
          <a:lstStyle/>
          <a:p>
            <a:r>
              <a:rPr lang="hr-HR" sz="3600" dirty="0"/>
              <a:t>Nacrtati shemu DA pretvornika za pretvorbu 3-bitnog binarnog broja u analogni oblik. Označiti vrijednosti svih otpornika, ako otpornik koji odgovara najznačajnijem bitu ima vrijednost od 1kΩ. Odrediti vrijednost izlaznog napona, ako je na ulaz dovedena binarna kombinacija 111,uz napon rezolucije od 0,2V</a:t>
            </a:r>
            <a:r>
              <a:rPr lang="hr-HR" dirty="0"/>
              <a:t>.</a:t>
            </a:r>
            <a:br>
              <a:rPr lang="hr-HR" dirty="0"/>
            </a:br>
            <a:endParaRPr lang="hr-HR" dirty="0"/>
          </a:p>
        </p:txBody>
      </p:sp>
      <p:sp>
        <p:nvSpPr>
          <p:cNvPr id="3" name="Rezervirano mjesto sadržaja 2"/>
          <p:cNvSpPr>
            <a:spLocks noGrp="1"/>
          </p:cNvSpPr>
          <p:nvPr>
            <p:ph idx="1"/>
          </p:nvPr>
        </p:nvSpPr>
        <p:spPr>
          <a:xfrm>
            <a:off x="219075" y="2506662"/>
            <a:ext cx="11696700" cy="4198938"/>
          </a:xfrm>
        </p:spPr>
        <p:txBody>
          <a:bodyPr/>
          <a:lstStyle/>
          <a:p>
            <a:endParaRPr lang="hr-HR" dirty="0"/>
          </a:p>
        </p:txBody>
      </p:sp>
    </p:spTree>
    <p:extLst>
      <p:ext uri="{BB962C8B-B14F-4D97-AF65-F5344CB8AC3E}">
        <p14:creationId xmlns:p14="http://schemas.microsoft.com/office/powerpoint/2010/main" val="4154917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2401" y="365125"/>
            <a:ext cx="11915774" cy="1325563"/>
          </a:xfrm>
        </p:spPr>
        <p:txBody>
          <a:bodyPr>
            <a:noAutofit/>
          </a:bodyPr>
          <a:lstStyle/>
          <a:p>
            <a:r>
              <a:rPr lang="hr-HR" sz="3200" dirty="0"/>
              <a:t>Izračunati maksimalni iznos izlaznog napona DA pretvornika, ako se za podatak 11001011 dobije na izlazu vrijednost napona od 21V, a za podatak 00000000  se dobije 0V.</a:t>
            </a:r>
          </a:p>
        </p:txBody>
      </p:sp>
      <p:sp>
        <p:nvSpPr>
          <p:cNvPr id="3" name="Rezervirano mjesto sadržaja 2"/>
          <p:cNvSpPr>
            <a:spLocks noGrp="1"/>
          </p:cNvSpPr>
          <p:nvPr>
            <p:ph idx="1"/>
          </p:nvPr>
        </p:nvSpPr>
        <p:spPr>
          <a:xfrm>
            <a:off x="152401" y="1825625"/>
            <a:ext cx="11201399" cy="4351338"/>
          </a:xfrm>
        </p:spPr>
        <p:txBody>
          <a:bodyPr/>
          <a:lstStyle/>
          <a:p>
            <a:endParaRPr lang="hr-HR" dirty="0"/>
          </a:p>
        </p:txBody>
      </p:sp>
    </p:spTree>
    <p:extLst>
      <p:ext uri="{BB962C8B-B14F-4D97-AF65-F5344CB8AC3E}">
        <p14:creationId xmlns:p14="http://schemas.microsoft.com/office/powerpoint/2010/main" val="2986286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4775" y="136525"/>
            <a:ext cx="11249025" cy="1325563"/>
          </a:xfrm>
        </p:spPr>
        <p:txBody>
          <a:bodyPr>
            <a:normAutofit fontScale="90000"/>
          </a:bodyPr>
          <a:lstStyle/>
          <a:p>
            <a:r>
              <a:rPr lang="hr-HR" sz="3200" dirty="0"/>
              <a:t>Nacrtati matrični prikaz permanentne memorije čiji sadržaj će odgovarati rješenju zadanih funkcija:    f</a:t>
            </a:r>
            <a:r>
              <a:rPr lang="hr-HR" sz="3200" baseline="-25000" dirty="0"/>
              <a:t>1</a:t>
            </a:r>
            <a:r>
              <a:rPr lang="hr-HR" sz="3200" dirty="0"/>
              <a:t>=A+BC  ; f</a:t>
            </a:r>
            <a:r>
              <a:rPr lang="hr-HR" sz="3200" baseline="-25000" dirty="0"/>
              <a:t>2</a:t>
            </a:r>
            <a:r>
              <a:rPr lang="hr-HR" sz="3200" dirty="0"/>
              <a:t>=  ABC     f</a:t>
            </a:r>
            <a:r>
              <a:rPr lang="hr-HR" sz="3200" baseline="-25000" dirty="0"/>
              <a:t>3</a:t>
            </a:r>
            <a:r>
              <a:rPr lang="hr-HR" sz="3200" dirty="0"/>
              <a:t>=  (A+B)C        Odrediti sadržaj memorije na lokaciji čija je adresa 100</a:t>
            </a:r>
            <a:r>
              <a:rPr lang="hr-HR" sz="3200" dirty="0" smtClean="0"/>
              <a:t>.</a:t>
            </a:r>
            <a:endParaRPr lang="hr-HR" sz="3200" dirty="0"/>
          </a:p>
        </p:txBody>
      </p:sp>
      <p:sp>
        <p:nvSpPr>
          <p:cNvPr id="3" name="Rezervirano mjesto sadržaja 2"/>
          <p:cNvSpPr>
            <a:spLocks noGrp="1"/>
          </p:cNvSpPr>
          <p:nvPr>
            <p:ph idx="1"/>
          </p:nvPr>
        </p:nvSpPr>
        <p:spPr>
          <a:xfrm>
            <a:off x="190500" y="1462088"/>
            <a:ext cx="11830050" cy="5167312"/>
          </a:xfrm>
        </p:spPr>
        <p:txBody>
          <a:bodyPr/>
          <a:lstStyle/>
          <a:p>
            <a:endParaRPr lang="hr-HR"/>
          </a:p>
        </p:txBody>
      </p:sp>
    </p:spTree>
    <p:extLst>
      <p:ext uri="{BB962C8B-B14F-4D97-AF65-F5344CB8AC3E}">
        <p14:creationId xmlns:p14="http://schemas.microsoft.com/office/powerpoint/2010/main" val="3486842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Nacrtati ćeliju i objasniti princip rada dinamičke memorije</a:t>
            </a: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23675694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a:t>Objasniti osnovne pojmove vezane za organizaciju podataka na tvrdom </a:t>
            </a:r>
            <a:r>
              <a:rPr lang="hr-HR" dirty="0" smtClean="0"/>
              <a:t>disku</a:t>
            </a:r>
            <a:endParaRPr lang="hr-HR" dirty="0"/>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30453474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266469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Nacrtati simbol i logičku shemu </a:t>
            </a:r>
            <a:r>
              <a:rPr lang="hr-HR" dirty="0" err="1"/>
              <a:t>dekodera</a:t>
            </a:r>
            <a:r>
              <a:rPr lang="hr-HR" dirty="0"/>
              <a:t> 2/4, te napisati tablicu stanja.</a:t>
            </a:r>
          </a:p>
        </p:txBody>
      </p:sp>
      <p:sp>
        <p:nvSpPr>
          <p:cNvPr id="3" name="Rezervirano mjesto sadržaja 2"/>
          <p:cNvSpPr>
            <a:spLocks noGrp="1"/>
          </p:cNvSpPr>
          <p:nvPr>
            <p:ph idx="1"/>
          </p:nvPr>
        </p:nvSpPr>
        <p:spPr>
          <a:xfrm>
            <a:off x="762000" y="6486525"/>
            <a:ext cx="10515600" cy="261938"/>
          </a:xfrm>
        </p:spPr>
        <p:txBody>
          <a:bodyPr>
            <a:normAutofit fontScale="55000" lnSpcReduction="20000"/>
          </a:bodyPr>
          <a:lstStyle/>
          <a:p>
            <a:endParaRPr lang="hr-HR"/>
          </a:p>
        </p:txBody>
      </p:sp>
      <p:pic>
        <p:nvPicPr>
          <p:cNvPr id="4" name="Picture 2"/>
          <p:cNvPicPr>
            <a:picLocks noChangeAspect="1" noChangeArrowheads="1"/>
          </p:cNvPicPr>
          <p:nvPr/>
        </p:nvPicPr>
        <p:blipFill>
          <a:blip r:embed="rId2" cstate="print"/>
          <a:srcRect/>
          <a:stretch>
            <a:fillRect/>
          </a:stretch>
        </p:blipFill>
        <p:spPr bwMode="auto">
          <a:xfrm>
            <a:off x="307114" y="2800350"/>
            <a:ext cx="6059890" cy="3057525"/>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7633887" y="1966655"/>
            <a:ext cx="3287604" cy="3910270"/>
          </a:xfrm>
          <a:prstGeom prst="rect">
            <a:avLst/>
          </a:prstGeom>
          <a:noFill/>
          <a:ln w="9525">
            <a:noFill/>
            <a:miter lim="800000"/>
            <a:headEnd/>
            <a:tailEnd/>
          </a:ln>
        </p:spPr>
      </p:pic>
    </p:spTree>
    <p:extLst>
      <p:ext uri="{BB962C8B-B14F-4D97-AF65-F5344CB8AC3E}">
        <p14:creationId xmlns:p14="http://schemas.microsoft.com/office/powerpoint/2010/main" val="178210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19125" y="0"/>
            <a:ext cx="10515600" cy="1325563"/>
          </a:xfrm>
        </p:spPr>
        <p:txBody>
          <a:bodyPr/>
          <a:lstStyle/>
          <a:p>
            <a:r>
              <a:rPr lang="hr-HR" dirty="0"/>
              <a:t>Nacrtati simbol i logičku shemu </a:t>
            </a:r>
            <a:r>
              <a:rPr lang="hr-HR" dirty="0" err="1"/>
              <a:t>multipleksora</a:t>
            </a:r>
            <a:r>
              <a:rPr lang="hr-HR" dirty="0"/>
              <a:t> 4/1, te napisati tablicu stanja.</a:t>
            </a:r>
          </a:p>
        </p:txBody>
      </p:sp>
      <p:sp>
        <p:nvSpPr>
          <p:cNvPr id="3" name="Rezervirano mjesto sadržaja 2"/>
          <p:cNvSpPr>
            <a:spLocks noGrp="1"/>
          </p:cNvSpPr>
          <p:nvPr>
            <p:ph idx="1"/>
          </p:nvPr>
        </p:nvSpPr>
        <p:spPr>
          <a:xfrm>
            <a:off x="247650" y="6134100"/>
            <a:ext cx="10515600" cy="319088"/>
          </a:xfrm>
        </p:spPr>
        <p:txBody>
          <a:bodyPr>
            <a:normAutofit fontScale="70000" lnSpcReduction="20000"/>
          </a:bodyPr>
          <a:lstStyle/>
          <a:p>
            <a:endParaRPr lang="hr-HR" dirty="0"/>
          </a:p>
        </p:txBody>
      </p:sp>
      <p:pic>
        <p:nvPicPr>
          <p:cNvPr id="4" name="Picture 4"/>
          <p:cNvPicPr>
            <a:picLocks noChangeAspect="1" noChangeArrowheads="1"/>
          </p:cNvPicPr>
          <p:nvPr/>
        </p:nvPicPr>
        <p:blipFill>
          <a:blip r:embed="rId2" cstate="print"/>
          <a:srcRect/>
          <a:stretch>
            <a:fillRect/>
          </a:stretch>
        </p:blipFill>
        <p:spPr bwMode="auto">
          <a:xfrm>
            <a:off x="247650" y="1388020"/>
            <a:ext cx="6995493" cy="4905624"/>
          </a:xfrm>
          <a:prstGeom prst="rect">
            <a:avLst/>
          </a:prstGeom>
          <a:noFill/>
          <a:ln w="9525">
            <a:noFill/>
            <a:miter lim="800000"/>
            <a:headEnd/>
            <a:tailEnd/>
          </a:ln>
        </p:spPr>
      </p:pic>
    </p:spTree>
    <p:extLst>
      <p:ext uri="{BB962C8B-B14F-4D97-AF65-F5344CB8AC3E}">
        <p14:creationId xmlns:p14="http://schemas.microsoft.com/office/powerpoint/2010/main" val="294057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a:t>Pomoću </a:t>
            </a:r>
            <a:r>
              <a:rPr lang="hr-HR" dirty="0" err="1"/>
              <a:t>dekodera</a:t>
            </a:r>
            <a:r>
              <a:rPr lang="hr-HR" dirty="0"/>
              <a:t> realizirati logičku funkciju  (napisati tablicu stanja i nacrtati shemu spoja)    </a:t>
            </a:r>
          </a:p>
        </p:txBody>
      </p:sp>
      <p:sp>
        <p:nvSpPr>
          <p:cNvPr id="3" name="Rezervirano mjesto sadržaja 2"/>
          <p:cNvSpPr>
            <a:spLocks noGrp="1"/>
          </p:cNvSpPr>
          <p:nvPr>
            <p:ph idx="1"/>
          </p:nvPr>
        </p:nvSpPr>
        <p:spPr>
          <a:xfrm>
            <a:off x="838200" y="5705475"/>
            <a:ext cx="10515600" cy="471488"/>
          </a:xfrm>
        </p:spPr>
        <p:txBody>
          <a:bodyPr>
            <a:normAutofit lnSpcReduction="10000"/>
          </a:bodyPr>
          <a:lstStyle/>
          <a:p>
            <a:endParaRPr lang="hr-HR" dirty="0"/>
          </a:p>
        </p:txBody>
      </p:sp>
      <p:pic>
        <p:nvPicPr>
          <p:cNvPr id="4" name="Picture 3"/>
          <p:cNvPicPr>
            <a:picLocks noChangeAspect="1" noChangeArrowheads="1"/>
          </p:cNvPicPr>
          <p:nvPr/>
        </p:nvPicPr>
        <p:blipFill>
          <a:blip r:embed="rId2" cstate="print"/>
          <a:srcRect/>
          <a:stretch>
            <a:fillRect/>
          </a:stretch>
        </p:blipFill>
        <p:spPr bwMode="auto">
          <a:xfrm>
            <a:off x="1572687" y="1863590"/>
            <a:ext cx="7846475" cy="3171056"/>
          </a:xfrm>
          <a:prstGeom prst="rect">
            <a:avLst/>
          </a:prstGeom>
          <a:noFill/>
          <a:ln w="9525">
            <a:noFill/>
            <a:miter lim="800000"/>
            <a:headEnd/>
            <a:tailEnd/>
          </a:ln>
        </p:spPr>
      </p:pic>
    </p:spTree>
    <p:extLst>
      <p:ext uri="{BB962C8B-B14F-4D97-AF65-F5344CB8AC3E}">
        <p14:creationId xmlns:p14="http://schemas.microsoft.com/office/powerpoint/2010/main" val="1475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66114" y="96080"/>
            <a:ext cx="11549574" cy="961195"/>
          </a:xfrm>
        </p:spPr>
        <p:txBody>
          <a:bodyPr>
            <a:normAutofit fontScale="90000"/>
          </a:bodyPr>
          <a:lstStyle/>
          <a:p>
            <a:r>
              <a:rPr lang="hr-HR" dirty="0"/>
              <a:t>Pomoću </a:t>
            </a:r>
            <a:r>
              <a:rPr lang="hr-HR" dirty="0" err="1"/>
              <a:t>multipleksora</a:t>
            </a:r>
            <a:r>
              <a:rPr lang="hr-HR" dirty="0"/>
              <a:t> 8/1 realizirati logičku funkciju  (napisati tablicu stanja i nacrtati shemu spoja) </a:t>
            </a:r>
          </a:p>
        </p:txBody>
      </p:sp>
      <p:sp>
        <p:nvSpPr>
          <p:cNvPr id="3" name="Rezervirano mjesto sadržaja 2"/>
          <p:cNvSpPr>
            <a:spLocks noGrp="1"/>
          </p:cNvSpPr>
          <p:nvPr>
            <p:ph idx="1"/>
          </p:nvPr>
        </p:nvSpPr>
        <p:spPr>
          <a:xfrm>
            <a:off x="211015" y="6410324"/>
            <a:ext cx="11659772" cy="243693"/>
          </a:xfrm>
        </p:spPr>
        <p:txBody>
          <a:bodyPr>
            <a:normAutofit fontScale="47500" lnSpcReduction="20000"/>
          </a:bodyPr>
          <a:lstStyle/>
          <a:p>
            <a:endParaRPr lang="hr-HR" dirty="0"/>
          </a:p>
        </p:txBody>
      </p:sp>
    </p:spTree>
    <p:extLst>
      <p:ext uri="{BB962C8B-B14F-4D97-AF65-F5344CB8AC3E}">
        <p14:creationId xmlns:p14="http://schemas.microsoft.com/office/powerpoint/2010/main" val="1976218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1118</Words>
  <Application>Microsoft Office PowerPoint</Application>
  <PresentationFormat>Široki zaslon</PresentationFormat>
  <Paragraphs>62</Paragraphs>
  <Slides>58</Slides>
  <Notes>0</Notes>
  <HiddenSlides>0</HiddenSlides>
  <MMClips>0</MMClips>
  <ScaleCrop>false</ScaleCrop>
  <HeadingPairs>
    <vt:vector size="8" baseType="variant">
      <vt:variant>
        <vt:lpstr>Korišteni fontovi</vt:lpstr>
      </vt:variant>
      <vt:variant>
        <vt:i4>4</vt:i4>
      </vt:variant>
      <vt:variant>
        <vt:lpstr>Tema</vt:lpstr>
      </vt:variant>
      <vt:variant>
        <vt:i4>1</vt:i4>
      </vt:variant>
      <vt:variant>
        <vt:lpstr>Uloženi OLE poslužitelji</vt:lpstr>
      </vt:variant>
      <vt:variant>
        <vt:i4>4</vt:i4>
      </vt:variant>
      <vt:variant>
        <vt:lpstr>Naslovi slajdova</vt:lpstr>
      </vt:variant>
      <vt:variant>
        <vt:i4>58</vt:i4>
      </vt:variant>
    </vt:vector>
  </HeadingPairs>
  <TitlesOfParts>
    <vt:vector size="67" baseType="lpstr">
      <vt:lpstr>Arial</vt:lpstr>
      <vt:lpstr>Calibri</vt:lpstr>
      <vt:lpstr>Calibri Light</vt:lpstr>
      <vt:lpstr>Times New Roman</vt:lpstr>
      <vt:lpstr>Tema sustava Office</vt:lpstr>
      <vt:lpstr>Visio.Drawing.11</vt:lpstr>
      <vt:lpstr>VISIO</vt:lpstr>
      <vt:lpstr>Document</vt:lpstr>
      <vt:lpstr>Visio</vt:lpstr>
      <vt:lpstr>Ponavljanje</vt:lpstr>
      <vt:lpstr>Serijski upisati podatak B0=B1=B2 =100 u posmačni registar izveden sa D bistabilima, te analizirati rad  prikazom tablice stanja. Nacrtati shemu spoja.</vt:lpstr>
      <vt:lpstr>Nacrtati Johnsonovo brojilo izvedeno sa tri D bistabila, te analizirati rad  prikazom tablice stanja i dijagramom stanja.</vt:lpstr>
      <vt:lpstr>Nacrtati shemu 3-bitnog sinkronog binarnog brojila. Koristiti negativnim bridom okidane T bistabile. Zadano je početno stanje brojila: B0B1B2=100. Nacrtati valne oblike na izlazima bistabila za prva 4 taktna impulsa.</vt:lpstr>
      <vt:lpstr>Nacrtati shemu trobitnog binarnog asinkronog brojila koje broji naprijed i analizirati rad prikazom tablice stanja.</vt:lpstr>
      <vt:lpstr>Nacrtati simbol i logičku shemu dekodera 2/4, te napisati tablicu stanja.</vt:lpstr>
      <vt:lpstr>Nacrtati simbol i logičku shemu multipleksora 4/1, te napisati tablicu stanja.</vt:lpstr>
      <vt:lpstr>Pomoću dekodera realizirati logičku funkciju  (napisati tablicu stanja i nacrtati shemu spoja)    </vt:lpstr>
      <vt:lpstr>Pomoću multipleksora 8/1 realizirati logičku funkciju  (napisati tablicu stanja i nacrtati shemu spoja) </vt:lpstr>
      <vt:lpstr>Nacrtati simbol i shemu nepotpunog zbrajala i napisati pripadajuću tablicu stanja.</vt:lpstr>
      <vt:lpstr>Nacrtati shemu DA pretvornika za pretvorbu 3-bitnog binarnog broja u analogni oblik. Označiti vrijednosti svih otpornika, ako otpornik koji odgovara najznačajnijem bitu ima vrijednost od 2kΩ. Odrediti vrijednost izlaznog napona, ako je na ulaz dovedena binarna kombinacija 101,uz napon rezolucije od 0,1V.</vt:lpstr>
      <vt:lpstr>Izračunati maksimalni iznos izlaznog napona DA pretvornika, ako se za podatak 11001010 dobije na izlazu vrijednost napona od 20V, a za podatak 00000000  se dobije 0V.</vt:lpstr>
      <vt:lpstr>Nacrtati shemu Wilkinsonovog AD pretvornika i na vremenskom dijagramu analizirati rad.</vt:lpstr>
      <vt:lpstr>Nacrtati matrični prikaz permanentne memorije čiji sadržaj će odgovarati rješenju zadanih funkcija:    f1=A+BC  ; f2=  ABC     f3=A+B+C. Odrediti sadržaj memorije na lokaciji čija je adresa 100.</vt:lpstr>
      <vt:lpstr>Nacrtati ćeliju i objasniti princip rada dinamičke memorije</vt:lpstr>
      <vt:lpstr>Objasniti osnovne pojmove vezane za organizaciju podataka na tvrdom disku</vt:lpstr>
      <vt:lpstr>Serijski upisati podatak B0B1B2 =110 u posmačni registar izveden sa D bistabilima, te analizirati rad  prikazom tablice stanja. Nacrtati shemu spoja.</vt:lpstr>
      <vt:lpstr>Nacrtati prstenasto brojilo izvedeno sa tri SR bistabila, te analizirati rad  prikazom tablice stanja i dijagramom stanja i početnim stanjem B0B1B2=100.</vt:lpstr>
      <vt:lpstr>Nacrtati shemu 3-bitnog sinkronog binarnog brojila. Koristiti negativnim bridom okidane T bistabile. Zadano je početno stanje brojila: B0B1B2=110. Nacrtati valne oblike na izlazima bistabila za prva 4 taktna impulsa.</vt:lpstr>
      <vt:lpstr>Nacrtati shemu trobitnog binarnog asinkronog brojila koje broji unazad i analizirati rad prikazom tablice stanja.</vt:lpstr>
      <vt:lpstr>Nacrtati simbol i logičku shemu dekodera 2/4, te napisati tablicu stanja.</vt:lpstr>
      <vt:lpstr>Nacrtati simbol i logičku shemu multipleksora 4/1, te napisati tablicu stanja</vt:lpstr>
      <vt:lpstr>Pomoću dekodera realizirati  logičku funkciju (napisati tablicu stanja i nacrtati shemu spoja</vt:lpstr>
      <vt:lpstr>Pomoću multipleksora 4/1 realizirati logičku funkciju  (napisati tablicu stanja i nacrtati shemu spoja)</vt:lpstr>
      <vt:lpstr>Nacrtati simbol i shemu potpunog zbrajala i napisati pripadajuću tablicu stanja.</vt:lpstr>
      <vt:lpstr>Nacrtati shemu DA pretvornika za pretvorbu 4-bitnog binarnog broja u analogni oblik. Označiti vrijednosti svih otpornika, ako otpornik koji odgovara najznačajnijem bitu ima vrijednost od 2kΩ. Odrediti vrijednost izlaznog napona, ako je na ulaz dovedena binarna kombinacija 1010 uz napon rezolucije od 0,1V.</vt:lpstr>
      <vt:lpstr>Izračunati maksimalni iznos izlaznog napona DA pretvornika, ako se za podatak 11001110 dobije na izlazu vrijednost napona od 24V, a za podatak 00000000  se dobije 0V.</vt:lpstr>
      <vt:lpstr>Nacrtati shemu Wilkinsonovog AD pretvornika i na vremenskom dijagramu analizirati rad.</vt:lpstr>
      <vt:lpstr>Nacrtati matrični prikaz permanentne memorije čiji sadržaj će odgovarati rješenju zadanih funkcija.  Odrediti sadržaj memorije na lokaciji čija je adresa 110</vt:lpstr>
      <vt:lpstr>Simbolički prikaz memorijske hijerarhije u računarskom sustavu</vt:lpstr>
      <vt:lpstr>Objasniti osnovne pojmove vezane za organizaciju podataka na tvrdom disku</vt:lpstr>
      <vt:lpstr>Serijski upisati podatak B0B1B2=110 u posmačni registar izveden sa JK bistabilima, analizirati rad prikazom tablice stanja. Nacrtati shemu spoja.</vt:lpstr>
      <vt:lpstr>Nacrtati prstenasto brojilo izvedeno sa tri D bistabila, te analizirati rad  prikazom tablice stanja i dijagramom stanja i početnim stanjem B0B1B2=100.</vt:lpstr>
      <vt:lpstr>Nacrtati shemu 3-bitnog asinkronog binarnog brojila. Koristiti negativnim bridom okidane T bistabile. Zadano je početno stanje brojila: B0B1B2=010. Nacrtati valne oblike na izlazima bistabila za prva 4 taktna impulsa.</vt:lpstr>
      <vt:lpstr>Nacrtati shemu četverobitnog binarnog sinkronog paralelnog brojila  i definirati koliko stanja broji.</vt:lpstr>
      <vt:lpstr>Nacrtati simbol i logičku shemu dekodera 3/5, te napisati tablicu stanja.</vt:lpstr>
      <vt:lpstr>Nacrtati simbol i logičku shemu multipleksora 4/1, te napisati tablicu stanja.</vt:lpstr>
      <vt:lpstr>Pomoću multipleksora 8/1 realizirati logičku funkciju</vt:lpstr>
      <vt:lpstr>Pomoću multipleksora 4/1 realizirati logičku funkciju  (napisati tablicu stanja i nacrtati shemu spoja)</vt:lpstr>
      <vt:lpstr>Nacrtati shemu paralelnog zbrajala, te prikazi zbrajanje dva broja na primjeru zbroja brojeva 23 i 14.</vt:lpstr>
      <vt:lpstr>Nacrtati shemu DA pretvornika za pretvorbu 4-bitnog binarnog broja u analogni oblik. Označiti vrijednosti svih otpornika, ako otpornik koji odgovara najznačajnijem bitu ima vrijednost od 1kΩ. Odrediti vrijednost izlaznog napona, ako je na ulaz dovedena binarna kombinacija 1110 uz napon rezolucije od 0,1V.</vt:lpstr>
      <vt:lpstr>Izračunati maksimalni iznos izlaznog napona DA pretvornika, ako se za podatak 11001111 dobije na izlazu vrijednost napona od 25V, a za podatak 00000000  se dobije 0V.</vt:lpstr>
      <vt:lpstr>Nacrtati shemu Wilkinsonovog AD pretvornika i na vremenskom dijagramu analizirati rad.</vt:lpstr>
      <vt:lpstr>Nacrtati matrični prikaz permanentne memorije čiji sadržaj će odgovarati rješenju zadanih funkcija.  Odrediti sadržaj memorije na lokaciji čija je adresa 010.</vt:lpstr>
      <vt:lpstr>Simbolički prikaz memorijske hijerarhije u računarskom sustavu</vt:lpstr>
      <vt:lpstr>Nabrojati organizacije memorijskog polja</vt:lpstr>
      <vt:lpstr>Serijski upisati podatak B0=B1=B2 =010 u posmačni registar izveden sa D  bistabilima, te analizirati rad  prikazom tablice stanja. Nacrtati shemu spoja.</vt:lpstr>
      <vt:lpstr>Nacrtati Johnsonovo brojilo izvedeno sa tri D bistabila, te analizirati rad  prikazom tablice stanja i dijagramom stanja.</vt:lpstr>
      <vt:lpstr>Nacrtati shemu 3-bitnog asinkronog binarnog brojila. Koristiti negativnim bridom okidane T bistabile. Zadano je početno stanje brojila: B0B1B2=100. Nacrtati valne oblike na izlazima bistabila za prva 4 taktna impulsa</vt:lpstr>
      <vt:lpstr>Nacrtati simbol i logičku shemu multipleksora 5/1, te napisati tablicu stanja</vt:lpstr>
      <vt:lpstr>Pomoću dekodera realizirati logičku funkciju   (napisati tablicu stanja i nacrtati shemu spoja)</vt:lpstr>
      <vt:lpstr>Pomoću multipleksora 8/1 realizirati logičku funkciju   (napisati tablicu stanja i nacrtati shemu spoja)</vt:lpstr>
      <vt:lpstr>Nacrtati shemu DA pretvornika za pretvorbu 3-bitnog binarnog broja u analogni oblik. Označiti vrijednosti svih otpornika, ako otpornik koji odgovara najznačajnijem bitu ima vrijednost od 1kΩ. Odrediti vrijednost izlaznog napona, ako je na ulaz dovedena binarna kombinacija 111,uz napon rezolucije od 0,2V. </vt:lpstr>
      <vt:lpstr>Izračunati maksimalni iznos izlaznog napona DA pretvornika, ako se za podatak 11001011 dobije na izlazu vrijednost napona od 21V, a za podatak 00000000  se dobije 0V.</vt:lpstr>
      <vt:lpstr>Nacrtati matrični prikaz permanentne memorije čiji sadržaj će odgovarati rješenju zadanih funkcija:    f1=A+BC  ; f2=  ABC     f3=  (A+B)C        Odrediti sadržaj memorije na lokaciji čija je adresa 100.</vt:lpstr>
      <vt:lpstr>Nacrtati ćeliju i objasniti princip rada dinamičke memorije</vt:lpstr>
      <vt:lpstr>Objasniti osnovne pojmove vezane za organizaciju podataka na tvrdom disku</vt:lpstr>
      <vt:lpstr>PowerPointova prezentacija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Ponavljanje</dc:title>
  <dc:creator>Milan Korać @ Racunarstvo</dc:creator>
  <cp:lastModifiedBy>Milan Korać @ Racunarstvo</cp:lastModifiedBy>
  <cp:revision>18</cp:revision>
  <dcterms:created xsi:type="dcterms:W3CDTF">2017-01-29T21:22:20Z</dcterms:created>
  <dcterms:modified xsi:type="dcterms:W3CDTF">2017-01-30T09:52:55Z</dcterms:modified>
</cp:coreProperties>
</file>