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4" r:id="rId2"/>
  </p:sldMasterIdLst>
  <p:notesMasterIdLst>
    <p:notesMasterId r:id="rId30"/>
  </p:notesMasterIdLst>
  <p:sldIdLst>
    <p:sldId id="259" r:id="rId3"/>
    <p:sldId id="555" r:id="rId4"/>
    <p:sldId id="556" r:id="rId5"/>
    <p:sldId id="557" r:id="rId6"/>
    <p:sldId id="558" r:id="rId7"/>
    <p:sldId id="559" r:id="rId8"/>
    <p:sldId id="560" r:id="rId9"/>
    <p:sldId id="561" r:id="rId10"/>
    <p:sldId id="562" r:id="rId11"/>
    <p:sldId id="563" r:id="rId12"/>
    <p:sldId id="564" r:id="rId13"/>
    <p:sldId id="565" r:id="rId14"/>
    <p:sldId id="580" r:id="rId15"/>
    <p:sldId id="567" r:id="rId16"/>
    <p:sldId id="568" r:id="rId17"/>
    <p:sldId id="569" r:id="rId18"/>
    <p:sldId id="570" r:id="rId19"/>
    <p:sldId id="57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81" r:id="rId28"/>
    <p:sldId id="274" r:id="rId29"/>
  </p:sldIdLst>
  <p:sldSz cx="12192000" cy="6858000"/>
  <p:notesSz cx="6669088" cy="9926638"/>
  <p:embeddedFontLst>
    <p:embeddedFont>
      <p:font typeface="ARS Maquette Pro" panose="020006030000000200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  <p:embeddedFont>
      <p:font typeface="Segoe UI Semibold" panose="020B0702040204020203" pitchFamily="34" charset="0"/>
      <p:bold r:id="rId45"/>
      <p:boldItalic r:id="rId46"/>
    </p:embeddedFont>
    <p:embeddedFont>
      <p:font typeface="Stolzl Bold" panose="00000800000000000000" charset="0"/>
      <p:bold r:id="rId47"/>
    </p:embeddedFont>
    <p:embeddedFont>
      <p:font typeface="Stolzl Book" panose="00000500000000000000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87766" autoAdjust="0"/>
  </p:normalViewPr>
  <p:slideViewPr>
    <p:cSldViewPr snapToGrid="0" snapToObjects="1">
      <p:cViewPr varScale="1">
        <p:scale>
          <a:sx n="96" d="100"/>
          <a:sy n="96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881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144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429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33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05524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683414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58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043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1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53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8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0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9475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1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6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34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88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4.vsdx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Visio_Drawing5.vsdx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Visio_Drawing6.vsdx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Visio_Drawing7.vsdx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Visio_Drawing8.vsdx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Visio_Drawing9.vsdx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 b="0" dirty="0"/>
              <a:t>Implementacija složenih mrežnih okruženja</a:t>
            </a:r>
            <a:endParaRPr lang="en-US" sz="2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8EAEB-AABF-C6DA-3E8D-BBC727C503CA}"/>
              </a:ext>
            </a:extLst>
          </p:cNvPr>
          <p:cNvSpPr txBox="1"/>
          <p:nvPr/>
        </p:nvSpPr>
        <p:spPr>
          <a:xfrm>
            <a:off x="7772400" y="3429000"/>
            <a:ext cx="1358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DHCP</a:t>
            </a:r>
          </a:p>
          <a:p>
            <a:r>
              <a:rPr lang="hr-HR" sz="4000" dirty="0">
                <a:solidFill>
                  <a:schemeClr val="bg1"/>
                </a:solidFill>
              </a:rPr>
              <a:t>NAT</a:t>
            </a:r>
          </a:p>
          <a:p>
            <a:r>
              <a:rPr lang="hr-HR" sz="4000" dirty="0">
                <a:solidFill>
                  <a:schemeClr val="bg1"/>
                </a:solidFill>
              </a:rPr>
              <a:t>ACL</a:t>
            </a: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verifikacija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ED733B-4FD3-4C15-8C87-40C4F237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301" y="1041110"/>
            <a:ext cx="9148603" cy="45005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3348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</a:t>
            </a:r>
            <a:r>
              <a:rPr lang="hr-HR" sz="2800" dirty="0" err="1"/>
              <a:t>usmjernik</a:t>
            </a:r>
            <a:r>
              <a:rPr lang="hr-HR" sz="2800" dirty="0"/>
              <a:t> kao DHCP klijent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F89AC5-446B-4D99-B663-156E6027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0968"/>
            <a:ext cx="9144000" cy="55128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635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</a:t>
            </a:r>
            <a:r>
              <a:rPr lang="hr-HR" sz="2800" dirty="0" err="1"/>
              <a:t>tshoot</a:t>
            </a:r>
            <a:endParaRPr lang="hr-HR" sz="2800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CD1203E3-E7E7-4012-9E6B-8F98BE653957}"/>
              </a:ext>
            </a:extLst>
          </p:cNvPr>
          <p:cNvSpPr/>
          <p:nvPr/>
        </p:nvSpPr>
        <p:spPr>
          <a:xfrm>
            <a:off x="400050" y="1331863"/>
            <a:ext cx="11315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000" dirty="0"/>
              <a:t>Rješavanje IP konflikata (iste IP adrese u mreži)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/>
              <a:t>Provjera fizičke </a:t>
            </a:r>
            <a:r>
              <a:rPr lang="hr-HR" sz="2000" dirty="0" err="1"/>
              <a:t>povezivosti</a:t>
            </a:r>
            <a:r>
              <a:rPr lang="hr-HR" sz="2000" dirty="0"/>
              <a:t> (provjeriti ispravnost kabliranja, tip kabela i konektore)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/>
              <a:t>Provjeriti funkcioniranje mreže konfiguriranjem statičke IP adrese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000" dirty="0"/>
              <a:t>Provjeriti konfiguraciju sučelja na preklopnicima (STP </a:t>
            </a:r>
            <a:r>
              <a:rPr lang="hr-HR" sz="2000" dirty="0" err="1"/>
              <a:t>portfast</a:t>
            </a:r>
            <a:r>
              <a:rPr lang="hr-HR" sz="2000" dirty="0"/>
              <a:t>, sučelje je u pravom VLAN-u)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06735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027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Network </a:t>
            </a:r>
            <a:r>
              <a:rPr lang="hr-HR" sz="2800" dirty="0" err="1"/>
              <a:t>Address</a:t>
            </a:r>
            <a:r>
              <a:rPr lang="hr-HR" sz="2800" dirty="0"/>
              <a:t> </a:t>
            </a:r>
            <a:r>
              <a:rPr lang="hr-HR" sz="2800" dirty="0" err="1"/>
              <a:t>Translation</a:t>
            </a:r>
            <a:endParaRPr lang="hr-HR" sz="2800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5C3BF9E-1B1D-4C30-8773-CC713AA23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6762" y="1010120"/>
          <a:ext cx="5578475" cy="519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05255" imgH="4943321" progId="Visio.Drawing.15">
                  <p:embed/>
                </p:oleObj>
              </mc:Choice>
              <mc:Fallback>
                <p:oleObj name="Visio" r:id="rId2" imgW="5305255" imgH="4943321" progId="Visio.Drawing.15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F5C3BF9E-1B1D-4C30-8773-CC713AA234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2" y="1010120"/>
                        <a:ext cx="5578475" cy="5198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17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Network </a:t>
            </a:r>
            <a:r>
              <a:rPr lang="hr-HR" sz="2800" dirty="0" err="1"/>
              <a:t>Address</a:t>
            </a:r>
            <a:r>
              <a:rPr lang="hr-HR" sz="2800" dirty="0"/>
              <a:t> </a:t>
            </a:r>
            <a:r>
              <a:rPr lang="hr-HR" sz="2800" dirty="0" err="1"/>
              <a:t>Translation</a:t>
            </a:r>
            <a:endParaRPr lang="hr-HR" sz="28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60B978E-B053-4954-B897-649447128F3D}"/>
              </a:ext>
            </a:extLst>
          </p:cNvPr>
          <p:cNvSpPr txBox="1"/>
          <p:nvPr/>
        </p:nvSpPr>
        <p:spPr>
          <a:xfrm>
            <a:off x="301926" y="4299150"/>
            <a:ext cx="11619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NAT prevodi bilo koje IP adrese u bilo koje druge (privatne ili javne svejedno)</a:t>
            </a:r>
          </a:p>
          <a:p>
            <a:r>
              <a:rPr lang="hr-HR" b="1" dirty="0" err="1"/>
              <a:t>Inside</a:t>
            </a:r>
            <a:r>
              <a:rPr lang="hr-HR" b="1" dirty="0"/>
              <a:t> </a:t>
            </a:r>
            <a:r>
              <a:rPr lang="hr-HR" b="1" dirty="0" err="1"/>
              <a:t>local</a:t>
            </a:r>
            <a:r>
              <a:rPr lang="hr-HR" dirty="0"/>
              <a:t>= IP adresa unutar naše mreže koja će se prevoditi u neku javnu</a:t>
            </a:r>
          </a:p>
          <a:p>
            <a:r>
              <a:rPr lang="hr-HR" b="1" dirty="0" err="1"/>
              <a:t>Inside</a:t>
            </a:r>
            <a:r>
              <a:rPr lang="hr-HR" b="1" dirty="0"/>
              <a:t> global= </a:t>
            </a:r>
            <a:r>
              <a:rPr lang="hr-HR" dirty="0"/>
              <a:t>Naša javna IP adresa u koju se prevode naše privatne IP adrese</a:t>
            </a:r>
          </a:p>
          <a:p>
            <a:r>
              <a:rPr lang="hr-HR" b="1" dirty="0" err="1"/>
              <a:t>Outside</a:t>
            </a:r>
            <a:r>
              <a:rPr lang="hr-HR" b="1" dirty="0"/>
              <a:t> global= </a:t>
            </a:r>
            <a:r>
              <a:rPr lang="hr-HR" dirty="0"/>
              <a:t>Javna </a:t>
            </a:r>
            <a:r>
              <a:rPr lang="hr-HR" dirty="0" err="1"/>
              <a:t>ip</a:t>
            </a:r>
            <a:r>
              <a:rPr lang="hr-HR" dirty="0"/>
              <a:t> adresa </a:t>
            </a:r>
            <a:r>
              <a:rPr lang="hr-HR" dirty="0" err="1"/>
              <a:t>hosta</a:t>
            </a:r>
            <a:r>
              <a:rPr lang="hr-HR" dirty="0"/>
              <a:t> na Internetu</a:t>
            </a:r>
          </a:p>
          <a:p>
            <a:r>
              <a:rPr lang="hr-HR" b="1" dirty="0" err="1"/>
              <a:t>Outside</a:t>
            </a:r>
            <a:r>
              <a:rPr lang="hr-HR" b="1" dirty="0"/>
              <a:t> </a:t>
            </a:r>
            <a:r>
              <a:rPr lang="hr-HR" b="1" dirty="0" err="1"/>
              <a:t>Local</a:t>
            </a:r>
            <a:r>
              <a:rPr lang="hr-HR" b="1" dirty="0"/>
              <a:t>= </a:t>
            </a:r>
            <a:r>
              <a:rPr lang="hr-HR" dirty="0"/>
              <a:t>Adresa </a:t>
            </a:r>
            <a:r>
              <a:rPr lang="hr-HR" dirty="0" err="1"/>
              <a:t>hosta</a:t>
            </a:r>
            <a:r>
              <a:rPr lang="hr-HR" dirty="0"/>
              <a:t> na internetu kako je vide računala u našoj mreži (uglavnom je ista kao i </a:t>
            </a:r>
            <a:r>
              <a:rPr lang="hr-HR" dirty="0" err="1"/>
              <a:t>Outside</a:t>
            </a:r>
            <a:r>
              <a:rPr lang="hr-HR" dirty="0"/>
              <a:t> global, ali može biti i drugačija).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2FDA46E8-58D4-45AE-992C-75D837F4C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4844" y="826925"/>
          <a:ext cx="7679266" cy="322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734515" imgH="3667176" progId="Visio.Drawing.15">
                  <p:embed/>
                </p:oleObj>
              </mc:Choice>
              <mc:Fallback>
                <p:oleObj name="Visio" r:id="rId2" imgW="8734515" imgH="3667176" progId="Visio.Drawing.15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2FDA46E8-58D4-45AE-992C-75D837F4C3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844" y="826925"/>
                        <a:ext cx="7679266" cy="3229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79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</a:t>
            </a:r>
            <a:r>
              <a:rPr lang="hr-HR" sz="2800" dirty="0" err="1"/>
              <a:t>Outside</a:t>
            </a:r>
            <a:r>
              <a:rPr lang="hr-HR" sz="2800" dirty="0"/>
              <a:t> </a:t>
            </a:r>
            <a:r>
              <a:rPr lang="hr-HR" sz="2800" dirty="0" err="1"/>
              <a:t>Local</a:t>
            </a:r>
            <a:endParaRPr lang="hr-HR" sz="2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96A139-3800-4111-9C08-A33F1268D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8" y="1838326"/>
            <a:ext cx="11240882" cy="27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1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</a:t>
            </a:r>
            <a:r>
              <a:rPr lang="hr-HR" sz="2800" dirty="0" err="1"/>
              <a:t>Outside</a:t>
            </a:r>
            <a:r>
              <a:rPr lang="hr-HR" sz="2800" dirty="0"/>
              <a:t> </a:t>
            </a:r>
            <a:r>
              <a:rPr lang="hr-HR" sz="2800" dirty="0" err="1"/>
              <a:t>Local</a:t>
            </a:r>
            <a:endParaRPr lang="hr-HR" sz="28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54886AA-37DC-49F6-B2F6-C3497FBBD272}"/>
              </a:ext>
            </a:extLst>
          </p:cNvPr>
          <p:cNvSpPr/>
          <p:nvPr/>
        </p:nvSpPr>
        <p:spPr>
          <a:xfrm>
            <a:off x="296841" y="631759"/>
            <a:ext cx="107484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Na R2 konfiguriram NAT</a:t>
            </a: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ip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nat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inside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static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10.1.1.1 193.100.103.1</a:t>
            </a:r>
          </a:p>
          <a:p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ip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nat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outside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static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193.200.203.1 192.168.12.2</a:t>
            </a:r>
          </a:p>
          <a:p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zatim </a:t>
            </a:r>
            <a:r>
              <a:rPr lang="hr-H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pingam</a:t>
            </a: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s R1 koristeći </a:t>
            </a:r>
            <a:r>
              <a:rPr lang="hr-HR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lo0</a:t>
            </a: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R1#ping 208.0.0.3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so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lo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0</a:t>
            </a:r>
          </a:p>
          <a:p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Type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escape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sequence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abort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Sending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5, 100-byte ICMP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Echos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to 208.0.0.3,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timeout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seconds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Packet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sent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with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a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source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address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of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10.1.1.1</a:t>
            </a: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!!!!!</a:t>
            </a:r>
          </a:p>
          <a:p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Success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rate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100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percent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(5/5),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round-trip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min/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avg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max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= 12/19/28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ms</a:t>
            </a: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provjerim translacije na R2</a:t>
            </a: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R2#sh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ip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nat trans</a:t>
            </a: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Pro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Inside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global      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Inside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local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     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Outside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local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     </a:t>
            </a:r>
            <a:r>
              <a:rPr lang="hr-HR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Outside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 global</a:t>
            </a: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--- ---                                ---              </a:t>
            </a: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 </a:t>
            </a:r>
            <a:r>
              <a:rPr lang="hr-HR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192.168.12.2</a:t>
            </a:r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      </a:t>
            </a:r>
            <a:r>
              <a:rPr lang="hr-H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hr-H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193.200.203.1</a:t>
            </a:r>
            <a:endParaRPr lang="hr-HR" sz="1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-193.100.103.1          10.1.1.1                           ---                ---</a:t>
            </a:r>
          </a:p>
          <a:p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ovo je moguće samo ako radimo prevođenje neke javne IP adrese u neku našu privatnu koja je dostupna unutar naše mreže...dakle prevođenje u oba smjera.</a:t>
            </a:r>
            <a:b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hr-HR" sz="1600" dirty="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hr-HR" sz="1600" b="1" dirty="0" err="1">
                <a:solidFill>
                  <a:srgbClr val="000000"/>
                </a:solidFill>
                <a:latin typeface="Arial,Helvetica,Helvetica Neue,HelveticaNeue,Lucida Grande,sans-serif"/>
              </a:rPr>
              <a:t>Outside</a:t>
            </a:r>
            <a:r>
              <a:rPr lang="hr-HR" sz="1600" b="1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00"/>
                </a:solidFill>
                <a:latin typeface="Arial,Helvetica,Helvetica Neue,HelveticaNeue,Lucida Grande,sans-serif"/>
              </a:rPr>
              <a:t>local</a:t>
            </a:r>
            <a:r>
              <a:rPr lang="hr-HR" sz="1600" b="1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00"/>
                </a:solidFill>
                <a:latin typeface="Arial,Helvetica,Helvetica Neue,HelveticaNeue,Lucida Grande,sans-serif"/>
              </a:rPr>
              <a:t>address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—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The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IP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address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of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an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 </a:t>
            </a:r>
            <a:r>
              <a:rPr lang="hr-HR" sz="1600" b="1" dirty="0" err="1">
                <a:solidFill>
                  <a:srgbClr val="FF0000"/>
                </a:solidFill>
                <a:latin typeface="Arial,Helvetica,Helvetica Neue,HelveticaNeue,Lucida Grande,sans-serif"/>
              </a:rPr>
              <a:t>outside</a:t>
            </a:r>
            <a:r>
              <a:rPr lang="hr-HR" sz="1600" b="1" dirty="0">
                <a:solidFill>
                  <a:srgbClr val="FF0000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FF0000"/>
                </a:solidFill>
                <a:latin typeface="Arial,Helvetica,Helvetica Neue,HelveticaNeue,Lucida Grande,sans-serif"/>
              </a:rPr>
              <a:t>host</a:t>
            </a:r>
            <a:r>
              <a:rPr lang="hr-HR" sz="1600" b="1" dirty="0">
                <a:solidFill>
                  <a:srgbClr val="000000"/>
                </a:solidFill>
                <a:latin typeface="Arial,Helvetica,Helvetica Neue,HelveticaNeue,Lucida Grande,sans-serif"/>
              </a:rPr>
              <a:t> 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as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it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appears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to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the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inside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network.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 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Not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necessarily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a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legitimate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address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,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it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is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 </a:t>
            </a:r>
            <a:r>
              <a:rPr lang="hr-HR" sz="1600" dirty="0" err="1">
                <a:solidFill>
                  <a:srgbClr val="000000"/>
                </a:solidFill>
                <a:latin typeface="Arial,Helvetica,Helvetica Neue,HelveticaNeue,Lucida Grande,sans-serif"/>
              </a:rPr>
              <a:t>allocated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 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from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an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address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space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routable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on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the</a:t>
            </a:r>
            <a:r>
              <a:rPr lang="hr-HR" sz="1600" b="1" dirty="0">
                <a:solidFill>
                  <a:srgbClr val="0000FF"/>
                </a:solidFill>
                <a:latin typeface="Arial,Helvetica,Helvetica Neue,HelveticaNeue,Lucida Grande,sans-serif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,Helvetica,Helvetica Neue,HelveticaNeue,Lucida Grande,sans-serif"/>
              </a:rPr>
              <a:t>inside</a:t>
            </a:r>
            <a:r>
              <a:rPr lang="hr-HR" sz="1600" dirty="0">
                <a:solidFill>
                  <a:srgbClr val="000000"/>
                </a:solidFill>
                <a:latin typeface="Arial,Helvetica,Helvetica Neue,HelveticaNeue,Lucida Grande,sans-serif"/>
              </a:rPr>
              <a:t>."</a:t>
            </a:r>
            <a:endParaRPr lang="hr-H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hr-HR" sz="1600" dirty="0"/>
            </a:b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284323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statički NAT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133FF4B-DAEC-4230-8A46-5691F23C9E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0767" y="644858"/>
          <a:ext cx="55435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43658" imgH="1971559" progId="Visio.Drawing.15">
                  <p:embed/>
                </p:oleObj>
              </mc:Choice>
              <mc:Fallback>
                <p:oleObj name="Visio" r:id="rId2" imgW="5543658" imgH="1971559" progId="Visio.Drawing.15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E133FF4B-DAEC-4230-8A46-5691F23C9E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767" y="644858"/>
                        <a:ext cx="5543550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avokutnik 6">
            <a:extLst>
              <a:ext uri="{FF2B5EF4-FFF2-40B4-BE49-F238E27FC236}">
                <a16:creationId xmlns:a16="http://schemas.microsoft.com/office/drawing/2014/main" id="{E13B41B3-C829-42B0-BE03-A1898B59DD6F}"/>
              </a:ext>
            </a:extLst>
          </p:cNvPr>
          <p:cNvSpPr/>
          <p:nvPr/>
        </p:nvSpPr>
        <p:spPr>
          <a:xfrm>
            <a:off x="-147109" y="2693062"/>
            <a:ext cx="8424333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0/0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0/1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static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192.168.1.254 </a:t>
            </a:r>
            <a:r>
              <a:rPr lang="hr-HR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89.100.200.254</a:t>
            </a:r>
            <a:endParaRPr lang="hr-HR" b="1" dirty="0">
              <a:solidFill>
                <a:srgbClr val="FF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8CA578E8-6211-4EE8-93CB-255BDF67E62A}"/>
              </a:ext>
            </a:extLst>
          </p:cNvPr>
          <p:cNvSpPr/>
          <p:nvPr/>
        </p:nvSpPr>
        <p:spPr>
          <a:xfrm>
            <a:off x="867380" y="5069272"/>
            <a:ext cx="8857645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Provjeru funkcionalnosti 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telnet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 servera prema 8.8.8.8) radimo naredbom: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R1#show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translations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 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     		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  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global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89.100.200.254:1025    	192.168.1.254:1025          8.8.8.8:23            8.8.8.8:23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3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</a:t>
            </a:r>
            <a:r>
              <a:rPr lang="hr-HR" sz="2800" dirty="0" err="1"/>
              <a:t>portforwarding</a:t>
            </a:r>
            <a:endParaRPr lang="hr-HR" sz="2800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ED09FF0-797D-4B0E-8372-A47E6648AED1}"/>
              </a:ext>
            </a:extLst>
          </p:cNvPr>
          <p:cNvSpPr/>
          <p:nvPr/>
        </p:nvSpPr>
        <p:spPr>
          <a:xfrm>
            <a:off x="88047" y="978779"/>
            <a:ext cx="8850053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static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tcp</a:t>
            </a:r>
            <a:r>
              <a:rPr lang="hr-HR" sz="1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192.168.1.254 </a:t>
            </a:r>
            <a:r>
              <a:rPr lang="hr-HR" sz="1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89.100.200.254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endParaRPr lang="hr-HR" sz="20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A939CA85-0A31-4E36-8D2B-9D957246E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74" y="1457325"/>
          <a:ext cx="8002213" cy="284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43658" imgH="1971559" progId="Visio.Drawing.15">
                  <p:embed/>
                </p:oleObj>
              </mc:Choice>
              <mc:Fallback>
                <p:oleObj name="Visio" r:id="rId2" imgW="5543658" imgH="1971559" progId="Visio.Drawing.15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A939CA85-0A31-4E36-8D2B-9D957246E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74" y="1457325"/>
                        <a:ext cx="8002213" cy="2846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ravokutnik 9">
            <a:extLst>
              <a:ext uri="{FF2B5EF4-FFF2-40B4-BE49-F238E27FC236}">
                <a16:creationId xmlns:a16="http://schemas.microsoft.com/office/drawing/2014/main" id="{1E5EBF8B-3361-4F8B-BD21-D4553A0B96F1}"/>
              </a:ext>
            </a:extLst>
          </p:cNvPr>
          <p:cNvSpPr/>
          <p:nvPr/>
        </p:nvSpPr>
        <p:spPr>
          <a:xfrm>
            <a:off x="190905" y="4644173"/>
            <a:ext cx="1175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rgbClr val="FF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89.100.200.254 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javna IP adresa iz našeg adresnog prostora koji smo zakupili ili dobili na raspolaganje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996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i NAT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7BE8F81-BBF6-42B2-8AAD-D90C6788DA49}"/>
              </a:ext>
            </a:extLst>
          </p:cNvPr>
          <p:cNvSpPr/>
          <p:nvPr/>
        </p:nvSpPr>
        <p:spPr>
          <a:xfrm>
            <a:off x="-1" y="1103827"/>
            <a:ext cx="10575985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Privatni adresni prostor (RFC 1918):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Aft>
                <a:spcPts val="0"/>
              </a:spcAft>
            </a:pPr>
            <a:r>
              <a:rPr lang="hr-H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Klasa		RFC 1918 raspon adresa		CIDR </a:t>
            </a:r>
            <a:r>
              <a:rPr lang="hr-H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Prefix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Aft>
                <a:spcPts val="0"/>
              </a:spcAft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			10.0.0.0 - 10.255.255.255		10.0.0.0/8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Aft>
                <a:spcPts val="0"/>
              </a:spcAft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			172.16.0.0 - 172.31.255.255 		172.16.0.0/12</a:t>
            </a:r>
            <a:endParaRPr lang="hr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Aft>
                <a:spcPts val="0"/>
              </a:spcAft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			192.168.0.0 – 192.168.255.255 	192.168.0.0/16</a:t>
            </a:r>
          </a:p>
          <a:p>
            <a:pPr marL="540385" algn="just">
              <a:lnSpc>
                <a:spcPct val="107000"/>
              </a:lnSpc>
              <a:spcAft>
                <a:spcPts val="0"/>
              </a:spcAft>
            </a:pPr>
            <a:endParaRPr lang="hr-HR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Aft>
                <a:spcPts val="0"/>
              </a:spcAft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 je servis za automatsku konfiguraciju IP parametara na računalima:</a:t>
            </a:r>
          </a:p>
          <a:p>
            <a:pPr marL="82613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adresa</a:t>
            </a:r>
          </a:p>
          <a:p>
            <a:pPr marL="82613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subnet</a:t>
            </a: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maska</a:t>
            </a:r>
          </a:p>
          <a:p>
            <a:pPr marL="82613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Gateway</a:t>
            </a:r>
            <a:endParaRPr lang="hr-HR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613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DNS</a:t>
            </a:r>
          </a:p>
          <a:p>
            <a:pPr marL="826135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TFTP…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9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dinamički NAT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0002170-2CB0-4045-8A83-03286AFA1E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19450" y="864558"/>
          <a:ext cx="5753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00800" imgH="3143096" progId="Visio.Drawing.15">
                  <p:embed/>
                </p:oleObj>
              </mc:Choice>
              <mc:Fallback>
                <p:oleObj name="Visio" r:id="rId2" imgW="6400800" imgH="3143096" progId="Visio.Drawing.15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B0002170-2CB0-4045-8A83-03286AFA1E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864558"/>
                        <a:ext cx="57531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avokutnik 7">
            <a:extLst>
              <a:ext uri="{FF2B5EF4-FFF2-40B4-BE49-F238E27FC236}">
                <a16:creationId xmlns:a16="http://schemas.microsoft.com/office/drawing/2014/main" id="{F34256A7-29F6-4039-B560-B80AF279FEE7}"/>
              </a:ext>
            </a:extLst>
          </p:cNvPr>
          <p:cNvSpPr/>
          <p:nvPr/>
        </p:nvSpPr>
        <p:spPr>
          <a:xfrm>
            <a:off x="2584339" y="3912558"/>
            <a:ext cx="7720932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TEST_POOL 89.100.200.241 89.100.200.250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netmask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255.255.255.240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0/1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-list 2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192.168.10.0 0.0.0.255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 2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TEST_POOL</a:t>
            </a:r>
            <a:endParaRPr lang="hr-HR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26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PAT (Port </a:t>
            </a:r>
            <a:r>
              <a:rPr lang="hr-HR" sz="2800" dirty="0" err="1"/>
              <a:t>Address</a:t>
            </a:r>
            <a:r>
              <a:rPr lang="hr-HR" sz="2800" dirty="0"/>
              <a:t> </a:t>
            </a:r>
            <a:r>
              <a:rPr lang="hr-HR" sz="2800" dirty="0" err="1"/>
              <a:t>Translation</a:t>
            </a:r>
            <a:r>
              <a:rPr lang="hr-HR" sz="2800" dirty="0"/>
              <a:t>)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8CEBEE6A-3782-43F0-ABFB-10B23B24F123}"/>
              </a:ext>
            </a:extLst>
          </p:cNvPr>
          <p:cNvSpPr/>
          <p:nvPr/>
        </p:nvSpPr>
        <p:spPr>
          <a:xfrm>
            <a:off x="1359903" y="3632199"/>
            <a:ext cx="7720932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TEST_POOL 89.100.200.241 89.100.200.250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netmask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255.255.255.240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0/1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-list 2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192.168.10.0 0.0.0.255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 2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TEST_POOL </a:t>
            </a:r>
            <a:r>
              <a:rPr lang="hr-HR" sz="14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overload</a:t>
            </a:r>
            <a:endParaRPr lang="hr-HR" sz="14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ili</a:t>
            </a:r>
          </a:p>
          <a:p>
            <a:pPr algn="just">
              <a:lnSpc>
                <a:spcPct val="107000"/>
              </a:lnSpc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list 2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serial</a:t>
            </a: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0/0/0 </a:t>
            </a:r>
            <a:r>
              <a:rPr lang="hr-HR" sz="1400" b="1" u="sng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overload</a:t>
            </a:r>
            <a:endParaRPr lang="hr-HR" sz="1400" b="1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esna vitičasta zagrada 5">
            <a:extLst>
              <a:ext uri="{FF2B5EF4-FFF2-40B4-BE49-F238E27FC236}">
                <a16:creationId xmlns:a16="http://schemas.microsoft.com/office/drawing/2014/main" id="{0565B686-D99E-4E42-961E-C8FF6E100B79}"/>
              </a:ext>
            </a:extLst>
          </p:cNvPr>
          <p:cNvSpPr/>
          <p:nvPr/>
        </p:nvSpPr>
        <p:spPr>
          <a:xfrm>
            <a:off x="6874934" y="5435598"/>
            <a:ext cx="155448" cy="914400"/>
          </a:xfrm>
          <a:prstGeom prst="rightBrac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C7A294B-2B60-4F95-AB79-FC6572C4BEA9}"/>
              </a:ext>
            </a:extLst>
          </p:cNvPr>
          <p:cNvSpPr txBox="1"/>
          <p:nvPr/>
        </p:nvSpPr>
        <p:spPr>
          <a:xfrm>
            <a:off x="7183382" y="5569632"/>
            <a:ext cx="872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solidFill>
                  <a:srgbClr val="FF0000"/>
                </a:solidFill>
              </a:rPr>
              <a:t>PAT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E2D522B2-5756-412F-A8F0-9DCC96F4C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5748" y="609033"/>
          <a:ext cx="57531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400800" imgH="3143096" progId="Visio.Drawing.15">
                  <p:embed/>
                </p:oleObj>
              </mc:Choice>
              <mc:Fallback>
                <p:oleObj name="Visio" r:id="rId2" imgW="6400800" imgH="3143096" progId="Visio.Drawing.15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E2D522B2-5756-412F-A8F0-9DCC96F4C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748" y="609033"/>
                        <a:ext cx="5753100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79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</a:t>
            </a:r>
            <a:r>
              <a:rPr lang="hr-HR" sz="2800" dirty="0" err="1"/>
              <a:t>running</a:t>
            </a:r>
            <a:r>
              <a:rPr lang="hr-HR" sz="2800" dirty="0"/>
              <a:t> </a:t>
            </a:r>
            <a:r>
              <a:rPr lang="hr-HR" sz="2800" dirty="0" err="1"/>
              <a:t>config</a:t>
            </a:r>
            <a:endParaRPr lang="hr-HR" sz="2800" dirty="0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9E8E97B-6DB8-40A4-9F16-7FA291D23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252" y="3512187"/>
            <a:ext cx="7597246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RouterX</a:t>
            </a: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show </a:t>
            </a:r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nat</a:t>
            </a:r>
            <a:r>
              <a:rPr lang="en-US" sz="1000" b="1" dirty="0">
                <a:latin typeface="Courier New" pitchFamily="49" charset="0"/>
                <a:cs typeface="Courier New" pitchFamily="49" charset="0"/>
              </a:rPr>
              <a:t> translations</a:t>
            </a:r>
            <a:br>
              <a:rPr lang="en-US" sz="1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Pro Inside global      Inside local       Outside local      Outside global</a:t>
            </a:r>
            <a:br>
              <a:rPr lang="en-US" sz="1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TCP 172.17.38.1:1050   192.168.3.7:1050    10.1.1.1:23        10.1.1.1:23</a:t>
            </a:r>
          </a:p>
          <a:p>
            <a:r>
              <a:rPr lang="en-US" sz="1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TCP 172.17.38.1:1776   192.168.4.12:1776   10.2.2.2:25        10.2.2.2:25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F593D49C-FAA4-4545-82B4-264B46C0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7" y="760968"/>
            <a:ext cx="4340225" cy="347821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hostname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RouterX</a:t>
            </a:r>
            <a:endParaRPr lang="en-US" sz="1000" b="1" dirty="0">
              <a:solidFill>
                <a:schemeClr val="tx1"/>
              </a:solidFill>
              <a:latin typeface="Courier New" pitchFamily="49" charset="0"/>
            </a:endParaRP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interface Ethernet0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address 192.168.3.1 255.255.255.0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nat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inside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interface Ethernet1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address 192.168.4.1 255.255.255.0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nat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inside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interface Serial0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description To ISP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address 172.17.38.1 255.255.255.0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nat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outside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</a:p>
          <a:p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nat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inside source list 1 interface Serial0 overload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</a:p>
          <a:p>
            <a:r>
              <a:rPr lang="en-US" sz="1000" b="1" dirty="0" err="1">
                <a:solidFill>
                  <a:schemeClr val="tx1"/>
                </a:solidFill>
                <a:latin typeface="Courier New" pitchFamily="49" charset="0"/>
              </a:rPr>
              <a:t>ip</a:t>
            </a:r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 route 0.0.0.0 0.0.0.0 Serial0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access-list 1 permit 192.168.3.0 0.0.0.255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access-list 1 permit 192.168.4.0 0.0.0.255</a:t>
            </a:r>
          </a:p>
          <a:p>
            <a:r>
              <a:rPr lang="en-US" sz="1000" b="1" dirty="0">
                <a:solidFill>
                  <a:schemeClr val="tx1"/>
                </a:solidFill>
                <a:latin typeface="Courier New" pitchFamily="49" charset="0"/>
              </a:rPr>
              <a:t>!</a:t>
            </a:r>
            <a:endParaRPr lang="hr-HR" sz="1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2B72C09-A388-4DA8-B7A6-5C7888AE4C1F}"/>
              </a:ext>
            </a:extLst>
          </p:cNvPr>
          <p:cNvSpPr/>
          <p:nvPr/>
        </p:nvSpPr>
        <p:spPr>
          <a:xfrm>
            <a:off x="388799" y="1418205"/>
            <a:ext cx="1962150" cy="20002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099A035-AFAE-4B73-9B41-CC5EA393AE91}"/>
              </a:ext>
            </a:extLst>
          </p:cNvPr>
          <p:cNvSpPr/>
          <p:nvPr/>
        </p:nvSpPr>
        <p:spPr>
          <a:xfrm>
            <a:off x="398324" y="1999230"/>
            <a:ext cx="1962150" cy="20002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811BB19-DD47-4E2B-B281-3705B2063886}"/>
              </a:ext>
            </a:extLst>
          </p:cNvPr>
          <p:cNvSpPr/>
          <p:nvPr/>
        </p:nvSpPr>
        <p:spPr>
          <a:xfrm>
            <a:off x="379274" y="2770755"/>
            <a:ext cx="1962150" cy="2000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7EB488A-07F6-481C-98F4-8C0407A91760}"/>
              </a:ext>
            </a:extLst>
          </p:cNvPr>
          <p:cNvSpPr/>
          <p:nvPr/>
        </p:nvSpPr>
        <p:spPr>
          <a:xfrm>
            <a:off x="350699" y="3085080"/>
            <a:ext cx="4191000" cy="1905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458E92C-5914-4929-949E-A18078519F13}"/>
              </a:ext>
            </a:extLst>
          </p:cNvPr>
          <p:cNvSpPr/>
          <p:nvPr/>
        </p:nvSpPr>
        <p:spPr>
          <a:xfrm>
            <a:off x="341174" y="3723255"/>
            <a:ext cx="4191000" cy="28575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99344-5D17-4D5D-B3A8-F7DFF7094E2B}"/>
              </a:ext>
            </a:extLst>
          </p:cNvPr>
          <p:cNvSpPr txBox="1"/>
          <p:nvPr/>
        </p:nvSpPr>
        <p:spPr>
          <a:xfrm>
            <a:off x="379274" y="4543888"/>
            <a:ext cx="9068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Univerzalna ACL za NAT</a:t>
            </a:r>
          </a:p>
          <a:p>
            <a:r>
              <a:rPr lang="hr-HR" dirty="0" err="1"/>
              <a:t>Ip</a:t>
            </a:r>
            <a:r>
              <a:rPr lang="hr-HR" dirty="0"/>
              <a:t> </a:t>
            </a:r>
            <a:r>
              <a:rPr lang="hr-HR" dirty="0" err="1"/>
              <a:t>access</a:t>
            </a:r>
            <a:r>
              <a:rPr lang="hr-HR" dirty="0"/>
              <a:t>-list </a:t>
            </a:r>
            <a:r>
              <a:rPr lang="hr-HR" dirty="0" err="1"/>
              <a:t>extended</a:t>
            </a:r>
            <a:r>
              <a:rPr lang="hr-HR" dirty="0"/>
              <a:t> NAT_ACL</a:t>
            </a:r>
          </a:p>
          <a:p>
            <a:r>
              <a:rPr lang="hr-HR" dirty="0" err="1"/>
              <a:t>Deny</a:t>
            </a:r>
            <a:r>
              <a:rPr lang="hr-HR" dirty="0"/>
              <a:t> </a:t>
            </a:r>
            <a:r>
              <a:rPr lang="hr-HR" dirty="0" err="1"/>
              <a:t>ip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10.0.0.0 0.255.255.255 </a:t>
            </a:r>
          </a:p>
          <a:p>
            <a:r>
              <a:rPr lang="hr-HR" dirty="0" err="1"/>
              <a:t>Deny</a:t>
            </a:r>
            <a:r>
              <a:rPr lang="hr-HR" dirty="0"/>
              <a:t> </a:t>
            </a:r>
            <a:r>
              <a:rPr lang="hr-HR" dirty="0" err="1"/>
              <a:t>ip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172.16.0.0 0.15.255.255</a:t>
            </a:r>
          </a:p>
          <a:p>
            <a:r>
              <a:rPr lang="hr-HR" dirty="0" err="1"/>
              <a:t>Deny</a:t>
            </a:r>
            <a:r>
              <a:rPr lang="hr-HR" dirty="0"/>
              <a:t> </a:t>
            </a:r>
            <a:r>
              <a:rPr lang="hr-HR" dirty="0" err="1"/>
              <a:t>ip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192.168.0.0 0.0.255.255</a:t>
            </a:r>
          </a:p>
          <a:p>
            <a:r>
              <a:rPr lang="hr-HR" dirty="0" err="1"/>
              <a:t>Permit</a:t>
            </a:r>
            <a:r>
              <a:rPr lang="hr-HR" dirty="0"/>
              <a:t> </a:t>
            </a:r>
            <a:r>
              <a:rPr lang="hr-HR" dirty="0" err="1"/>
              <a:t>ip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</a:t>
            </a:r>
            <a:r>
              <a:rPr lang="hr-HR" dirty="0" err="1"/>
              <a:t>any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6D5900-90F6-42C3-AB27-2E91FF9291A5}"/>
              </a:ext>
            </a:extLst>
          </p:cNvPr>
          <p:cNvSpPr/>
          <p:nvPr/>
        </p:nvSpPr>
        <p:spPr>
          <a:xfrm>
            <a:off x="4869767" y="4760526"/>
            <a:ext cx="4349752" cy="1358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ysClr val="windowText" lastClr="000000"/>
                </a:solidFill>
              </a:rPr>
              <a:t>Ove tvrdnje su potrebne da isključe iz NAT procesa sav promet koji bi trebao ići u VPN tunele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2EC36D-4F19-40AC-AEE2-94B1AA9B13DA}"/>
              </a:ext>
            </a:extLst>
          </p:cNvPr>
          <p:cNvCxnSpPr>
            <a:stCxn id="3" idx="2"/>
          </p:cNvCxnSpPr>
          <p:nvPr/>
        </p:nvCxnSpPr>
        <p:spPr>
          <a:xfrm flipH="1">
            <a:off x="4630102" y="5439795"/>
            <a:ext cx="239665" cy="3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:a16="http://schemas.microsoft.com/office/drawing/2014/main" id="{D46A4EA1-CA2A-40A2-878A-42577A0D6494}"/>
              </a:ext>
            </a:extLst>
          </p:cNvPr>
          <p:cNvSpPr/>
          <p:nvPr/>
        </p:nvSpPr>
        <p:spPr>
          <a:xfrm>
            <a:off x="4292509" y="4995657"/>
            <a:ext cx="230140" cy="101019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51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Brisanje translacija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E5BCE1BE-6DA5-4460-8BFA-11BD21C44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8" y="3538008"/>
            <a:ext cx="2640210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4388">
              <a:lnSpc>
                <a:spcPct val="95000"/>
              </a:lnSpc>
              <a:buClr>
                <a:schemeClr val="accent1"/>
              </a:buClr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Brisanje pojedine translacije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7258B20-4337-4DE2-8A25-174F95E33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8" y="2893483"/>
            <a:ext cx="7586663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28700">
              <a:lnSpc>
                <a:spcPct val="95000"/>
              </a:lnSpc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RouterX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clear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translation inside </a:t>
            </a:r>
            <a:r>
              <a:rPr lang="en-US" sz="16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global-</a:t>
            </a:r>
            <a:r>
              <a:rPr lang="en-US" sz="1600" b="1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ip</a:t>
            </a:r>
            <a:br>
              <a:rPr lang="en-US" sz="16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local-</a:t>
            </a:r>
            <a:r>
              <a:rPr lang="en-US" sz="1600" b="1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[outside </a:t>
            </a:r>
            <a:r>
              <a:rPr lang="en-US" sz="16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local-</a:t>
            </a:r>
            <a:r>
              <a:rPr lang="en-US" sz="1600" b="1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600" b="1" i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global-</a:t>
            </a:r>
            <a:r>
              <a:rPr lang="en-US" sz="1600" b="1" i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ip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B4213195-F6AA-48F2-A188-107D181E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8" y="2333096"/>
            <a:ext cx="3249095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028700">
              <a:lnSpc>
                <a:spcPct val="95000"/>
              </a:lnSpc>
              <a:buClr>
                <a:schemeClr val="accent1"/>
              </a:buClr>
            </a:pPr>
            <a:r>
              <a:rPr lang="hr-HR" dirty="0">
                <a:solidFill>
                  <a:schemeClr val="tx1"/>
                </a:solidFill>
                <a:cs typeface="Times New Roman" pitchFamily="18" charset="0"/>
              </a:rPr>
              <a:t>Brisanje svih dinamičkih translacija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F1DB7AF2-80B5-4E9D-BCD4-F9F434979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8" y="1933046"/>
            <a:ext cx="7586663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28700">
              <a:lnSpc>
                <a:spcPct val="95000"/>
              </a:lnSpc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RouterX# clear ip nat translation *</a:t>
            </a: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017AB584-35E1-42ED-A592-04092D5B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8" y="4982633"/>
            <a:ext cx="3127779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14388">
              <a:lnSpc>
                <a:spcPct val="95000"/>
              </a:lnSpc>
              <a:buClr>
                <a:schemeClr val="accent1"/>
              </a:buClr>
            </a:pPr>
            <a:r>
              <a:rPr lang="hr-HR" dirty="0">
                <a:solidFill>
                  <a:srgbClr val="000000"/>
                </a:solidFill>
                <a:cs typeface="Times New Roman" pitchFamily="18" charset="0"/>
              </a:rPr>
              <a:t>Brisanje pojedine PAT translacije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6D214706-480A-401B-89DE-486ECFF9C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408" y="4099983"/>
            <a:ext cx="7586663" cy="854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28700">
              <a:lnSpc>
                <a:spcPct val="95000"/>
              </a:lnSpc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RouterX# clear ip nat translation 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protocol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inside 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global-ip</a:t>
            </a:r>
            <a:b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global-port local-ip local-port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[outside 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local-ip</a:t>
            </a:r>
            <a:b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i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local-port global-ip global-port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82748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TSHOOT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2FE17F2F-A5EC-40C5-9ADC-616BCAFA8396}"/>
              </a:ext>
            </a:extLst>
          </p:cNvPr>
          <p:cNvSpPr/>
          <p:nvPr/>
        </p:nvSpPr>
        <p:spPr>
          <a:xfrm>
            <a:off x="-1" y="1018091"/>
            <a:ext cx="11947585" cy="314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defRPr/>
            </a:pPr>
            <a:r>
              <a:rPr lang="hr-HR" sz="2700" dirty="0"/>
              <a:t>Provjeriti</a:t>
            </a:r>
            <a:r>
              <a:rPr lang="en-US" sz="2700" dirty="0"/>
              <a:t>:</a:t>
            </a:r>
          </a:p>
          <a:p>
            <a:pPr marL="6175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/>
              <a:t>Da nema ACL na ulaznim </a:t>
            </a:r>
            <a:r>
              <a:rPr lang="hr-HR" sz="2200" dirty="0" err="1"/>
              <a:t>interface</a:t>
            </a:r>
            <a:r>
              <a:rPr lang="hr-HR" sz="2200" dirty="0"/>
              <a:t>-ima </a:t>
            </a:r>
            <a:r>
              <a:rPr lang="hr-HR" sz="2200" dirty="0" err="1"/>
              <a:t>routera</a:t>
            </a:r>
            <a:r>
              <a:rPr lang="hr-HR" sz="2200" dirty="0"/>
              <a:t> (ili da te ACL ne smetaju NAT-u)</a:t>
            </a:r>
            <a:endParaRPr lang="en-US" sz="2200" dirty="0"/>
          </a:p>
          <a:p>
            <a:pPr marL="6175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/>
              <a:t>Da klasifikacijska ACL dozvoljava sve potrebne mreže (one koje trebaju ići u NAT)</a:t>
            </a:r>
            <a:endParaRPr lang="en-US" sz="2200" dirty="0"/>
          </a:p>
          <a:p>
            <a:pPr marL="6175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/>
              <a:t>Da ima dovoljno adresa u NAT </a:t>
            </a:r>
            <a:r>
              <a:rPr lang="hr-HR" sz="2200" dirty="0" err="1"/>
              <a:t>pool</a:t>
            </a:r>
            <a:r>
              <a:rPr lang="hr-HR" sz="2200" dirty="0"/>
              <a:t>-u (ako je previše računala na jednu IP adresu moguće je da NAT ne radi kako očekujemo)</a:t>
            </a:r>
            <a:endParaRPr lang="en-US" sz="2200" dirty="0"/>
          </a:p>
          <a:p>
            <a:pPr marL="617538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/>
              <a:t>Da su odgovarajući </a:t>
            </a:r>
            <a:r>
              <a:rPr lang="hr-HR" sz="2200" dirty="0" err="1"/>
              <a:t>interface</a:t>
            </a:r>
            <a:r>
              <a:rPr lang="hr-HR" sz="2200" dirty="0"/>
              <a:t>-i odabrani kao unutarnji (</a:t>
            </a:r>
            <a:r>
              <a:rPr lang="hr-HR" sz="2200" dirty="0" err="1"/>
              <a:t>inside</a:t>
            </a:r>
            <a:r>
              <a:rPr lang="hr-HR" sz="2200" dirty="0"/>
              <a:t>-mreže koje treba NAT-</a:t>
            </a:r>
            <a:r>
              <a:rPr lang="hr-HR" sz="2200" dirty="0" err="1"/>
              <a:t>irati</a:t>
            </a:r>
            <a:r>
              <a:rPr lang="hr-HR" sz="2200" dirty="0"/>
              <a:t> i te mreže se nalaze u ACL), odnosno vanjski (</a:t>
            </a:r>
            <a:r>
              <a:rPr lang="hr-HR" sz="2200" dirty="0" err="1"/>
              <a:t>outside-npr</a:t>
            </a:r>
            <a:r>
              <a:rPr lang="hr-HR" sz="2200" dirty="0"/>
              <a:t>..gdje se nalazi javna IP adresa u koju se prevode privatne)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4659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NAT – Show i </a:t>
            </a:r>
            <a:r>
              <a:rPr lang="hr-HR" sz="2800" dirty="0" err="1"/>
              <a:t>debug</a:t>
            </a:r>
            <a:endParaRPr lang="hr-HR" sz="2800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CD3CD19-4456-44FE-B360-644A0D83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16" y="4033837"/>
            <a:ext cx="7488237" cy="173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RouterX# show ip nat statistics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Total active translations: 1 (1 static, 0 dynamic; 0 extended)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Outside interfaces: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Ethernet0, Serial2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Inside interfaces: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Ethernet1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Hits: 5  Misses: 0</a:t>
            </a:r>
            <a:b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…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A79F81F-2091-4023-ACA2-F0AA9AD4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016" y="1290637"/>
            <a:ext cx="7445375" cy="21383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RouterX# debug ip nat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NAT: s=192.168.1.95-&gt;172.31.233.209, d=172.31.2.132 [6825]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NAT: s=172.31.2.132, d=172.31.233.209-&gt;192.168.1.95 [21852]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NAT: s=192.168.1.95-&gt;172.31.233.209, d=172.31.1.161 [6826]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NAT*: s=172.31.1.161, d=172.31.233.209-&gt;192.168.1.95 [23311]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NAT*: s=192.168.1.95-&gt;172.31.233.209, d=172.31.1.161 [6827]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NAT*: s=192.168.1.95-&gt;172.31.233.209, d=172.31.1.161 [6828]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NAT*: s=172.31.1.161, d=172.31.233.209-&gt;192.168.1.95 [23312] 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NAT*: s=172.31.1.161, d=172.31.233.209-&gt;192.168.1.95 [23313]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B4FCC46-8C8C-492B-8B40-D0DBBECC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89" y="3508378"/>
            <a:ext cx="7586663" cy="365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28700">
              <a:lnSpc>
                <a:spcPct val="95000"/>
              </a:lnSpc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RouterX# show ip nat translations</a:t>
            </a:r>
          </a:p>
        </p:txBody>
      </p:sp>
    </p:spTree>
    <p:extLst>
      <p:ext uri="{BB962C8B-B14F-4D97-AF65-F5344CB8AC3E}">
        <p14:creationId xmlns:p14="http://schemas.microsoft.com/office/powerpoint/2010/main" val="2582097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99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3998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53929"/>
            <a:ext cx="10487938" cy="647404"/>
          </a:xfrm>
        </p:spPr>
        <p:txBody>
          <a:bodyPr/>
          <a:lstStyle/>
          <a:p>
            <a:r>
              <a:rPr lang="hr-HR" sz="2800" dirty="0"/>
              <a:t>DHCP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1539FC-8789-46BE-97E4-FEB6869A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52" y="1010754"/>
            <a:ext cx="7270077" cy="38823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8672F-C30D-C69B-FBED-BE5F516C66A3}"/>
              </a:ext>
            </a:extLst>
          </p:cNvPr>
          <p:cNvSpPr txBox="1"/>
          <p:nvPr/>
        </p:nvSpPr>
        <p:spPr>
          <a:xfrm>
            <a:off x="7881731" y="1010754"/>
            <a:ext cx="3952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Postoje i druge poruke npr.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DHCP </a:t>
            </a:r>
            <a:r>
              <a:rPr lang="hr-HR" dirty="0" err="1"/>
              <a:t>Decline</a:t>
            </a:r>
            <a:r>
              <a:rPr lang="hr-H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DHCPNak</a:t>
            </a:r>
            <a:r>
              <a:rPr lang="hr-HR" dirty="0"/>
              <a:t> (Negative </a:t>
            </a:r>
            <a:r>
              <a:rPr lang="hr-HR" dirty="0" err="1"/>
              <a:t>Acknowledgement</a:t>
            </a:r>
            <a:r>
              <a:rPr lang="hr-H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DHCPRelease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/>
              <a:t>DHCPInform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111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DHCP-obnova IP adrese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478F176-061B-48AF-A214-C5F305318F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6710" y="1748003"/>
          <a:ext cx="10156837" cy="363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600570" imgH="2000404" progId="Visio.Drawing.15">
                  <p:embed/>
                </p:oleObj>
              </mc:Choice>
              <mc:Fallback>
                <p:oleObj name="Visio" r:id="rId2" imgW="5600570" imgH="2000404" progId="Visio.Drawing.15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1478F176-061B-48AF-A214-C5F305318F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710" y="1748003"/>
                        <a:ext cx="10156837" cy="36336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03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format poruke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8FF3448-3278-4598-92D3-37D2EAA1C8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53676"/>
              </p:ext>
            </p:extLst>
          </p:nvPr>
        </p:nvGraphicFramePr>
        <p:xfrm>
          <a:off x="510038" y="760967"/>
          <a:ext cx="10850388" cy="539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72114" imgH="2771929" progId="Visio.Drawing.15">
                  <p:embed/>
                </p:oleObj>
              </mc:Choice>
              <mc:Fallback>
                <p:oleObj name="Visio" r:id="rId2" imgW="5572114" imgH="2771929" progId="Visio.Drawing.15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8FF3448-3278-4598-92D3-37D2EAA1C8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38" y="760967"/>
                        <a:ext cx="10850388" cy="5397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559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format poruke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88883E57-9EB4-4CC3-A596-BFC14BE323DB}"/>
              </a:ext>
            </a:extLst>
          </p:cNvPr>
          <p:cNvSpPr/>
          <p:nvPr/>
        </p:nvSpPr>
        <p:spPr>
          <a:xfrm>
            <a:off x="0" y="909132"/>
            <a:ext cx="11953875" cy="487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(OP)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Određuje koji je tip poruke (npr. 1 je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2 je odgovor)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Pokazuje o kojem tipu hardwarea se radi ( npr. 1 je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ethernet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15 je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slično..isti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kodovi se koriste i kod ARP poruka)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Hardwarea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Length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veličina adrese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Hops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Kontrola prosljeđivanja poruka. Klijent postavlja ovu vrijednost na 0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Koriste klijenti kako bi znali povezati odgovore od servera sa svojim  zahtjevima 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Seconds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Vrijeme u sekundama koje je prošlo od kad je klijent počeo tražiti ili obnavljati IP adresu. Koriste serveri kako bi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prioretizirali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zahtjeve.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Flags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(zastavice):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Koristi se samo jedan od 16 bitova i to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broadcast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zastavica. Klijent postavlja ovu zastavicu kada ne zna svoju IP adresu i to je znak serveru ili DHCP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agentu da pošalju odgovor kao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broadcast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Koristi je klijent samo za vrijeme obnove najma IP adrese kada ima valjanu IP adresu i to je njegova IP adresa koju koristi. Inače ovo polje ima vrijednost 0.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Koristi server kada dodjeljuje IP adresu klijentu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 IP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Koristi server kada želi uputiti klijenta na server koji će klijent koristiti u nastavku procesa. To može biti isti ili neki drugi server. IP adresa servera koji šalje poruku nalazi se u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opcionom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polju „Server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Gateway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Ovo polje se koristi kada DHCP server i klijent nisu na istom L2 segmentu. U tom slučaju se koristi DHCP </a:t>
            </a:r>
            <a:r>
              <a:rPr lang="hr-HR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Relay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agent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Hardwarea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Fizička adresa uređaja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Koriste DHCP serveri kada komuniciraju s klijentima. Može biti domensko ime servera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</a:t>
            </a: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Filename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Mogu koristiti klijenti ako im treba nekakva datoteka za podizanje sustava. Koristi se za IP telefone</a:t>
            </a:r>
            <a:endParaRPr lang="hr-H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 </a:t>
            </a:r>
            <a:r>
              <a:rPr lang="hr-HR" sz="1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Options</a:t>
            </a:r>
            <a:r>
              <a:rPr lang="hr-HR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Ovo polje mogu koristiti i klijenti i serveri za različite opcionalne parametre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4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konfiguracija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71E2DA4B-BE0C-43F4-A0F0-1EEE456A4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88202"/>
              </p:ext>
            </p:extLst>
          </p:nvPr>
        </p:nvGraphicFramePr>
        <p:xfrm>
          <a:off x="5406618" y="298304"/>
          <a:ext cx="3800475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800573" imgH="3267165" progId="Visio.Drawing.15">
                  <p:embed/>
                </p:oleObj>
              </mc:Choice>
              <mc:Fallback>
                <p:oleObj name="Visio" r:id="rId2" imgW="3800573" imgH="3267165" progId="Visio.Drawing.15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71E2DA4B-BE0C-43F4-A0F0-1EEE456A48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618" y="298304"/>
                        <a:ext cx="3800475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ravokutnik 6">
            <a:extLst>
              <a:ext uri="{FF2B5EF4-FFF2-40B4-BE49-F238E27FC236}">
                <a16:creationId xmlns:a16="http://schemas.microsoft.com/office/drawing/2014/main" id="{7F267834-5D3A-4625-88AF-5451599E9D9E}"/>
              </a:ext>
            </a:extLst>
          </p:cNvPr>
          <p:cNvSpPr/>
          <p:nvPr/>
        </p:nvSpPr>
        <p:spPr>
          <a:xfrm>
            <a:off x="-524998" y="3565379"/>
            <a:ext cx="8525690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excluded-address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192.168.10.1 192.168.10.10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excluded-address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192.168.10.100 192.168.10.254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LAN-POOL-1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dhcp-config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)#network 192.168.10.0 255.255.255.0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dhcp-config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default-router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192.168.10.1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dhcp-config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dns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-server 8.8.8.8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dhcp-config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150 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192.168.10.1</a:t>
            </a:r>
          </a:p>
          <a:p>
            <a:pPr marL="990600" algn="just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dhcp-config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6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konfiguracija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184087A4-BEAA-4DC7-BAB5-7C0C497277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309" y="1030972"/>
          <a:ext cx="50863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076915" imgH="3505226" progId="Visio.Drawing.15">
                  <p:embed/>
                </p:oleObj>
              </mc:Choice>
              <mc:Fallback>
                <p:oleObj name="Visio" r:id="rId2" imgW="5076915" imgH="3505226" progId="Visio.Drawing.15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184087A4-BEAA-4DC7-BAB5-7C0C497277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309" y="1030972"/>
                        <a:ext cx="508635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ravokutnik 7">
            <a:extLst>
              <a:ext uri="{FF2B5EF4-FFF2-40B4-BE49-F238E27FC236}">
                <a16:creationId xmlns:a16="http://schemas.microsoft.com/office/drawing/2014/main" id="{AD7BDB32-B0F7-4196-A2DE-C871674741E7}"/>
              </a:ext>
            </a:extLst>
          </p:cNvPr>
          <p:cNvSpPr/>
          <p:nvPr/>
        </p:nvSpPr>
        <p:spPr>
          <a:xfrm>
            <a:off x="507999" y="4568077"/>
            <a:ext cx="834813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interface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 0/0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192.168.10.1 255.255.255.0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helper-address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172.16.20.254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600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R1(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config-if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)#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A82EAB4-BD97-457A-A9C8-5B02D87FB0DA}"/>
              </a:ext>
            </a:extLst>
          </p:cNvPr>
          <p:cNvSpPr txBox="1"/>
          <p:nvPr/>
        </p:nvSpPr>
        <p:spPr>
          <a:xfrm>
            <a:off x="1529290" y="1477404"/>
            <a:ext cx="326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DHCP je </a:t>
            </a:r>
            <a:r>
              <a:rPr lang="hr-HR" dirty="0" err="1"/>
              <a:t>broadcast</a:t>
            </a:r>
            <a:r>
              <a:rPr lang="hr-HR" dirty="0"/>
              <a:t> promet, ako u L2 segmentu mreže</a:t>
            </a:r>
          </a:p>
          <a:p>
            <a:r>
              <a:rPr lang="hr-HR" dirty="0"/>
              <a:t>Ne postoji DHCP server klijenti neće dobiti IP adrese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7931D6B-C9BF-4A58-8CFB-39FD3FE365DA}"/>
              </a:ext>
            </a:extLst>
          </p:cNvPr>
          <p:cNvSpPr/>
          <p:nvPr/>
        </p:nvSpPr>
        <p:spPr>
          <a:xfrm>
            <a:off x="1529290" y="1477404"/>
            <a:ext cx="3152775" cy="1181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07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8047" y="113564"/>
            <a:ext cx="10487938" cy="647404"/>
          </a:xfrm>
        </p:spPr>
        <p:txBody>
          <a:bodyPr/>
          <a:lstStyle/>
          <a:p>
            <a:r>
              <a:rPr lang="hr-HR" sz="2800" dirty="0"/>
              <a:t>DHCP – verifikacija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F3D34E2-91C6-47C8-9F7C-A5439DAF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193668"/>
            <a:ext cx="9144000" cy="447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D850933-6F8F-4E2D-A888-BAAD96322FCA}"/>
              </a:ext>
            </a:extLst>
          </p:cNvPr>
          <p:cNvSpPr/>
          <p:nvPr/>
        </p:nvSpPr>
        <p:spPr>
          <a:xfrm>
            <a:off x="200025" y="1172010"/>
            <a:ext cx="2815119" cy="308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FE6BBCE-636B-4FBB-A2FF-E5C74D04C320}"/>
              </a:ext>
            </a:extLst>
          </p:cNvPr>
          <p:cNvSpPr txBox="1"/>
          <p:nvPr/>
        </p:nvSpPr>
        <p:spPr>
          <a:xfrm>
            <a:off x="3200400" y="1112720"/>
            <a:ext cx="387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Prikaže sve DHCP klijente s IP adresama</a:t>
            </a:r>
          </a:p>
        </p:txBody>
      </p:sp>
    </p:spTree>
    <p:extLst>
      <p:ext uri="{BB962C8B-B14F-4D97-AF65-F5344CB8AC3E}">
        <p14:creationId xmlns:p14="http://schemas.microsoft.com/office/powerpoint/2010/main" val="354992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1696</Words>
  <Application>Microsoft Office PowerPoint</Application>
  <PresentationFormat>Widescreen</PresentationFormat>
  <Paragraphs>198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ARS Maquette Pro</vt:lpstr>
      <vt:lpstr>Arial</vt:lpstr>
      <vt:lpstr>Courier New</vt:lpstr>
      <vt:lpstr>Wingdings</vt:lpstr>
      <vt:lpstr>Calibri</vt:lpstr>
      <vt:lpstr>Segoe UI</vt:lpstr>
      <vt:lpstr>Calibri Light</vt:lpstr>
      <vt:lpstr>Stolzl Book</vt:lpstr>
      <vt:lpstr>Arial,Helvetica,Helvetica Neue,HelveticaNeue,Lucida Grande,sans-serif</vt:lpstr>
      <vt:lpstr>Stolzl Bold</vt:lpstr>
      <vt:lpstr>Segoe UI Semibold</vt:lpstr>
      <vt:lpstr>Office Theme</vt:lpstr>
      <vt:lpstr>1_Office Theme</vt:lpstr>
      <vt:lpstr>Visio</vt:lpstr>
      <vt:lpstr>Implementacija složenih mrežnih okruženja</vt:lpstr>
      <vt:lpstr>DHCP i NAT</vt:lpstr>
      <vt:lpstr>DHCP</vt:lpstr>
      <vt:lpstr>DHCP-obnova IP adrese</vt:lpstr>
      <vt:lpstr>DHCP – format poruke</vt:lpstr>
      <vt:lpstr>DHCP – format poruke</vt:lpstr>
      <vt:lpstr>DHCP – konfiguracija</vt:lpstr>
      <vt:lpstr>DHCP – konfiguracija</vt:lpstr>
      <vt:lpstr>DHCP – verifikacija</vt:lpstr>
      <vt:lpstr>DHCP – verifikacija</vt:lpstr>
      <vt:lpstr>DHCP – usmjernik kao DHCP klijent</vt:lpstr>
      <vt:lpstr>DHCP – tshoot</vt:lpstr>
      <vt:lpstr>PowerPoint Presentation</vt:lpstr>
      <vt:lpstr>NAT – Network Address Translation</vt:lpstr>
      <vt:lpstr>NAT – Network Address Translation</vt:lpstr>
      <vt:lpstr>NAT – Outside Local</vt:lpstr>
      <vt:lpstr>NAT – Outside Local</vt:lpstr>
      <vt:lpstr>NAT – statički NAT</vt:lpstr>
      <vt:lpstr>NAT – portforwarding</vt:lpstr>
      <vt:lpstr>NAT – dinamički NAT</vt:lpstr>
      <vt:lpstr>NAT – PAT (Port Address Translation)</vt:lpstr>
      <vt:lpstr>NAT – running config</vt:lpstr>
      <vt:lpstr>NAT – Brisanje translacija</vt:lpstr>
      <vt:lpstr>NAT – TSHOOT</vt:lpstr>
      <vt:lpstr>NAT – Show i debug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 @ Racunarstvo</cp:lastModifiedBy>
  <cp:revision>47</cp:revision>
  <cp:lastPrinted>2022-09-12T10:06:13Z</cp:lastPrinted>
  <dcterms:created xsi:type="dcterms:W3CDTF">2018-01-24T13:33:55Z</dcterms:created>
  <dcterms:modified xsi:type="dcterms:W3CDTF">2023-10-26T13:31:56Z</dcterms:modified>
</cp:coreProperties>
</file>