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7"/>
  </p:notesMasterIdLst>
  <p:sldIdLst>
    <p:sldId id="257" r:id="rId5"/>
    <p:sldId id="278" r:id="rId6"/>
    <p:sldId id="256" r:id="rId7"/>
    <p:sldId id="258" r:id="rId8"/>
    <p:sldId id="259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60" r:id="rId18"/>
    <p:sldId id="261" r:id="rId19"/>
    <p:sldId id="264" r:id="rId20"/>
    <p:sldId id="265" r:id="rId21"/>
    <p:sldId id="266" r:id="rId22"/>
    <p:sldId id="275" r:id="rId23"/>
    <p:sldId id="276" r:id="rId24"/>
    <p:sldId id="277" r:id="rId25"/>
    <p:sldId id="26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7"/>
    <p:restoredTop sz="94706"/>
  </p:normalViewPr>
  <p:slideViewPr>
    <p:cSldViewPr snapToGrid="0" snapToObjects="1">
      <p:cViewPr varScale="1">
        <p:scale>
          <a:sx n="68" d="100"/>
          <a:sy n="68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C21E-1610-F840-997A-88EB307E0A1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0C92-97E4-9540-AC90-F1BBF9189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4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5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857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416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11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9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65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3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2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7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26255" y="1600199"/>
            <a:ext cx="5829301" cy="5486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728663"/>
            <a:ext cx="6476999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6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8959"/>
            <a:ext cx="11931868" cy="61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5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5450" y="671514"/>
            <a:ext cx="5891212" cy="2014537"/>
          </a:xfrm>
        </p:spPr>
        <p:txBody>
          <a:bodyPr/>
          <a:lstStyle/>
          <a:p>
            <a:pPr algn="ctr"/>
            <a:r>
              <a:rPr lang="hr-HR" dirty="0" smtClean="0"/>
              <a:t>Gerunds and infinitives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32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0" dirty="0">
                <a:solidFill>
                  <a:schemeClr val="bg1"/>
                </a:solidFill>
              </a:rPr>
              <a:t>Common verbs followed by </a:t>
            </a:r>
            <a:r>
              <a:rPr lang="en-US" dirty="0" smtClean="0">
                <a:solidFill>
                  <a:schemeClr val="bg1"/>
                </a:solidFill>
              </a:rPr>
              <a:t>to infinitive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4544602"/>
              </p:ext>
            </p:extLst>
          </p:nvPr>
        </p:nvGraphicFramePr>
        <p:xfrm>
          <a:off x="838200" y="1825624"/>
          <a:ext cx="10515600" cy="4125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11103292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030058206"/>
                    </a:ext>
                  </a:extLst>
                </a:gridCol>
              </a:tblGrid>
              <a:tr h="73546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AGREE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agreed to give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presentation</a:t>
                      </a:r>
                      <a:r>
                        <a:rPr lang="hr-HR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 the meeting.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17205"/>
                  </a:ext>
                </a:extLst>
              </a:tr>
              <a:tr h="735467">
                <a:tc>
                  <a:txBody>
                    <a:bodyPr/>
                    <a:lstStyle/>
                    <a:p>
                      <a:r>
                        <a:rPr lang="hr-HR" sz="2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ASK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asked to leave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early. /</a:t>
                      </a:r>
                      <a:r>
                        <a:rPr lang="hr-HR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asked him to leave early.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06618"/>
                  </a:ext>
                </a:extLst>
              </a:tr>
              <a:tr h="479652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DECIDE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decided to go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out for dinner.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009840"/>
                  </a:ext>
                </a:extLst>
              </a:tr>
              <a:tr h="73546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HELP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helped to clean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kitchen./</a:t>
                      </a:r>
                    </a:p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helped his wife to clean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hr-HR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kitchen.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000385"/>
                  </a:ext>
                </a:extLst>
              </a:tr>
              <a:tr h="479652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PLAN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plans to buy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new flat next</a:t>
                      </a:r>
                      <a:r>
                        <a:rPr lang="hr-HR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year.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464247"/>
                  </a:ext>
                </a:extLst>
              </a:tr>
              <a:tr h="479652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HOPE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hope to pass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exam.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779535"/>
                  </a:ext>
                </a:extLst>
              </a:tr>
              <a:tr h="479652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LEARN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They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are learning to sing.</a:t>
                      </a:r>
                      <a:endParaRPr lang="en-US" sz="2000" b="1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460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6117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0" dirty="0">
                <a:solidFill>
                  <a:schemeClr val="bg1"/>
                </a:solidFill>
              </a:rPr>
              <a:t>Common verbs followed by </a:t>
            </a:r>
            <a:r>
              <a:rPr lang="en-US" dirty="0">
                <a:solidFill>
                  <a:schemeClr val="bg1"/>
                </a:solidFill>
              </a:rPr>
              <a:t>to infinitive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4210784"/>
              </p:ext>
            </p:extLst>
          </p:nvPr>
        </p:nvGraphicFramePr>
        <p:xfrm>
          <a:off x="838200" y="1690687"/>
          <a:ext cx="10415954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7977">
                  <a:extLst>
                    <a:ext uri="{9D8B030D-6E8A-4147-A177-3AD203B41FA5}">
                      <a16:colId xmlns:a16="http://schemas.microsoft.com/office/drawing/2014/main" val="1628668390"/>
                    </a:ext>
                  </a:extLst>
                </a:gridCol>
                <a:gridCol w="5207977">
                  <a:extLst>
                    <a:ext uri="{9D8B030D-6E8A-4147-A177-3AD203B41FA5}">
                      <a16:colId xmlns:a16="http://schemas.microsoft.com/office/drawing/2014/main" val="3731757411"/>
                    </a:ext>
                  </a:extLst>
                </a:gridCol>
              </a:tblGrid>
              <a:tr h="686332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WANT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want to come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the party. /</a:t>
                      </a:r>
                    </a:p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want him to come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the party.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497602"/>
                  </a:ext>
                </a:extLst>
              </a:tr>
              <a:tr h="686332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WOULD LIKE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would like to see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 tonight. /</a:t>
                      </a:r>
                    </a:p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would like you to see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 tonight.</a:t>
                      </a:r>
                      <a:endParaRPr lang="en-US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390234"/>
                  </a:ext>
                </a:extLst>
              </a:tr>
              <a:tr h="447608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PROMISE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promised not to be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late.</a:t>
                      </a:r>
                      <a:endParaRPr lang="en-US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905389"/>
                  </a:ext>
                </a:extLst>
              </a:tr>
              <a:tr h="447608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 AFFORD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can’t afford to go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 holiday.</a:t>
                      </a:r>
                      <a:endParaRPr lang="en-US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511852"/>
                  </a:ext>
                </a:extLst>
              </a:tr>
              <a:tr h="686332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MANAGE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managed to open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door</a:t>
                      </a:r>
                    </a:p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without the key.</a:t>
                      </a:r>
                      <a:endParaRPr lang="en-US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863270"/>
                  </a:ext>
                </a:extLst>
              </a:tr>
              <a:tr h="447608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CLAIM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claimed to be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princess.</a:t>
                      </a:r>
                      <a:endParaRPr lang="en-US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839398"/>
                  </a:ext>
                </a:extLst>
              </a:tr>
              <a:tr h="98473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PREPARE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They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prepared to take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test. /</a:t>
                      </a:r>
                    </a:p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teachers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prepared the</a:t>
                      </a:r>
                      <a:r>
                        <a:rPr lang="hr-HR" sz="20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students to take the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test.</a:t>
                      </a:r>
                      <a:endParaRPr lang="en-US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764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2262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0" dirty="0">
                <a:solidFill>
                  <a:schemeClr val="bg1"/>
                </a:solidFill>
              </a:rPr>
              <a:t>Common verbs followed by </a:t>
            </a:r>
            <a:r>
              <a:rPr lang="en-US" dirty="0">
                <a:solidFill>
                  <a:schemeClr val="bg1"/>
                </a:solidFill>
              </a:rPr>
              <a:t>to infinitive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1157925"/>
              </p:ext>
            </p:extLst>
          </p:nvPr>
        </p:nvGraphicFramePr>
        <p:xfrm>
          <a:off x="838200" y="1825626"/>
          <a:ext cx="10515600" cy="4262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41511183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216413696"/>
                    </a:ext>
                  </a:extLst>
                </a:gridCol>
              </a:tblGrid>
              <a:tr h="456391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DEMAND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demanded to speak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Mr. Pitt.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747383"/>
                  </a:ext>
                </a:extLst>
              </a:tr>
              <a:tr h="675938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OFFER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Frank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offered to drive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 to the</a:t>
                      </a:r>
                      <a:r>
                        <a:rPr lang="hr-HR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supermarket.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486324"/>
                  </a:ext>
                </a:extLst>
              </a:tr>
              <a:tr h="456391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WAIT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waited to buy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movie ticket.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708980"/>
                  </a:ext>
                </a:extLst>
              </a:tr>
              <a:tr h="472199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WOULD HATE*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I’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 hate to be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late. /</a:t>
                      </a:r>
                      <a:r>
                        <a:rPr lang="hr-HR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’d hate you to be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late.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453959"/>
                  </a:ext>
                </a:extLst>
              </a:tr>
              <a:tr h="456391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WOULD LOVE*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’d love to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come. /</a:t>
                      </a:r>
                      <a:r>
                        <a:rPr lang="hr-HR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I’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 love him to come.</a:t>
                      </a:r>
                      <a:endParaRPr lang="en-US" sz="2000" b="1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465226"/>
                  </a:ext>
                </a:extLst>
              </a:tr>
              <a:tr h="456391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SEEM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Nancy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seemed to be disappointed.</a:t>
                      </a:r>
                      <a:endParaRPr lang="en-US" sz="2000" b="1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249198"/>
                  </a:ext>
                </a:extLst>
              </a:tr>
              <a:tr h="807459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EXPECT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They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expect to arrive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early. /</a:t>
                      </a:r>
                      <a:r>
                        <a:rPr lang="hr-HR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They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expect Julie to arrive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early.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05285"/>
                  </a:ext>
                </a:extLst>
              </a:tr>
              <a:tr h="456391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INTEND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intend to visit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you next spring.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01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1570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0" dirty="0">
                <a:solidFill>
                  <a:schemeClr val="bg1"/>
                </a:solidFill>
              </a:rPr>
              <a:t>Common verbs followed by </a:t>
            </a:r>
            <a:r>
              <a:rPr lang="en-US" dirty="0">
                <a:solidFill>
                  <a:schemeClr val="bg1"/>
                </a:solidFill>
              </a:rPr>
              <a:t>to infinitive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941008"/>
              </p:ext>
            </p:extLst>
          </p:nvPr>
        </p:nvGraphicFramePr>
        <p:xfrm>
          <a:off x="838200" y="1596290"/>
          <a:ext cx="10515600" cy="4523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87488759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301199750"/>
                    </a:ext>
                  </a:extLst>
                </a:gridCol>
              </a:tblGrid>
              <a:tr h="521455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PRETEND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child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pretended to be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hr-HR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monster.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225873"/>
                  </a:ext>
                </a:extLst>
              </a:tr>
              <a:tr h="672649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REFUSE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guard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refused to let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them</a:t>
                      </a:r>
                      <a:r>
                        <a:rPr lang="hr-HR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enter the building.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34270"/>
                  </a:ext>
                </a:extLst>
              </a:tr>
              <a:tr h="521455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TEND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tends to be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little shy.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119240"/>
                  </a:ext>
                </a:extLst>
              </a:tr>
              <a:tr h="521455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WOULD PREFER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’d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prefer to do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it. /</a:t>
                      </a:r>
                      <a:r>
                        <a:rPr lang="hr-HR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I’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 prefer him to do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it.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537779"/>
                  </a:ext>
                </a:extLst>
              </a:tr>
              <a:tr h="521455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DESERVE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deserves to go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jail.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770024"/>
                  </a:ext>
                </a:extLst>
              </a:tr>
              <a:tr h="521455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APPEAR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 health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appeared to be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better.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629299"/>
                  </a:ext>
                </a:extLst>
              </a:tr>
              <a:tr h="672649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ARRANGE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Anna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arranged to stay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with her</a:t>
                      </a:r>
                      <a:r>
                        <a:rPr lang="hr-HR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cousin in Miami.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355436"/>
                  </a:ext>
                </a:extLst>
              </a:tr>
              <a:tr h="514312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CHOOSE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chose to help.</a:t>
                      </a:r>
                      <a:endParaRPr lang="en-US" sz="2000" b="1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466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953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REMEMBER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 algn="ctr"/>
            <a:endParaRPr lang="hr-HR" dirty="0" smtClean="0"/>
          </a:p>
          <a:p>
            <a:pPr algn="ctr"/>
            <a:endParaRPr lang="hr-HR" dirty="0"/>
          </a:p>
          <a:p>
            <a:pPr algn="ctr"/>
            <a:r>
              <a:rPr lang="en-US" sz="5100" dirty="0" smtClean="0">
                <a:solidFill>
                  <a:schemeClr val="accent1"/>
                </a:solidFill>
              </a:rPr>
              <a:t>Remember </a:t>
            </a:r>
            <a:r>
              <a:rPr lang="en-US" sz="5100" dirty="0">
                <a:solidFill>
                  <a:schemeClr val="accent1"/>
                </a:solidFill>
              </a:rPr>
              <a:t>+ gerund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I </a:t>
            </a:r>
            <a:r>
              <a:rPr lang="en-US" b="1" i="1" dirty="0"/>
              <a:t>remember going </a:t>
            </a:r>
            <a:r>
              <a:rPr lang="en-US" i="1" dirty="0"/>
              <a:t>to the beach when I was a child. </a:t>
            </a:r>
            <a:endParaRPr lang="hr-HR" i="1" dirty="0"/>
          </a:p>
          <a:p>
            <a:pPr marL="0" indent="0">
              <a:buNone/>
            </a:pPr>
            <a:r>
              <a:rPr lang="en-US" sz="2000" dirty="0" smtClean="0"/>
              <a:t>(I </a:t>
            </a:r>
            <a:r>
              <a:rPr lang="en-US" sz="2000" dirty="0"/>
              <a:t>have a</a:t>
            </a:r>
            <a:r>
              <a:rPr lang="hr-HR" sz="2000" dirty="0"/>
              <a:t> </a:t>
            </a:r>
            <a:r>
              <a:rPr lang="en-US" sz="2000" dirty="0"/>
              <a:t>memory of going to the beach</a:t>
            </a:r>
            <a:r>
              <a:rPr lang="en-US" sz="2000" dirty="0" smtClean="0"/>
              <a:t>).</a:t>
            </a:r>
            <a:endParaRPr lang="en-US" dirty="0"/>
          </a:p>
          <a:p>
            <a:endParaRPr lang="hr-HR" i="1" dirty="0" smtClean="0"/>
          </a:p>
          <a:p>
            <a:r>
              <a:rPr lang="en-US" i="1" dirty="0" smtClean="0"/>
              <a:t>He </a:t>
            </a:r>
            <a:r>
              <a:rPr lang="en-US" b="1" i="1" dirty="0"/>
              <a:t>remembers closing </a:t>
            </a:r>
            <a:r>
              <a:rPr lang="en-US" i="1" dirty="0"/>
              <a:t>the door. </a:t>
            </a:r>
            <a:endParaRPr lang="hr-HR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47500" lnSpcReduction="20000"/>
          </a:bodyPr>
          <a:lstStyle/>
          <a:p>
            <a:pPr algn="ctr"/>
            <a:endParaRPr lang="hr-HR" dirty="0" smtClean="0"/>
          </a:p>
          <a:p>
            <a:pPr algn="ctr"/>
            <a:endParaRPr lang="hr-HR" dirty="0"/>
          </a:p>
          <a:p>
            <a:pPr algn="ctr"/>
            <a:r>
              <a:rPr lang="en-US" sz="3600" dirty="0" smtClean="0">
                <a:solidFill>
                  <a:schemeClr val="accent1"/>
                </a:solidFill>
              </a:rPr>
              <a:t>Remember </a:t>
            </a:r>
            <a:r>
              <a:rPr lang="en-US" sz="3600" dirty="0">
                <a:solidFill>
                  <a:schemeClr val="accent1"/>
                </a:solidFill>
              </a:rPr>
              <a:t>+ to + infinitive</a:t>
            </a:r>
          </a:p>
          <a:p>
            <a:pPr algn="ctr"/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I </a:t>
            </a:r>
            <a:r>
              <a:rPr lang="en-US" b="1" i="1" dirty="0"/>
              <a:t>remembered to buy </a:t>
            </a:r>
            <a:r>
              <a:rPr lang="en-US" i="1" dirty="0"/>
              <a:t>milk. </a:t>
            </a:r>
            <a:endParaRPr lang="hr-HR" i="1" dirty="0"/>
          </a:p>
          <a:p>
            <a:pPr marL="0" indent="0">
              <a:buNone/>
            </a:pPr>
            <a:r>
              <a:rPr lang="en-US" sz="2000" dirty="0" smtClean="0"/>
              <a:t>(I </a:t>
            </a:r>
            <a:r>
              <a:rPr lang="en-US" sz="2000" dirty="0"/>
              <a:t>was walking home and the idea</a:t>
            </a:r>
            <a:r>
              <a:rPr lang="hr-HR" sz="2000" dirty="0"/>
              <a:t> </a:t>
            </a:r>
            <a:r>
              <a:rPr lang="en-US" sz="2000" dirty="0"/>
              <a:t>that I needed milk came into my head, so I bought some</a:t>
            </a:r>
            <a:r>
              <a:rPr lang="en-US" sz="2000" dirty="0" smtClean="0"/>
              <a:t>).</a:t>
            </a:r>
            <a:endParaRPr lang="hr-HR" sz="2000" dirty="0" smtClean="0"/>
          </a:p>
          <a:p>
            <a:pPr marL="0" indent="0">
              <a:buNone/>
            </a:pPr>
            <a:endParaRPr lang="en-US" i="1" dirty="0"/>
          </a:p>
          <a:p>
            <a:r>
              <a:rPr lang="en-US" i="1" dirty="0"/>
              <a:t>She </a:t>
            </a:r>
            <a:r>
              <a:rPr lang="en-US" b="1" i="1" dirty="0"/>
              <a:t>remembered to send </a:t>
            </a:r>
            <a:r>
              <a:rPr lang="en-US" i="1" dirty="0"/>
              <a:t>a card to her </a:t>
            </a:r>
            <a:r>
              <a:rPr lang="en-US" i="1" dirty="0" smtClean="0"/>
              <a:t>grandmother</a:t>
            </a:r>
            <a:r>
              <a:rPr lang="hr-HR" i="1" dirty="0" smtClean="0"/>
              <a:t>.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30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FORGET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Forget + gerund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endParaRPr lang="hr-HR" i="1" dirty="0" smtClean="0"/>
          </a:p>
          <a:p>
            <a:r>
              <a:rPr lang="en-US" i="1" dirty="0" smtClean="0"/>
              <a:t>Have </a:t>
            </a:r>
            <a:r>
              <a:rPr lang="en-US" i="1" dirty="0"/>
              <a:t>we really studied this topic before? I </a:t>
            </a:r>
            <a:r>
              <a:rPr lang="en-US" b="1" i="1" dirty="0"/>
              <a:t>forget reading </a:t>
            </a:r>
            <a:r>
              <a:rPr lang="en-US" i="1" dirty="0"/>
              <a:t>about it</a:t>
            </a:r>
            <a:r>
              <a:rPr lang="en-US" i="1" dirty="0" smtClean="0"/>
              <a:t>.</a:t>
            </a:r>
            <a:r>
              <a:rPr lang="hr-HR" i="1" dirty="0"/>
              <a:t> </a:t>
            </a:r>
            <a:r>
              <a:rPr lang="hr-HR" i="1" dirty="0" smtClean="0"/>
              <a:t>(NO RECOLLECTION!!!)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i="1" dirty="0" smtClean="0"/>
              <a:t>I </a:t>
            </a:r>
            <a:r>
              <a:rPr lang="en-US" i="1" dirty="0"/>
              <a:t>told my brother that we’d spent Christmas at Granny’s house </a:t>
            </a:r>
            <a:r>
              <a:rPr lang="en-US" i="1" dirty="0" smtClean="0"/>
              <a:t>in</a:t>
            </a:r>
            <a:r>
              <a:rPr lang="hr-HR" i="1" dirty="0" smtClean="0"/>
              <a:t> </a:t>
            </a:r>
            <a:r>
              <a:rPr lang="en-US" i="1" dirty="0" smtClean="0"/>
              <a:t>1985</a:t>
            </a:r>
            <a:r>
              <a:rPr lang="en-US" i="1" dirty="0"/>
              <a:t>, </a:t>
            </a:r>
            <a:r>
              <a:rPr lang="en-US" i="1" dirty="0" smtClean="0"/>
              <a:t>but</a:t>
            </a:r>
            <a:r>
              <a:rPr lang="hr-HR" i="1" dirty="0" smtClean="0"/>
              <a:t> </a:t>
            </a:r>
            <a:r>
              <a:rPr lang="en-US" i="1" dirty="0" smtClean="0"/>
              <a:t>he’</a:t>
            </a:r>
            <a:r>
              <a:rPr lang="en-US" b="1" i="1" dirty="0" smtClean="0"/>
              <a:t>d </a:t>
            </a:r>
            <a:r>
              <a:rPr lang="en-US" b="1" i="1" dirty="0"/>
              <a:t>forgotten going </a:t>
            </a:r>
            <a:r>
              <a:rPr lang="en-US" i="1" dirty="0"/>
              <a:t>there.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Forget + to + infinitive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en-US" i="1" dirty="0" smtClean="0"/>
              <a:t>I </a:t>
            </a:r>
            <a:r>
              <a:rPr lang="en-US" b="1" i="1" dirty="0"/>
              <a:t>forgot to call </a:t>
            </a:r>
            <a:r>
              <a:rPr lang="en-US" i="1" dirty="0"/>
              <a:t>my mother. </a:t>
            </a:r>
            <a:endParaRPr lang="hr-HR" i="1" dirty="0" smtClean="0"/>
          </a:p>
          <a:p>
            <a:pPr marL="0" indent="0">
              <a:buNone/>
            </a:pPr>
            <a:endParaRPr lang="en-US" dirty="0"/>
          </a:p>
          <a:p>
            <a:endParaRPr lang="hr-HR" i="1" dirty="0" smtClean="0"/>
          </a:p>
          <a:p>
            <a:r>
              <a:rPr lang="en-US" i="1" dirty="0" smtClean="0"/>
              <a:t>She </a:t>
            </a:r>
            <a:r>
              <a:rPr lang="en-US" i="1" dirty="0"/>
              <a:t>keeps </a:t>
            </a:r>
            <a:r>
              <a:rPr lang="en-US" b="1" i="1" dirty="0"/>
              <a:t>forgetting to bring </a:t>
            </a:r>
            <a:r>
              <a:rPr lang="en-US" i="1" dirty="0"/>
              <a:t>his book back.</a:t>
            </a:r>
          </a:p>
        </p:txBody>
      </p:sp>
    </p:spTree>
    <p:extLst>
      <p:ext uri="{BB962C8B-B14F-4D97-AF65-F5344CB8AC3E}">
        <p14:creationId xmlns:p14="http://schemas.microsoft.com/office/powerpoint/2010/main" val="517817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TRY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Try + gerund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I </a:t>
            </a:r>
            <a:r>
              <a:rPr lang="en-US" i="1" dirty="0"/>
              <a:t>wanted to stop smoking, so I </a:t>
            </a:r>
            <a:r>
              <a:rPr lang="en-US" b="1" i="1" dirty="0"/>
              <a:t>tried using </a:t>
            </a:r>
            <a:r>
              <a:rPr lang="en-US" i="1" dirty="0"/>
              <a:t>nicotine patches. </a:t>
            </a:r>
            <a:r>
              <a:rPr lang="en-US" sz="2200" dirty="0" smtClean="0"/>
              <a:t>(Using </a:t>
            </a:r>
            <a:r>
              <a:rPr lang="en-US" sz="2200" dirty="0"/>
              <a:t>nicotine patches was easy, but I wanted to know if </a:t>
            </a:r>
            <a:r>
              <a:rPr lang="en-US" sz="2200" dirty="0" smtClean="0"/>
              <a:t>it</a:t>
            </a:r>
            <a:r>
              <a:rPr lang="hr-HR" sz="2200" dirty="0" smtClean="0"/>
              <a:t> </a:t>
            </a:r>
            <a:r>
              <a:rPr lang="en-US" sz="2200" dirty="0" smtClean="0"/>
              <a:t>would </a:t>
            </a:r>
            <a:r>
              <a:rPr lang="en-US" sz="2200" dirty="0"/>
              <a:t>help me stop smoking</a:t>
            </a:r>
            <a:r>
              <a:rPr lang="en-US" sz="2200" dirty="0" smtClean="0"/>
              <a:t>).</a:t>
            </a:r>
            <a:endParaRPr lang="hr-HR" sz="2200" dirty="0" smtClean="0"/>
          </a:p>
          <a:p>
            <a:endParaRPr lang="en-US" dirty="0"/>
          </a:p>
          <a:p>
            <a:r>
              <a:rPr lang="en-US" i="1" dirty="0" smtClean="0"/>
              <a:t>She </a:t>
            </a:r>
            <a:r>
              <a:rPr lang="en-US" b="1" i="1" dirty="0"/>
              <a:t>tried giving up </a:t>
            </a:r>
            <a:r>
              <a:rPr lang="en-US" i="1" dirty="0"/>
              <a:t>chocolate, but it didn’t help her lose weight</a:t>
            </a:r>
            <a:r>
              <a:rPr lang="en-US" dirty="0"/>
              <a:t>. </a:t>
            </a:r>
            <a:r>
              <a:rPr lang="en-US" sz="2200" dirty="0"/>
              <a:t>(</a:t>
            </a:r>
            <a:r>
              <a:rPr lang="en-US" sz="2200" dirty="0" smtClean="0"/>
              <a:t>It</a:t>
            </a:r>
            <a:r>
              <a:rPr lang="hr-HR" sz="2200" dirty="0" smtClean="0"/>
              <a:t> </a:t>
            </a:r>
            <a:r>
              <a:rPr lang="en-US" sz="2200" dirty="0" smtClean="0"/>
              <a:t>was </a:t>
            </a:r>
            <a:r>
              <a:rPr lang="en-US" sz="2200" dirty="0"/>
              <a:t>easy for her to give up chocolate. She gave it up to see </a:t>
            </a:r>
            <a:r>
              <a:rPr lang="en-US" sz="2200" dirty="0" smtClean="0"/>
              <a:t>if</a:t>
            </a:r>
            <a:r>
              <a:rPr lang="hr-HR" sz="2200" dirty="0" smtClean="0"/>
              <a:t> </a:t>
            </a:r>
            <a:r>
              <a:rPr lang="en-US" sz="2200" dirty="0" smtClean="0"/>
              <a:t>it </a:t>
            </a:r>
            <a:r>
              <a:rPr lang="en-US" sz="2200" dirty="0"/>
              <a:t>would help her lose weight, but it didn’t).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Try + to + infinitive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i="1" dirty="0" smtClean="0"/>
              <a:t>I </a:t>
            </a:r>
            <a:r>
              <a:rPr lang="en-US" b="1" i="1" dirty="0"/>
              <a:t>tried to lift </a:t>
            </a:r>
            <a:r>
              <a:rPr lang="en-US" i="1" dirty="0"/>
              <a:t>the suitcase, but it was too heavy</a:t>
            </a:r>
            <a:r>
              <a:rPr lang="en-US" i="1" dirty="0" smtClean="0"/>
              <a:t>.</a:t>
            </a:r>
            <a:r>
              <a:rPr lang="hr-HR" i="1" dirty="0" smtClean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r-HR" i="1" dirty="0"/>
              <a:t> </a:t>
            </a:r>
            <a:r>
              <a:rPr lang="hr-HR" i="1" dirty="0" smtClean="0"/>
              <a:t>  </a:t>
            </a:r>
            <a:r>
              <a:rPr lang="hr-HR" sz="2000" i="1" dirty="0" smtClean="0"/>
              <a:t>(</a:t>
            </a:r>
            <a:r>
              <a:rPr lang="hr-HR" sz="2000" dirty="0" smtClean="0"/>
              <a:t>I couldn’t lift it!)</a:t>
            </a:r>
            <a:endParaRPr lang="en-US" dirty="0"/>
          </a:p>
          <a:p>
            <a:endParaRPr lang="hr-HR" i="1" dirty="0" smtClean="0"/>
          </a:p>
          <a:p>
            <a:r>
              <a:rPr lang="en-US" i="1" dirty="0" smtClean="0"/>
              <a:t>She </a:t>
            </a:r>
            <a:r>
              <a:rPr lang="en-US" b="1" i="1" dirty="0"/>
              <a:t>tried to catch </a:t>
            </a:r>
            <a:r>
              <a:rPr lang="en-US" i="1" dirty="0"/>
              <a:t>the bus, but she couldn’t run fast enough</a:t>
            </a:r>
            <a:r>
              <a:rPr lang="en-US" i="1" dirty="0" smtClean="0"/>
              <a:t>.</a:t>
            </a:r>
            <a:endParaRPr lang="hr-HR" i="1" dirty="0" smtClean="0"/>
          </a:p>
          <a:p>
            <a:pPr marL="0" indent="0">
              <a:buNone/>
            </a:pPr>
            <a:r>
              <a:rPr lang="hr-HR" sz="2000" i="1" dirty="0" smtClean="0"/>
              <a:t>   (</a:t>
            </a:r>
            <a:r>
              <a:rPr lang="hr-HR" sz="2000" dirty="0" smtClean="0"/>
              <a:t>She didn’t catch the bus.)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29734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STOP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Stop + gerund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en-US" i="1" dirty="0" smtClean="0"/>
              <a:t>I </a:t>
            </a:r>
            <a:r>
              <a:rPr lang="en-US" b="1" i="1" dirty="0"/>
              <a:t>stopped smoking</a:t>
            </a:r>
            <a:r>
              <a:rPr lang="en-US" i="1" dirty="0"/>
              <a:t>. </a:t>
            </a:r>
            <a:endParaRPr lang="hr-HR" i="1" dirty="0" smtClean="0"/>
          </a:p>
          <a:p>
            <a:pPr marL="0" indent="0">
              <a:buNone/>
            </a:pPr>
            <a:r>
              <a:rPr lang="en-US" sz="2000" dirty="0" smtClean="0"/>
              <a:t>(</a:t>
            </a:r>
            <a:r>
              <a:rPr lang="en-US" sz="2000" dirty="0"/>
              <a:t>I gave up cigarettes OR I </a:t>
            </a:r>
            <a:r>
              <a:rPr lang="en-US" sz="2000" dirty="0" smtClean="0"/>
              <a:t>threw</a:t>
            </a:r>
            <a:r>
              <a:rPr lang="hr-HR" sz="2000" dirty="0" smtClean="0"/>
              <a:t> </a:t>
            </a:r>
            <a:r>
              <a:rPr lang="en-US" sz="2000" dirty="0" smtClean="0"/>
              <a:t>away my</a:t>
            </a:r>
            <a:r>
              <a:rPr lang="hr-HR" sz="2000" dirty="0" smtClean="0"/>
              <a:t> </a:t>
            </a:r>
            <a:r>
              <a:rPr lang="en-US" sz="2000" dirty="0" smtClean="0"/>
              <a:t>cigarette </a:t>
            </a:r>
            <a:r>
              <a:rPr lang="en-US" sz="2000" dirty="0"/>
              <a:t>at that moment</a:t>
            </a:r>
            <a:r>
              <a:rPr lang="en-US" sz="2000" dirty="0" smtClean="0"/>
              <a:t>).</a:t>
            </a:r>
            <a:endParaRPr lang="hr-HR" sz="20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i="1" dirty="0" smtClean="0"/>
              <a:t>My </a:t>
            </a:r>
            <a:r>
              <a:rPr lang="en-US" i="1" dirty="0"/>
              <a:t>boss came into the room, so I </a:t>
            </a:r>
            <a:r>
              <a:rPr lang="en-US" b="1" i="1" dirty="0"/>
              <a:t>stopped browsing </a:t>
            </a:r>
            <a:r>
              <a:rPr lang="en-US" i="1" dirty="0"/>
              <a:t>the internet</a:t>
            </a:r>
            <a:r>
              <a:rPr lang="en-US" i="1" dirty="0" smtClean="0"/>
              <a:t>.</a:t>
            </a:r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Stop + to + infinitive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en-US" i="1" dirty="0" smtClean="0"/>
              <a:t>I </a:t>
            </a:r>
            <a:r>
              <a:rPr lang="en-US" b="1" i="1" dirty="0" smtClean="0"/>
              <a:t>stopped to smoke</a:t>
            </a:r>
            <a:r>
              <a:rPr lang="en-US" i="1" dirty="0" smtClean="0"/>
              <a:t>. </a:t>
            </a:r>
            <a:endParaRPr lang="hr-HR" i="1" dirty="0" smtClean="0"/>
          </a:p>
          <a:p>
            <a:pPr marL="0" indent="0">
              <a:buNone/>
            </a:pPr>
            <a:r>
              <a:rPr lang="en-US" sz="2000" dirty="0" smtClean="0"/>
              <a:t>(I stopped doing something else because I</a:t>
            </a:r>
            <a:r>
              <a:rPr lang="hr-HR" sz="2000" dirty="0" smtClean="0"/>
              <a:t> </a:t>
            </a:r>
            <a:r>
              <a:rPr lang="en-US" sz="2000" dirty="0" smtClean="0"/>
              <a:t>wanted to have a cigarette).</a:t>
            </a:r>
            <a:endParaRPr lang="hr-HR" sz="2000" dirty="0" smtClean="0"/>
          </a:p>
          <a:p>
            <a:endParaRPr lang="hr-HR" dirty="0" smtClean="0"/>
          </a:p>
          <a:p>
            <a:r>
              <a:rPr lang="en-US" i="1" dirty="0" smtClean="0"/>
              <a:t>I </a:t>
            </a:r>
            <a:r>
              <a:rPr lang="en-US" b="1" i="1" dirty="0"/>
              <a:t>stopped to eat </a:t>
            </a:r>
            <a:r>
              <a:rPr lang="en-US" i="1" dirty="0"/>
              <a:t>lunch. </a:t>
            </a:r>
            <a:endParaRPr lang="hr-HR" i="1" dirty="0" smtClean="0"/>
          </a:p>
          <a:p>
            <a:pPr marL="0" indent="0">
              <a:buNone/>
            </a:pPr>
            <a:r>
              <a:rPr lang="en-US" sz="2000" dirty="0" smtClean="0"/>
              <a:t>(</a:t>
            </a:r>
            <a:r>
              <a:rPr lang="en-US" sz="2000" dirty="0"/>
              <a:t>I stopped something </a:t>
            </a:r>
            <a:r>
              <a:rPr lang="en-US" sz="2000" dirty="0" smtClean="0"/>
              <a:t>else, </a:t>
            </a:r>
            <a:r>
              <a:rPr lang="en-US" sz="2000" dirty="0"/>
              <a:t>because I wanted to eat lunch</a:t>
            </a:r>
            <a:r>
              <a:rPr lang="en-US" sz="2000" dirty="0" smtClean="0"/>
              <a:t>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14993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REGRET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 algn="ctr"/>
            <a:endParaRPr lang="hr-HR" dirty="0" smtClean="0"/>
          </a:p>
          <a:p>
            <a:pPr algn="ctr"/>
            <a:endParaRPr lang="hr-HR" dirty="0"/>
          </a:p>
          <a:p>
            <a:pPr algn="ctr"/>
            <a:r>
              <a:rPr lang="en-US" sz="5100" dirty="0" smtClean="0">
                <a:solidFill>
                  <a:schemeClr val="accent1"/>
                </a:solidFill>
              </a:rPr>
              <a:t>Regret </a:t>
            </a:r>
            <a:r>
              <a:rPr lang="en-US" sz="5100" dirty="0">
                <a:solidFill>
                  <a:schemeClr val="accent1"/>
                </a:solidFill>
              </a:rPr>
              <a:t>+ gerund</a:t>
            </a:r>
          </a:p>
          <a:p>
            <a:pPr algn="ctr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I </a:t>
            </a:r>
            <a:r>
              <a:rPr lang="en-US" b="1" i="1" dirty="0"/>
              <a:t>regret going </a:t>
            </a:r>
            <a:r>
              <a:rPr lang="en-US" i="1" dirty="0"/>
              <a:t>to</a:t>
            </a:r>
            <a:r>
              <a:rPr lang="en-US" b="1" i="1" dirty="0"/>
              <a:t> </a:t>
            </a:r>
            <a:r>
              <a:rPr lang="en-US" i="1" dirty="0"/>
              <a:t>bed so late. </a:t>
            </a:r>
            <a:r>
              <a:rPr lang="hr-HR" sz="2000" dirty="0" smtClean="0"/>
              <a:t>(</a:t>
            </a:r>
            <a:r>
              <a:rPr lang="en-US" sz="2000" dirty="0" smtClean="0"/>
              <a:t>I’m </a:t>
            </a:r>
            <a:r>
              <a:rPr lang="en-US" sz="2000" dirty="0"/>
              <a:t>really tired today</a:t>
            </a:r>
            <a:r>
              <a:rPr lang="en-US" sz="2000" dirty="0" smtClean="0"/>
              <a:t>.</a:t>
            </a:r>
            <a:r>
              <a:rPr lang="hr-HR" sz="2000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 smtClean="0"/>
              <a:t>She </a:t>
            </a:r>
            <a:r>
              <a:rPr lang="en-US" b="1" i="1" dirty="0"/>
              <a:t>regrets leaving </a:t>
            </a:r>
            <a:r>
              <a:rPr lang="en-US" i="1" dirty="0"/>
              <a:t>school when she was sixteen. </a:t>
            </a:r>
            <a:endParaRPr lang="hr-HR" i="1" dirty="0" smtClean="0"/>
          </a:p>
          <a:p>
            <a:pPr marL="0" indent="0">
              <a:buNone/>
            </a:pPr>
            <a:r>
              <a:rPr lang="hr-HR" sz="2000" dirty="0" smtClean="0"/>
              <a:t>(</a:t>
            </a:r>
            <a:r>
              <a:rPr lang="en-US" sz="2000" dirty="0" smtClean="0"/>
              <a:t>She </a:t>
            </a:r>
            <a:r>
              <a:rPr lang="en-US" sz="2000" dirty="0"/>
              <a:t>wishes </a:t>
            </a:r>
            <a:r>
              <a:rPr lang="en-US" sz="2000" dirty="0" smtClean="0"/>
              <a:t>that</a:t>
            </a:r>
            <a:r>
              <a:rPr lang="hr-HR" sz="2000" dirty="0" smtClean="0"/>
              <a:t> </a:t>
            </a:r>
            <a:r>
              <a:rPr lang="en-US" sz="2000" dirty="0" smtClean="0"/>
              <a:t>she had</a:t>
            </a:r>
            <a:r>
              <a:rPr lang="hr-HR" sz="2000" dirty="0" smtClean="0"/>
              <a:t> </a:t>
            </a:r>
            <a:r>
              <a:rPr lang="en-US" sz="2000" dirty="0" smtClean="0"/>
              <a:t>studied </a:t>
            </a:r>
            <a:r>
              <a:rPr lang="en-US" sz="2000" dirty="0"/>
              <a:t>more and then gone to university</a:t>
            </a:r>
            <a:r>
              <a:rPr lang="en-US" sz="2000" dirty="0" smtClean="0"/>
              <a:t>.</a:t>
            </a:r>
            <a:r>
              <a:rPr lang="hr-HR" sz="2000" dirty="0" smtClean="0"/>
              <a:t>)</a:t>
            </a:r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47500" lnSpcReduction="20000"/>
          </a:bodyPr>
          <a:lstStyle/>
          <a:p>
            <a:pPr algn="ctr"/>
            <a:endParaRPr lang="hr-HR" dirty="0" smtClean="0"/>
          </a:p>
          <a:p>
            <a:pPr algn="ctr"/>
            <a:endParaRPr lang="hr-HR" dirty="0"/>
          </a:p>
          <a:p>
            <a:pPr algn="ctr"/>
            <a:r>
              <a:rPr lang="en-US" sz="4400" dirty="0" smtClean="0">
                <a:solidFill>
                  <a:schemeClr val="accent1"/>
                </a:solidFill>
              </a:rPr>
              <a:t>Regret </a:t>
            </a:r>
            <a:r>
              <a:rPr lang="en-US" sz="4400" dirty="0">
                <a:solidFill>
                  <a:schemeClr val="accent1"/>
                </a:solidFill>
              </a:rPr>
              <a:t>+ to + infinitive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i="1" dirty="0" smtClean="0"/>
              <a:t>I </a:t>
            </a:r>
            <a:r>
              <a:rPr lang="en-US" b="1" i="1" dirty="0"/>
              <a:t>regret to tell </a:t>
            </a:r>
            <a:r>
              <a:rPr lang="en-US" i="1" dirty="0"/>
              <a:t>you that the train has been delayed</a:t>
            </a:r>
            <a:r>
              <a:rPr lang="en-US" i="1" dirty="0" smtClean="0"/>
              <a:t>.</a:t>
            </a:r>
            <a:endParaRPr lang="hr-HR" i="1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i="1" dirty="0" smtClean="0"/>
              <a:t>The </a:t>
            </a:r>
            <a:r>
              <a:rPr lang="en-US" i="1" dirty="0"/>
              <a:t>company </a:t>
            </a:r>
            <a:r>
              <a:rPr lang="en-US" b="1" i="1" dirty="0"/>
              <a:t>regrets to inform </a:t>
            </a:r>
            <a:r>
              <a:rPr lang="en-US" i="1" dirty="0"/>
              <a:t>employees that the London </a:t>
            </a:r>
            <a:r>
              <a:rPr lang="en-US" i="1" dirty="0" smtClean="0"/>
              <a:t>office</a:t>
            </a:r>
            <a:r>
              <a:rPr lang="hr-HR" i="1" dirty="0" smtClean="0"/>
              <a:t> </a:t>
            </a:r>
            <a:r>
              <a:rPr lang="en-US" i="1" dirty="0" smtClean="0"/>
              <a:t>will close</a:t>
            </a:r>
            <a:r>
              <a:rPr lang="hr-HR" i="1" dirty="0" smtClean="0"/>
              <a:t> </a:t>
            </a:r>
            <a:r>
              <a:rPr lang="en-US" i="1" dirty="0" smtClean="0"/>
              <a:t>next </a:t>
            </a:r>
            <a:r>
              <a:rPr lang="en-US" i="1" dirty="0"/>
              <a:t>year.</a:t>
            </a:r>
          </a:p>
        </p:txBody>
      </p:sp>
    </p:spTree>
    <p:extLst>
      <p:ext uri="{BB962C8B-B14F-4D97-AF65-F5344CB8AC3E}">
        <p14:creationId xmlns:p14="http://schemas.microsoft.com/office/powerpoint/2010/main" val="2446806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MEAN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chemeClr val="accent1"/>
                </a:solidFill>
              </a:rPr>
              <a:t>Mean + gerund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 sz="2400" i="1" dirty="0" smtClean="0"/>
          </a:p>
          <a:p>
            <a:r>
              <a:rPr lang="hr-HR" i="1" dirty="0" smtClean="0"/>
              <a:t>I’m </a:t>
            </a:r>
            <a:r>
              <a:rPr lang="hr-HR" i="1" dirty="0"/>
              <a:t>applying for a visa. It </a:t>
            </a:r>
            <a:r>
              <a:rPr lang="hr-HR" b="1" i="1" dirty="0"/>
              <a:t>means filling </a:t>
            </a:r>
            <a:r>
              <a:rPr lang="hr-HR" i="1" dirty="0"/>
              <a:t>in this form.</a:t>
            </a:r>
          </a:p>
          <a:p>
            <a:pPr marL="0" indent="0">
              <a:buNone/>
            </a:pPr>
            <a:r>
              <a:rPr lang="hr-HR" sz="2000" dirty="0" smtClean="0"/>
              <a:t>   (</a:t>
            </a:r>
            <a:r>
              <a:rPr lang="hr-HR" sz="2000" dirty="0"/>
              <a:t>One thing resulting in another</a:t>
            </a:r>
            <a:r>
              <a:rPr lang="hr-HR" sz="2000" dirty="0" smtClean="0"/>
              <a:t>)</a:t>
            </a:r>
          </a:p>
          <a:p>
            <a:pPr marL="0" indent="0" algn="ctr">
              <a:buNone/>
            </a:pPr>
            <a:endParaRPr lang="hr-HR" sz="2000" dirty="0"/>
          </a:p>
          <a:p>
            <a:r>
              <a:rPr lang="en-US" i="1" dirty="0"/>
              <a:t>I'll have to catch the 7 am train to Nottingham, which </a:t>
            </a:r>
            <a:r>
              <a:rPr lang="en-US" b="1" i="1" dirty="0"/>
              <a:t>means getting up </a:t>
            </a:r>
            <a:r>
              <a:rPr lang="en-US" i="1" dirty="0"/>
              <a:t>at 5 am.</a:t>
            </a:r>
            <a:endParaRPr lang="hr-HR" sz="2000" i="1" dirty="0"/>
          </a:p>
          <a:p>
            <a:endParaRPr lang="en-US" sz="2400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chemeClr val="accent1"/>
                </a:solidFill>
              </a:rPr>
              <a:t>Mean + to + infinitive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r-HR" sz="2400" dirty="0"/>
          </a:p>
          <a:p>
            <a:r>
              <a:rPr lang="hr-HR" i="1" dirty="0"/>
              <a:t>I think Peter </a:t>
            </a:r>
            <a:r>
              <a:rPr lang="hr-HR" b="1" i="1" dirty="0"/>
              <a:t>meant to break </a:t>
            </a:r>
            <a:r>
              <a:rPr lang="hr-HR" i="1" dirty="0"/>
              <a:t>that glass. It didn’t look like an accident. </a:t>
            </a:r>
            <a:r>
              <a:rPr lang="hr-HR" sz="2000" dirty="0"/>
              <a:t>(Intention!)</a:t>
            </a:r>
          </a:p>
          <a:p>
            <a:endParaRPr lang="hr-HR" sz="2000" dirty="0"/>
          </a:p>
          <a:p>
            <a:r>
              <a:rPr lang="hr-HR" i="1" dirty="0"/>
              <a:t>I </a:t>
            </a:r>
            <a:r>
              <a:rPr lang="hr-HR" b="1" i="1" dirty="0"/>
              <a:t>meant to go </a:t>
            </a:r>
            <a:r>
              <a:rPr lang="hr-HR" i="1" dirty="0"/>
              <a:t>running, but I got up too late.</a:t>
            </a:r>
            <a:endParaRPr lang="en-US" i="1" dirty="0"/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93441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Gerunds and infinitives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Some verbs are followed by a gerund </a:t>
            </a:r>
            <a:r>
              <a:rPr lang="hr-HR" dirty="0" smtClean="0">
                <a:sym typeface="Wingdings" panose="05000000000000000000" pitchFamily="2" charset="2"/>
              </a:rPr>
              <a:t> e.g., </a:t>
            </a:r>
            <a:r>
              <a:rPr lang="hr-HR" i="1" dirty="0" smtClean="0">
                <a:sym typeface="Wingdings" panose="05000000000000000000" pitchFamily="2" charset="2"/>
              </a:rPr>
              <a:t>admit, imagine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/>
              <a:t>Some verbs are followed </a:t>
            </a:r>
            <a:r>
              <a:rPr lang="hr-HR" dirty="0" smtClean="0"/>
              <a:t>by an infinitive </a:t>
            </a:r>
            <a:r>
              <a:rPr lang="hr-HR" dirty="0" smtClean="0">
                <a:sym typeface="Wingdings" panose="05000000000000000000" pitchFamily="2" charset="2"/>
              </a:rPr>
              <a:t> </a:t>
            </a:r>
            <a:r>
              <a:rPr lang="hr-HR" dirty="0">
                <a:sym typeface="Wingdings" panose="05000000000000000000" pitchFamily="2" charset="2"/>
              </a:rPr>
              <a:t>e.g., </a:t>
            </a:r>
            <a:r>
              <a:rPr lang="hr-HR" i="1" dirty="0" smtClean="0">
                <a:sym typeface="Wingdings" panose="05000000000000000000" pitchFamily="2" charset="2"/>
              </a:rPr>
              <a:t>intend, learn </a:t>
            </a:r>
          </a:p>
          <a:p>
            <a:endParaRPr lang="hr-HR" i="1" dirty="0" smtClean="0"/>
          </a:p>
          <a:p>
            <a:r>
              <a:rPr lang="hr-HR" dirty="0" smtClean="0"/>
              <a:t>Some verbs can be followed by either a gerund or an infinitive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</a:t>
            </a:r>
            <a:r>
              <a:rPr lang="hr-HR" dirty="0" smtClean="0">
                <a:sym typeface="Wingdings" panose="05000000000000000000" pitchFamily="2" charset="2"/>
              </a:rPr>
              <a:t> </a:t>
            </a:r>
            <a:r>
              <a:rPr lang="hr-HR" dirty="0">
                <a:sym typeface="Wingdings" panose="05000000000000000000" pitchFamily="2" charset="2"/>
              </a:rPr>
              <a:t>e.g., </a:t>
            </a:r>
            <a:r>
              <a:rPr lang="hr-HR" i="1" dirty="0" smtClean="0">
                <a:sym typeface="Wingdings" panose="05000000000000000000" pitchFamily="2" charset="2"/>
              </a:rPr>
              <a:t>like, love, hate, prefer, continue, begin, start, can’t stand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A few verbs can be followed by </a:t>
            </a:r>
            <a:r>
              <a:rPr lang="hr-HR" dirty="0"/>
              <a:t>either a gerund or an </a:t>
            </a:r>
            <a:r>
              <a:rPr lang="hr-HR" dirty="0" smtClean="0"/>
              <a:t>infinitive, </a:t>
            </a:r>
            <a:r>
              <a:rPr lang="hr-HR" u="sng" dirty="0" smtClean="0"/>
              <a:t>but the meanings are differen</a:t>
            </a:r>
            <a:r>
              <a:rPr lang="hr-HR" dirty="0" smtClean="0"/>
              <a:t>t </a:t>
            </a:r>
            <a:r>
              <a:rPr lang="hr-HR" dirty="0" smtClean="0">
                <a:sym typeface="Wingdings" panose="05000000000000000000" pitchFamily="2" charset="2"/>
              </a:rPr>
              <a:t> </a:t>
            </a:r>
            <a:r>
              <a:rPr lang="hr-HR" dirty="0">
                <a:sym typeface="Wingdings" panose="05000000000000000000" pitchFamily="2" charset="2"/>
              </a:rPr>
              <a:t>e.g., </a:t>
            </a:r>
            <a:r>
              <a:rPr lang="hr-HR" i="1" dirty="0" smtClean="0">
                <a:sym typeface="Wingdings" panose="05000000000000000000" pitchFamily="2" charset="2"/>
              </a:rPr>
              <a:t>remember, stop </a:t>
            </a:r>
            <a:r>
              <a:rPr lang="hr-HR" i="1" dirty="0" smtClean="0"/>
              <a:t> </a:t>
            </a:r>
          </a:p>
          <a:p>
            <a:endParaRPr lang="hr-H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054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NEED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chemeClr val="accent1"/>
                </a:solidFill>
              </a:rPr>
              <a:t>Need + gerund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 i="1" dirty="0" smtClean="0"/>
          </a:p>
          <a:p>
            <a:r>
              <a:rPr lang="hr-HR" i="1" dirty="0" smtClean="0"/>
              <a:t>My shoes </a:t>
            </a:r>
            <a:r>
              <a:rPr lang="hr-HR" b="1" i="1" dirty="0" smtClean="0"/>
              <a:t>need cleaning</a:t>
            </a:r>
            <a:r>
              <a:rPr lang="hr-HR" i="1" dirty="0" smtClean="0"/>
              <a:t>.</a:t>
            </a:r>
          </a:p>
          <a:p>
            <a:pPr marL="0" indent="0" algn="ctr">
              <a:buNone/>
            </a:pPr>
            <a:r>
              <a:rPr lang="hr-HR" sz="2000" i="1" dirty="0" smtClean="0"/>
              <a:t>(My shoes need to be cleaned.)</a:t>
            </a:r>
            <a:endParaRPr lang="hr-HR" i="1" dirty="0" smtClean="0"/>
          </a:p>
          <a:p>
            <a:pPr marL="0" indent="0">
              <a:buNone/>
            </a:pPr>
            <a:endParaRPr lang="hr-HR" i="1" dirty="0"/>
          </a:p>
          <a:p>
            <a:r>
              <a:rPr lang="hr-HR" i="1" dirty="0" smtClean="0"/>
              <a:t>The walls </a:t>
            </a:r>
            <a:r>
              <a:rPr lang="hr-HR" b="1" i="1" dirty="0" smtClean="0"/>
              <a:t>need painting</a:t>
            </a:r>
            <a:r>
              <a:rPr lang="hr-HR" i="1" dirty="0" smtClean="0"/>
              <a:t>.</a:t>
            </a:r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chemeClr val="accent1"/>
                </a:solidFill>
              </a:rPr>
              <a:t>Need + to + infinitive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r-HR" i="1" dirty="0" smtClean="0"/>
          </a:p>
          <a:p>
            <a:r>
              <a:rPr lang="hr-HR" i="1" dirty="0" smtClean="0"/>
              <a:t>I </a:t>
            </a:r>
            <a:r>
              <a:rPr lang="hr-HR" b="1" i="1" dirty="0"/>
              <a:t>need to study </a:t>
            </a:r>
            <a:r>
              <a:rPr lang="hr-HR" i="1" dirty="0"/>
              <a:t>for </a:t>
            </a:r>
            <a:r>
              <a:rPr lang="hr-HR" i="1" dirty="0" smtClean="0"/>
              <a:t>my exams</a:t>
            </a:r>
            <a:r>
              <a:rPr lang="hr-HR" sz="2000" i="1" dirty="0" smtClean="0"/>
              <a:t>.</a:t>
            </a:r>
            <a:r>
              <a:rPr lang="hr-HR" sz="2000" dirty="0" smtClean="0"/>
              <a:t>(=I </a:t>
            </a:r>
            <a:r>
              <a:rPr lang="hr-HR" sz="2000" dirty="0"/>
              <a:t>must /have to</a:t>
            </a:r>
            <a:r>
              <a:rPr lang="hr-HR" sz="2000" dirty="0" smtClean="0"/>
              <a:t>)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hr-HR" i="1" dirty="0" smtClean="0"/>
              <a:t>You </a:t>
            </a:r>
            <a:r>
              <a:rPr lang="hr-HR" b="1" i="1" dirty="0" smtClean="0"/>
              <a:t>need to stop </a:t>
            </a:r>
            <a:r>
              <a:rPr lang="hr-HR" i="1" dirty="0" smtClean="0"/>
              <a:t>blaming yourself for the accident.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0563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GO 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chemeClr val="accent1"/>
                </a:solidFill>
              </a:rPr>
              <a:t>Go on + gerund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i="1" dirty="0" smtClean="0"/>
              <a:t>The teacher told everyone to be quiet, but they just </a:t>
            </a:r>
            <a:r>
              <a:rPr lang="hr-HR" b="1" i="1" dirty="0" smtClean="0"/>
              <a:t>went on talking. </a:t>
            </a:r>
          </a:p>
          <a:p>
            <a:pPr marL="0" indent="0" algn="ctr">
              <a:buNone/>
            </a:pPr>
            <a:r>
              <a:rPr lang="hr-HR" sz="2400" dirty="0" smtClean="0"/>
              <a:t>(continue doing something)</a:t>
            </a:r>
          </a:p>
          <a:p>
            <a:pPr marL="0" indent="0" algn="ctr">
              <a:buNone/>
            </a:pPr>
            <a:endParaRPr lang="hr-HR" sz="2400" dirty="0"/>
          </a:p>
          <a:p>
            <a:r>
              <a:rPr lang="hr-HR" i="1" dirty="0" smtClean="0"/>
              <a:t>Mark </a:t>
            </a:r>
            <a:r>
              <a:rPr lang="hr-HR" b="1" i="1" dirty="0" smtClean="0"/>
              <a:t>went on studying </a:t>
            </a:r>
            <a:r>
              <a:rPr lang="hr-HR" i="1" dirty="0" smtClean="0"/>
              <a:t>through the night.</a:t>
            </a:r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chemeClr val="accent1"/>
                </a:solidFill>
              </a:rPr>
              <a:t>Go on + to + infinitive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hr-HR" i="1" dirty="0" smtClean="0"/>
              <a:t>The teacher introduced herself and </a:t>
            </a:r>
            <a:r>
              <a:rPr lang="hr-HR" b="1" i="1" dirty="0" smtClean="0"/>
              <a:t>went on to explain </a:t>
            </a:r>
            <a:r>
              <a:rPr lang="hr-HR" i="1" dirty="0" smtClean="0"/>
              <a:t>everything about the course.</a:t>
            </a:r>
          </a:p>
          <a:p>
            <a:pPr marL="0" indent="0" algn="ctr">
              <a:buNone/>
            </a:pPr>
            <a:r>
              <a:rPr lang="hr-HR" sz="2400" dirty="0" smtClean="0"/>
              <a:t>(do something else, the next thing)</a:t>
            </a:r>
          </a:p>
          <a:p>
            <a:pPr marL="0" indent="0" algn="ctr">
              <a:buNone/>
            </a:pPr>
            <a:endParaRPr lang="hr-HR" sz="2400" dirty="0" smtClean="0"/>
          </a:p>
          <a:p>
            <a:r>
              <a:rPr lang="en-US" i="1" dirty="0"/>
              <a:t>After her early teaching career she </a:t>
            </a:r>
            <a:r>
              <a:rPr lang="en-US" b="1" i="1" dirty="0"/>
              <a:t>went on to become </a:t>
            </a:r>
            <a:r>
              <a:rPr lang="en-US" i="1" dirty="0"/>
              <a:t>a doctor.</a:t>
            </a:r>
          </a:p>
          <a:p>
            <a:pPr marL="0" indent="0" algn="ctr">
              <a:buNone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5089182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800" dirty="0" smtClean="0"/>
              <a:t>#neverstoplearning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26191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GERUNDS </a:t>
            </a:r>
            <a:r>
              <a:rPr lang="en-US" dirty="0">
                <a:solidFill>
                  <a:schemeClr val="bg1"/>
                </a:solidFill>
              </a:rPr>
              <a:t>(verb + </a:t>
            </a:r>
            <a:r>
              <a:rPr lang="en-US" dirty="0" err="1">
                <a:solidFill>
                  <a:schemeClr val="bg1"/>
                </a:solidFill>
              </a:rPr>
              <a:t>ing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We use </a:t>
            </a:r>
            <a:r>
              <a:rPr lang="hr-HR" dirty="0" smtClean="0"/>
              <a:t>them: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en-US" dirty="0" smtClean="0"/>
              <a:t>After </a:t>
            </a:r>
            <a:r>
              <a:rPr lang="en-US" dirty="0"/>
              <a:t>certain verbs - </a:t>
            </a:r>
            <a:r>
              <a:rPr lang="en-US" i="1" dirty="0"/>
              <a:t>I </a:t>
            </a:r>
            <a:r>
              <a:rPr lang="en-US" b="1" i="1" dirty="0"/>
              <a:t>enjoy singing</a:t>
            </a:r>
            <a:r>
              <a:rPr lang="en-US" b="1" i="1" dirty="0" smtClean="0"/>
              <a:t>.</a:t>
            </a:r>
            <a:endParaRPr lang="hr-HR" b="1" i="1" dirty="0" smtClean="0"/>
          </a:p>
          <a:p>
            <a:pPr marL="0" indent="0">
              <a:buNone/>
            </a:pPr>
            <a:endParaRPr lang="en-US" b="1" dirty="0"/>
          </a:p>
          <a:p>
            <a:r>
              <a:rPr lang="en-US" dirty="0" smtClean="0"/>
              <a:t>After </a:t>
            </a:r>
            <a:r>
              <a:rPr lang="en-US" dirty="0"/>
              <a:t>prepositions - </a:t>
            </a:r>
            <a:r>
              <a:rPr lang="en-US" i="1" dirty="0"/>
              <a:t>I drank a cup of coffee </a:t>
            </a:r>
            <a:r>
              <a:rPr lang="en-US" b="1" i="1" dirty="0"/>
              <a:t>before leaving</a:t>
            </a:r>
            <a:r>
              <a:rPr lang="en-US" b="1" i="1" dirty="0" smtClean="0"/>
              <a:t>.</a:t>
            </a:r>
            <a:endParaRPr lang="hr-HR" b="1" i="1" dirty="0" smtClean="0"/>
          </a:p>
          <a:p>
            <a:pPr marL="0" indent="0">
              <a:buNone/>
            </a:pPr>
            <a:r>
              <a:rPr lang="hr-HR" dirty="0" smtClean="0">
                <a:sym typeface="Wingdings" panose="05000000000000000000" pitchFamily="2" charset="2"/>
              </a:rPr>
              <a:t> </a:t>
            </a:r>
            <a:r>
              <a:rPr lang="hr-HR" u="sng" dirty="0" smtClean="0">
                <a:sym typeface="Wingdings" panose="05000000000000000000" pitchFamily="2" charset="2"/>
              </a:rPr>
              <a:t>A gerund is the only verb that can follow a preposition.</a:t>
            </a:r>
            <a:endParaRPr lang="hr-HR" u="sng" dirty="0" smtClean="0"/>
          </a:p>
          <a:p>
            <a:pPr marL="0" indent="0">
              <a:buNone/>
            </a:pPr>
            <a:endParaRPr lang="en-US" b="1" dirty="0"/>
          </a:p>
          <a:p>
            <a:r>
              <a:rPr lang="en-US" dirty="0" smtClean="0"/>
              <a:t>As </a:t>
            </a:r>
            <a:r>
              <a:rPr lang="en-US" dirty="0"/>
              <a:t>the subject or object of a </a:t>
            </a:r>
            <a:r>
              <a:rPr lang="en-US" dirty="0" smtClean="0"/>
              <a:t>sentence</a:t>
            </a:r>
            <a:r>
              <a:rPr lang="hr-HR" dirty="0" smtClean="0"/>
              <a:t>, to make general statements</a:t>
            </a:r>
            <a:r>
              <a:rPr lang="en-US" dirty="0" smtClean="0"/>
              <a:t> – </a:t>
            </a:r>
            <a:r>
              <a:rPr lang="hr-HR" b="1" i="1" dirty="0" smtClean="0"/>
              <a:t>Meeting </a:t>
            </a:r>
            <a:r>
              <a:rPr lang="hr-HR" i="1" dirty="0" smtClean="0"/>
              <a:t>new people is fun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17376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To infinitives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We use </a:t>
            </a:r>
            <a:r>
              <a:rPr lang="en-US" b="1" dirty="0"/>
              <a:t>'to' + infinitive</a:t>
            </a:r>
            <a:r>
              <a:rPr lang="en-US" dirty="0" smtClean="0"/>
              <a:t>:</a:t>
            </a:r>
            <a:endParaRPr lang="hr-HR" dirty="0" smtClean="0"/>
          </a:p>
          <a:p>
            <a:pPr marL="0" indent="0" algn="ctr">
              <a:buNone/>
            </a:pPr>
            <a:endParaRPr lang="en-US" dirty="0"/>
          </a:p>
          <a:p>
            <a:r>
              <a:rPr lang="en-US" dirty="0" smtClean="0"/>
              <a:t>After </a:t>
            </a:r>
            <a:r>
              <a:rPr lang="en-US" dirty="0"/>
              <a:t>certain verbs - </a:t>
            </a:r>
            <a:r>
              <a:rPr lang="en-US" i="1" dirty="0"/>
              <a:t>We </a:t>
            </a:r>
            <a:r>
              <a:rPr lang="en-US" b="1" i="1" dirty="0"/>
              <a:t>decided to leave</a:t>
            </a:r>
            <a:r>
              <a:rPr lang="en-US" i="1" dirty="0" smtClean="0"/>
              <a:t>.</a:t>
            </a:r>
            <a:endParaRPr lang="hr-HR" i="1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After </a:t>
            </a:r>
            <a:r>
              <a:rPr lang="en-US" dirty="0"/>
              <a:t>many adjectives - </a:t>
            </a:r>
            <a:r>
              <a:rPr lang="en-US" i="1" dirty="0"/>
              <a:t>It's </a:t>
            </a:r>
            <a:r>
              <a:rPr lang="en-US" b="1" i="1" dirty="0"/>
              <a:t>difficult to get </a:t>
            </a:r>
            <a:r>
              <a:rPr lang="en-US" i="1" dirty="0"/>
              <a:t>up early</a:t>
            </a:r>
            <a:r>
              <a:rPr lang="en-US" i="1" dirty="0" smtClean="0"/>
              <a:t>.</a:t>
            </a:r>
            <a:endParaRPr lang="hr-HR" i="1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show purpose - </a:t>
            </a:r>
            <a:r>
              <a:rPr lang="en-US" i="1" dirty="0"/>
              <a:t>I came to London </a:t>
            </a:r>
            <a:r>
              <a:rPr lang="en-US" b="1" i="1" dirty="0"/>
              <a:t>to study </a:t>
            </a:r>
            <a:r>
              <a:rPr lang="en-US" i="1" dirty="0"/>
              <a:t>English.</a:t>
            </a:r>
          </a:p>
        </p:txBody>
      </p:sp>
    </p:spTree>
    <p:extLst>
      <p:ext uri="{BB962C8B-B14F-4D97-AF65-F5344CB8AC3E}">
        <p14:creationId xmlns:p14="http://schemas.microsoft.com/office/powerpoint/2010/main" val="1551440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Bare infinitive </a:t>
            </a:r>
            <a:r>
              <a:rPr lang="hr-HR" dirty="0" smtClean="0">
                <a:sym typeface="Wingdings" panose="05000000000000000000" pitchFamily="2" charset="2"/>
              </a:rPr>
              <a:t></a:t>
            </a:r>
            <a:r>
              <a:rPr lang="hr-HR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>
                <a:solidFill>
                  <a:schemeClr val="bg1"/>
                </a:solidFill>
              </a:rPr>
              <a:t>infinitive without ‘to</a:t>
            </a:r>
            <a:r>
              <a:rPr lang="en-US" dirty="0" smtClean="0">
                <a:solidFill>
                  <a:schemeClr val="bg1"/>
                </a:solidFill>
              </a:rPr>
              <a:t>'</a:t>
            </a:r>
            <a:r>
              <a:rPr lang="en-US" dirty="0"/>
              <a:t/>
            </a:r>
            <a:br>
              <a:rPr lang="en-US" dirty="0"/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4400" dirty="0" smtClean="0"/>
              <a:t>After </a:t>
            </a:r>
            <a:r>
              <a:rPr lang="en-US" sz="4400" dirty="0"/>
              <a:t>modal verbs - </a:t>
            </a:r>
            <a:r>
              <a:rPr lang="en-US" sz="4400" i="1" dirty="0"/>
              <a:t>I can </a:t>
            </a:r>
            <a:r>
              <a:rPr lang="en-US" sz="4400" b="1" i="1" dirty="0"/>
              <a:t>meet </a:t>
            </a:r>
            <a:r>
              <a:rPr lang="en-US" sz="4400" i="1" dirty="0"/>
              <a:t>you at six o’clock</a:t>
            </a:r>
            <a:r>
              <a:rPr lang="en-US" sz="4400" i="1" dirty="0" smtClean="0"/>
              <a:t>.</a:t>
            </a:r>
            <a:endParaRPr lang="hr-HR" sz="4400" i="1" dirty="0" smtClean="0"/>
          </a:p>
          <a:p>
            <a:pPr marL="0" indent="0">
              <a:buNone/>
            </a:pPr>
            <a:endParaRPr lang="en-US" sz="4400" i="1" dirty="0"/>
          </a:p>
          <a:p>
            <a:r>
              <a:rPr lang="en-US" sz="4400" dirty="0" smtClean="0"/>
              <a:t>After </a:t>
            </a:r>
            <a:r>
              <a:rPr lang="en-US" sz="4400" dirty="0"/>
              <a:t>'let', 'make' and (sometimes) </a:t>
            </a:r>
            <a:r>
              <a:rPr lang="en-US" sz="4400" dirty="0" smtClean="0"/>
              <a:t>'help‘</a:t>
            </a:r>
            <a:r>
              <a:rPr lang="hr-HR" sz="4400" dirty="0" smtClean="0"/>
              <a:t>*</a:t>
            </a:r>
            <a:r>
              <a:rPr lang="en-US" sz="4400" dirty="0" smtClean="0"/>
              <a:t> </a:t>
            </a:r>
            <a:endParaRPr lang="hr-HR" sz="4400" dirty="0" smtClean="0"/>
          </a:p>
          <a:p>
            <a:pPr>
              <a:buFontTx/>
              <a:buChar char="-"/>
            </a:pPr>
            <a:r>
              <a:rPr lang="en-US" sz="4400" i="1" dirty="0" smtClean="0"/>
              <a:t>The </a:t>
            </a:r>
            <a:r>
              <a:rPr lang="en-US" sz="4400" i="1" dirty="0"/>
              <a:t>teacher let </a:t>
            </a:r>
            <a:r>
              <a:rPr lang="en-US" sz="4400" i="1" dirty="0" smtClean="0"/>
              <a:t>us</a:t>
            </a:r>
            <a:r>
              <a:rPr lang="hr-HR" sz="4400" i="1" dirty="0" smtClean="0"/>
              <a:t> </a:t>
            </a:r>
            <a:r>
              <a:rPr lang="en-US" sz="4400" b="1" i="1" dirty="0" smtClean="0"/>
              <a:t>leave </a:t>
            </a:r>
            <a:r>
              <a:rPr lang="en-US" sz="4400" i="1" dirty="0"/>
              <a:t>early</a:t>
            </a:r>
            <a:r>
              <a:rPr lang="en-US" sz="4400" i="1" dirty="0" smtClean="0"/>
              <a:t>.</a:t>
            </a:r>
            <a:endParaRPr lang="hr-HR" sz="4400" i="1" dirty="0" smtClean="0"/>
          </a:p>
          <a:p>
            <a:pPr marL="0" indent="0">
              <a:buNone/>
            </a:pPr>
            <a:endParaRPr lang="en-US" sz="4400" i="1" dirty="0"/>
          </a:p>
          <a:p>
            <a:r>
              <a:rPr lang="en-US" sz="4400" dirty="0" smtClean="0"/>
              <a:t>After </a:t>
            </a:r>
            <a:r>
              <a:rPr lang="en-US" sz="4400" dirty="0"/>
              <a:t>some verbs of perception (see, watch, hear, notice, </a:t>
            </a:r>
            <a:r>
              <a:rPr lang="en-US" sz="4400" dirty="0" smtClean="0"/>
              <a:t>feel,</a:t>
            </a:r>
            <a:r>
              <a:rPr lang="hr-HR" sz="4400" dirty="0" smtClean="0"/>
              <a:t> </a:t>
            </a:r>
            <a:r>
              <a:rPr lang="en-US" sz="4400" dirty="0" smtClean="0"/>
              <a:t>sense</a:t>
            </a:r>
            <a:r>
              <a:rPr lang="en-US" sz="4400" dirty="0"/>
              <a:t>) </a:t>
            </a:r>
            <a:r>
              <a:rPr lang="en-US" sz="4400" i="1" dirty="0"/>
              <a:t>- I watched her </a:t>
            </a:r>
            <a:r>
              <a:rPr lang="en-US" sz="4400" b="1" i="1" dirty="0"/>
              <a:t>walk </a:t>
            </a:r>
            <a:r>
              <a:rPr lang="en-US" sz="4400" i="1" dirty="0"/>
              <a:t>away</a:t>
            </a:r>
            <a:r>
              <a:rPr lang="en-US" sz="4400" i="1" dirty="0" smtClean="0"/>
              <a:t>.</a:t>
            </a:r>
            <a:endParaRPr lang="hr-HR" sz="4400" i="1" dirty="0" smtClean="0"/>
          </a:p>
          <a:p>
            <a:pPr marL="0" indent="0">
              <a:buNone/>
            </a:pPr>
            <a:endParaRPr lang="en-US" sz="4400" i="1" dirty="0"/>
          </a:p>
          <a:p>
            <a:r>
              <a:rPr lang="en-US" sz="4400" dirty="0" smtClean="0"/>
              <a:t>After </a:t>
            </a:r>
            <a:r>
              <a:rPr lang="en-US" sz="4400" dirty="0"/>
              <a:t>expressions with 'why' - </a:t>
            </a:r>
            <a:r>
              <a:rPr lang="hr-HR" sz="4400" i="1" dirty="0" smtClean="0"/>
              <a:t>W</a:t>
            </a:r>
            <a:r>
              <a:rPr lang="en-US" sz="4400" i="1" dirty="0" err="1" smtClean="0"/>
              <a:t>hy</a:t>
            </a:r>
            <a:r>
              <a:rPr lang="en-US" sz="4400" i="1" dirty="0" smtClean="0"/>
              <a:t> </a:t>
            </a:r>
            <a:r>
              <a:rPr lang="en-US" sz="4400" b="1" i="1" dirty="0"/>
              <a:t>go </a:t>
            </a:r>
            <a:r>
              <a:rPr lang="en-US" sz="4400" i="1" dirty="0"/>
              <a:t>out the night before </a:t>
            </a:r>
            <a:r>
              <a:rPr lang="en-US" sz="4400" i="1" dirty="0" smtClean="0"/>
              <a:t>an</a:t>
            </a:r>
            <a:r>
              <a:rPr lang="hr-HR" sz="4400" i="1" dirty="0" smtClean="0"/>
              <a:t> </a:t>
            </a:r>
            <a:r>
              <a:rPr lang="en-US" sz="4400" i="1" dirty="0" smtClean="0"/>
              <a:t>exam</a:t>
            </a:r>
            <a:r>
              <a:rPr lang="en-US" sz="4400" i="1" dirty="0"/>
              <a:t>?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en-US" dirty="0" smtClean="0"/>
              <a:t>* </a:t>
            </a:r>
            <a:r>
              <a:rPr lang="en-US" dirty="0"/>
              <a:t>‘help’ can also be followed by the infinitive without ‘to’ with </a:t>
            </a:r>
            <a:r>
              <a:rPr lang="en-US" dirty="0" smtClean="0"/>
              <a:t>no</a:t>
            </a:r>
            <a:r>
              <a:rPr lang="hr-HR" dirty="0" smtClean="0"/>
              <a:t> </a:t>
            </a:r>
            <a:r>
              <a:rPr lang="en-US" dirty="0" smtClean="0"/>
              <a:t>difference </a:t>
            </a:r>
            <a:r>
              <a:rPr lang="en-US" dirty="0"/>
              <a:t>in meaning: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</a:t>
            </a:r>
            <a:r>
              <a:rPr lang="en-US" dirty="0" smtClean="0"/>
              <a:t>‘</a:t>
            </a:r>
            <a:r>
              <a:rPr lang="en-US" i="1" dirty="0"/>
              <a:t>I </a:t>
            </a:r>
            <a:r>
              <a:rPr lang="en-US" b="1" i="1" dirty="0"/>
              <a:t>helped to carry </a:t>
            </a:r>
            <a:r>
              <a:rPr lang="en-US" i="1" dirty="0"/>
              <a:t>it</a:t>
            </a:r>
            <a:r>
              <a:rPr lang="en-US" dirty="0"/>
              <a:t>’ = ‘</a:t>
            </a:r>
            <a:r>
              <a:rPr lang="en-US" i="1" dirty="0"/>
              <a:t>I </a:t>
            </a:r>
            <a:r>
              <a:rPr lang="en-US" b="1" i="1" dirty="0"/>
              <a:t>helped carry </a:t>
            </a:r>
            <a:r>
              <a:rPr lang="en-US" i="1" dirty="0"/>
              <a:t>it’.</a:t>
            </a:r>
          </a:p>
        </p:txBody>
      </p:sp>
    </p:spTree>
    <p:extLst>
      <p:ext uri="{BB962C8B-B14F-4D97-AF65-F5344CB8AC3E}">
        <p14:creationId xmlns:p14="http://schemas.microsoft.com/office/powerpoint/2010/main" val="312159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0" dirty="0">
                <a:solidFill>
                  <a:schemeClr val="bg1"/>
                </a:solidFill>
              </a:rPr>
              <a:t>Common verbs followed by </a:t>
            </a:r>
            <a:r>
              <a:rPr lang="en-US" dirty="0">
                <a:solidFill>
                  <a:schemeClr val="bg1"/>
                </a:solidFill>
              </a:rPr>
              <a:t>the gerund</a:t>
            </a:r>
            <a:r>
              <a:rPr lang="en-US" b="0" dirty="0">
                <a:solidFill>
                  <a:schemeClr val="bg1"/>
                </a:solidFill>
              </a:rPr>
              <a:t>: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416458"/>
              </p:ext>
            </p:extLst>
          </p:nvPr>
        </p:nvGraphicFramePr>
        <p:xfrm>
          <a:off x="838200" y="1825621"/>
          <a:ext cx="10515600" cy="4307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32306689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25935897"/>
                    </a:ext>
                  </a:extLst>
                </a:gridCol>
              </a:tblGrid>
              <a:tr h="487213">
                <a:tc>
                  <a:txBody>
                    <a:bodyPr/>
                    <a:lstStyle/>
                    <a:p>
                      <a:r>
                        <a:rPr lang="hr-HR" sz="2400" b="1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ENJOY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000" b="1" i="1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enjoyed living </a:t>
                      </a:r>
                      <a:r>
                        <a:rPr lang="en-US" sz="2000" b="0" i="1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Italy.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086866"/>
                  </a:ext>
                </a:extLst>
              </a:tr>
              <a:tr h="487213">
                <a:tc>
                  <a:txBody>
                    <a:bodyPr/>
                    <a:lstStyle/>
                    <a:p>
                      <a:r>
                        <a:rPr lang="hr-HR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FANCY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fancy seeing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movie tonight.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098628"/>
                  </a:ext>
                </a:extLst>
              </a:tr>
              <a:tr h="786347">
                <a:tc>
                  <a:txBody>
                    <a:bodyPr/>
                    <a:lstStyle/>
                    <a:p>
                      <a:r>
                        <a:rPr lang="hr-HR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discussed going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 holiday</a:t>
                      </a:r>
                      <a:r>
                        <a:rPr lang="hr-HR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together.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6331"/>
                  </a:ext>
                </a:extLst>
              </a:tr>
              <a:tr h="487213">
                <a:tc>
                  <a:txBody>
                    <a:bodyPr/>
                    <a:lstStyle/>
                    <a:p>
                      <a:r>
                        <a:rPr lang="hr-HR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DISLIKE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dislikes waiting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 buses.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066964"/>
                  </a:ext>
                </a:extLst>
              </a:tr>
              <a:tr h="786347">
                <a:tc>
                  <a:txBody>
                    <a:bodyPr/>
                    <a:lstStyle/>
                    <a:p>
                      <a:r>
                        <a:rPr lang="hr-HR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FINISH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I've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finished preparing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 the</a:t>
                      </a:r>
                      <a:r>
                        <a:rPr lang="hr-HR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meeting.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716232"/>
                  </a:ext>
                </a:extLst>
              </a:tr>
              <a:tr h="487213">
                <a:tc>
                  <a:txBody>
                    <a:bodyPr/>
                    <a:lstStyle/>
                    <a:p>
                      <a:r>
                        <a:rPr lang="hr-HR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MIND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don't mind coming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early.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076015"/>
                  </a:ext>
                </a:extLst>
              </a:tr>
              <a:tr h="786347">
                <a:tc>
                  <a:txBody>
                    <a:bodyPr/>
                    <a:lstStyle/>
                    <a:p>
                      <a:r>
                        <a:rPr lang="hr-HR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SUGGEST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0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suggested staying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 the</a:t>
                      </a:r>
                      <a:r>
                        <a:rPr lang="hr-HR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Sheraton.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033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298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0" dirty="0">
                <a:solidFill>
                  <a:schemeClr val="bg1"/>
                </a:solidFill>
              </a:rPr>
              <a:t>Common verbs followed by </a:t>
            </a:r>
            <a:r>
              <a:rPr lang="en-US" dirty="0">
                <a:solidFill>
                  <a:schemeClr val="bg1"/>
                </a:solidFill>
              </a:rPr>
              <a:t>the gerund</a:t>
            </a:r>
            <a:r>
              <a:rPr lang="en-US" b="0" dirty="0">
                <a:solidFill>
                  <a:schemeClr val="bg1"/>
                </a:solidFill>
              </a:rPr>
              <a:t>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892336"/>
              </p:ext>
            </p:extLst>
          </p:nvPr>
        </p:nvGraphicFramePr>
        <p:xfrm>
          <a:off x="838200" y="1825624"/>
          <a:ext cx="10515600" cy="4125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6994314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414660735"/>
                    </a:ext>
                  </a:extLst>
                </a:gridCol>
              </a:tblGrid>
              <a:tr h="58928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RECOMMEND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 </a:t>
                      </a:r>
                      <a:r>
                        <a:rPr lang="en-US" sz="24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recommended meeting</a:t>
                      </a:r>
                      <a:r>
                        <a:rPr lang="hr-HR" sz="24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earlier.</a:t>
                      </a:r>
                      <a:endParaRPr lang="en-US" sz="2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428383"/>
                  </a:ext>
                </a:extLst>
              </a:tr>
              <a:tr h="58928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KEEP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4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kept working</a:t>
                      </a:r>
                      <a:r>
                        <a:rPr lang="en-US" sz="24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although he felt</a:t>
                      </a:r>
                      <a:r>
                        <a:rPr lang="hr-HR" sz="24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ill.</a:t>
                      </a:r>
                      <a:endParaRPr lang="en-US" sz="2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612280"/>
                  </a:ext>
                </a:extLst>
              </a:tr>
              <a:tr h="58928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AVOID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 </a:t>
                      </a:r>
                      <a:r>
                        <a:rPr lang="en-US" sz="24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avoided talking </a:t>
                      </a:r>
                      <a:r>
                        <a:rPr lang="en-US" sz="24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her boss.</a:t>
                      </a:r>
                      <a:endParaRPr lang="en-US" sz="2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823846"/>
                  </a:ext>
                </a:extLst>
              </a:tr>
              <a:tr h="58928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MISS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 </a:t>
                      </a:r>
                      <a:r>
                        <a:rPr lang="en-US" sz="24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misses living </a:t>
                      </a:r>
                      <a:r>
                        <a:rPr lang="en-US" sz="24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near the beach.</a:t>
                      </a:r>
                      <a:endParaRPr lang="en-US" sz="2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486238"/>
                  </a:ext>
                </a:extLst>
              </a:tr>
              <a:tr h="58928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APPRECIATE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24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appreciated her helping </a:t>
                      </a:r>
                      <a:r>
                        <a:rPr lang="en-US" sz="24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me.</a:t>
                      </a:r>
                      <a:endParaRPr lang="en-US" sz="2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27153"/>
                  </a:ext>
                </a:extLst>
              </a:tr>
              <a:tr h="58928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DELAY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4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delayed doing </a:t>
                      </a:r>
                      <a:r>
                        <a:rPr lang="en-US" sz="24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 taxes.</a:t>
                      </a:r>
                      <a:endParaRPr lang="en-US" sz="2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921528"/>
                  </a:ext>
                </a:extLst>
              </a:tr>
              <a:tr h="58928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POSTPONE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4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postponed returning </a:t>
                      </a:r>
                      <a:r>
                        <a:rPr lang="en-US" sz="24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Rome.</a:t>
                      </a:r>
                      <a:endParaRPr lang="en-US" sz="2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563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6778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0" dirty="0">
                <a:solidFill>
                  <a:schemeClr val="bg1"/>
                </a:solidFill>
              </a:rPr>
              <a:t>Common verbs followed by </a:t>
            </a:r>
            <a:r>
              <a:rPr lang="en-US" dirty="0">
                <a:solidFill>
                  <a:schemeClr val="bg1"/>
                </a:solidFill>
              </a:rPr>
              <a:t>the gerund</a:t>
            </a:r>
            <a:r>
              <a:rPr lang="en-US" b="0" dirty="0">
                <a:solidFill>
                  <a:schemeClr val="bg1"/>
                </a:solidFill>
              </a:rPr>
              <a:t>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772462"/>
              </p:ext>
            </p:extLst>
          </p:nvPr>
        </p:nvGraphicFramePr>
        <p:xfrm>
          <a:off x="838200" y="1825626"/>
          <a:ext cx="10317480" cy="4246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8740">
                  <a:extLst>
                    <a:ext uri="{9D8B030D-6E8A-4147-A177-3AD203B41FA5}">
                      <a16:colId xmlns:a16="http://schemas.microsoft.com/office/drawing/2014/main" val="304768369"/>
                    </a:ext>
                  </a:extLst>
                </a:gridCol>
                <a:gridCol w="5158740">
                  <a:extLst>
                    <a:ext uri="{9D8B030D-6E8A-4147-A177-3AD203B41FA5}">
                      <a16:colId xmlns:a16="http://schemas.microsoft.com/office/drawing/2014/main" val="2465201473"/>
                    </a:ext>
                  </a:extLst>
                </a:gridCol>
              </a:tblGrid>
              <a:tr h="52002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PRACTISE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 </a:t>
                      </a:r>
                      <a:r>
                        <a:rPr lang="en-US" sz="2400" b="1" i="1" u="none" strike="noStrike" kern="12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practised</a:t>
                      </a:r>
                      <a:r>
                        <a:rPr lang="en-US" sz="24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singing </a:t>
                      </a:r>
                      <a:r>
                        <a:rPr lang="en-US" sz="24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song.</a:t>
                      </a:r>
                      <a:endParaRPr lang="en-US" sz="2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386133"/>
                  </a:ext>
                </a:extLst>
              </a:tr>
              <a:tr h="776506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CONSIDER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 </a:t>
                      </a:r>
                      <a:r>
                        <a:rPr lang="en-US" sz="24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considered moving </a:t>
                      </a:r>
                      <a:r>
                        <a:rPr lang="en-US" sz="24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New</a:t>
                      </a:r>
                      <a:r>
                        <a:rPr lang="hr-HR" sz="24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York.</a:t>
                      </a:r>
                      <a:endParaRPr lang="en-US" sz="2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977485"/>
                  </a:ext>
                </a:extLst>
              </a:tr>
              <a:tr h="776506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CAN'T STAND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4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can't stand her smoking </a:t>
                      </a:r>
                      <a:r>
                        <a:rPr lang="en-US" sz="24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 the</a:t>
                      </a:r>
                      <a:r>
                        <a:rPr lang="hr-HR" sz="24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office.</a:t>
                      </a:r>
                      <a:endParaRPr lang="en-US" sz="2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835381"/>
                  </a:ext>
                </a:extLst>
              </a:tr>
              <a:tr h="52002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CAN'T HELP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 </a:t>
                      </a:r>
                      <a:r>
                        <a:rPr lang="en-US" sz="24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can't help talking </a:t>
                      </a:r>
                      <a:r>
                        <a:rPr lang="en-US" sz="24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 loudly.</a:t>
                      </a:r>
                      <a:endParaRPr lang="en-US" sz="2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623731"/>
                  </a:ext>
                </a:extLst>
              </a:tr>
              <a:tr h="52002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RISK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4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risked being </a:t>
                      </a:r>
                      <a:r>
                        <a:rPr lang="en-US" sz="24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caught.</a:t>
                      </a:r>
                      <a:endParaRPr lang="en-US" sz="2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633886"/>
                  </a:ext>
                </a:extLst>
              </a:tr>
              <a:tr h="52002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ADMIT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4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admitted cheating </a:t>
                      </a:r>
                      <a:r>
                        <a:rPr lang="en-US" sz="24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 the test.</a:t>
                      </a:r>
                      <a:endParaRPr lang="en-US" sz="2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80722"/>
                  </a:ext>
                </a:extLst>
              </a:tr>
              <a:tr h="520027">
                <a:tc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DENY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24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denied committing </a:t>
                      </a:r>
                      <a:r>
                        <a:rPr lang="en-US" sz="24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crime.</a:t>
                      </a:r>
                      <a:endParaRPr lang="en-US" sz="2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795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379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0" dirty="0">
                <a:solidFill>
                  <a:schemeClr val="bg1"/>
                </a:solidFill>
              </a:rPr>
              <a:t>Common verbs followed by </a:t>
            </a:r>
            <a:r>
              <a:rPr lang="en-US" dirty="0">
                <a:solidFill>
                  <a:schemeClr val="bg1"/>
                </a:solidFill>
              </a:rPr>
              <a:t>the gerund</a:t>
            </a:r>
            <a:r>
              <a:rPr lang="en-US" b="0" dirty="0">
                <a:solidFill>
                  <a:schemeClr val="bg1"/>
                </a:solidFill>
              </a:rPr>
              <a:t>: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0133482"/>
              </p:ext>
            </p:extLst>
          </p:nvPr>
        </p:nvGraphicFramePr>
        <p:xfrm>
          <a:off x="838200" y="1825625"/>
          <a:ext cx="10515600" cy="4287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75129851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672731196"/>
                    </a:ext>
                  </a:extLst>
                </a:gridCol>
              </a:tblGrid>
              <a:tr h="455982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MENTION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She </a:t>
                      </a:r>
                      <a:r>
                        <a:rPr lang="en-US" sz="1800" b="1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mentioned going 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that</a:t>
                      </a:r>
                      <a:r>
                        <a:rPr lang="hr-HR" sz="18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college.</a:t>
                      </a:r>
                      <a:endParaRPr lang="en-US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348681"/>
                  </a:ext>
                </a:extLst>
              </a:tr>
              <a:tr h="455982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IMAGINE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18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imagines working 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there one</a:t>
                      </a:r>
                      <a:r>
                        <a:rPr lang="hr-HR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day.</a:t>
                      </a:r>
                      <a:endParaRPr lang="en-US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656025"/>
                  </a:ext>
                </a:extLst>
              </a:tr>
              <a:tr h="455982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TOLERATE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18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tolerated her talking.</a:t>
                      </a:r>
                      <a:endParaRPr lang="en-US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686833"/>
                  </a:ext>
                </a:extLst>
              </a:tr>
              <a:tr h="455982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UNDERSTAND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18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understand his quitting.</a:t>
                      </a:r>
                      <a:endParaRPr lang="en-US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642752"/>
                  </a:ext>
                </a:extLst>
              </a:tr>
              <a:tr h="617832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INVOLVE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job </a:t>
                      </a:r>
                      <a:r>
                        <a:rPr lang="en-US" sz="18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involves travelling 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</a:t>
                      </a:r>
                      <a:r>
                        <a:rPr lang="hr-HR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Japan once a month.</a:t>
                      </a:r>
                      <a:endParaRPr lang="en-US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846170"/>
                  </a:ext>
                </a:extLst>
              </a:tr>
              <a:tr h="455982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COMPLETE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They </a:t>
                      </a:r>
                      <a:r>
                        <a:rPr lang="en-US" sz="18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completed renovating 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hr-HR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house.</a:t>
                      </a:r>
                      <a:endParaRPr lang="en-US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202995"/>
                  </a:ext>
                </a:extLst>
              </a:tr>
              <a:tr h="455982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REPORT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</a:t>
                      </a:r>
                      <a:r>
                        <a:rPr lang="en-US" sz="18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reported her stealing 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hr-HR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money.</a:t>
                      </a:r>
                      <a:endParaRPr lang="en-US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607581"/>
                  </a:ext>
                </a:extLst>
              </a:tr>
              <a:tr h="455982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ANTICIPATE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18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anticipated arriving 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late.</a:t>
                      </a:r>
                      <a:endParaRPr lang="en-US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502523"/>
                  </a:ext>
                </a:extLst>
              </a:tr>
              <a:tr h="455982">
                <a:tc>
                  <a:txBody>
                    <a:bodyPr/>
                    <a:lstStyle/>
                    <a:p>
                      <a:r>
                        <a:rPr lang="en-US" sz="2000" b="1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RECALL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Jane </a:t>
                      </a:r>
                      <a:r>
                        <a:rPr lang="en-US" sz="1800" b="1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recalled using 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 credit card</a:t>
                      </a:r>
                      <a:r>
                        <a:rPr lang="hr-HR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 the store.</a:t>
                      </a:r>
                      <a:endParaRPr lang="en-US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588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3636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D0AA1B0231CEF4E857B54171E17E403" ma:contentTypeVersion="12" ma:contentTypeDescription="Stvaranje novog dokumenta." ma:contentTypeScope="" ma:versionID="077e3fba6201358717bfc0d53db56639">
  <xsd:schema xmlns:xsd="http://www.w3.org/2001/XMLSchema" xmlns:xs="http://www.w3.org/2001/XMLSchema" xmlns:p="http://schemas.microsoft.com/office/2006/metadata/properties" xmlns:ns3="0b6f975b-2c61-4660-a506-efd7fd47df31" xmlns:ns4="ac4cf650-1c28-4b81-85c7-d6b7a1590894" targetNamespace="http://schemas.microsoft.com/office/2006/metadata/properties" ma:root="true" ma:fieldsID="32754802c1c99aee9e2378835123d287" ns3:_="" ns4:_="">
    <xsd:import namespace="0b6f975b-2c61-4660-a506-efd7fd47df31"/>
    <xsd:import namespace="ac4cf650-1c28-4b81-85c7-d6b7a159089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f975b-2c61-4660-a506-efd7fd47d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4cf650-1c28-4b81-85c7-d6b7a159089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Raspršivanje savjeta za zajedničko korištenj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4D46382-0768-4573-9AD8-41501D0303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B4C637-AEE1-457D-812F-98AF9407E8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6f975b-2c61-4660-a506-efd7fd47df31"/>
    <ds:schemaRef ds:uri="ac4cf650-1c28-4b81-85c7-d6b7a15908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60B396-1431-4790-8E5D-DB7E4DAFCD0B}">
  <ds:schemaRefs>
    <ds:schemaRef ds:uri="http://purl.org/dc/elements/1.1/"/>
    <ds:schemaRef ds:uri="http://schemas.microsoft.com/office/2006/metadata/properties"/>
    <ds:schemaRef ds:uri="0b6f975b-2c61-4660-a506-efd7fd47df31"/>
    <ds:schemaRef ds:uri="http://schemas.microsoft.com/office/2006/documentManagement/types"/>
    <ds:schemaRef ds:uri="ac4cf650-1c28-4b81-85c7-d6b7a1590894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1570</Words>
  <Application>Microsoft Office PowerPoint</Application>
  <PresentationFormat>Widescreen</PresentationFormat>
  <Paragraphs>276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Office Theme</vt:lpstr>
      <vt:lpstr>Gerunds and infinitives</vt:lpstr>
      <vt:lpstr>Gerunds and infinitives</vt:lpstr>
      <vt:lpstr>GERUNDS (verb + ing)</vt:lpstr>
      <vt:lpstr>To infinitives</vt:lpstr>
      <vt:lpstr>Bare infinitive  the infinitive without ‘to' </vt:lpstr>
      <vt:lpstr>Common verbs followed by the gerund:</vt:lpstr>
      <vt:lpstr>Common verbs followed by the gerund:</vt:lpstr>
      <vt:lpstr>Common verbs followed by the gerund:</vt:lpstr>
      <vt:lpstr>Common verbs followed by the gerund:</vt:lpstr>
      <vt:lpstr>Common verbs followed by to infinitive</vt:lpstr>
      <vt:lpstr>Common verbs followed by to infinitive</vt:lpstr>
      <vt:lpstr>Common verbs followed by to infinitive</vt:lpstr>
      <vt:lpstr>Common verbs followed by to infinitive</vt:lpstr>
      <vt:lpstr>REMEMBER</vt:lpstr>
      <vt:lpstr>FORGET</vt:lpstr>
      <vt:lpstr>TRY</vt:lpstr>
      <vt:lpstr>STOP</vt:lpstr>
      <vt:lpstr>REGRET</vt:lpstr>
      <vt:lpstr>MEAN</vt:lpstr>
      <vt:lpstr>NEED</vt:lpstr>
      <vt:lpstr>GO ON</vt:lpstr>
      <vt:lpstr>#neverstoplearning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zana mrsa</dc:creator>
  <cp:lastModifiedBy>Ana Lokas Ćošković</cp:lastModifiedBy>
  <cp:revision>26</cp:revision>
  <dcterms:created xsi:type="dcterms:W3CDTF">2018-01-24T13:33:55Z</dcterms:created>
  <dcterms:modified xsi:type="dcterms:W3CDTF">2022-10-19T06:52:46Z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0x0101000D0AA1B0231CEF4E857B54171E17E403</vt:lpwstr>
  </property>
</Properties>
</file>